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62" r:id="rId2"/>
    <p:sldId id="263" r:id="rId3"/>
    <p:sldId id="264" r:id="rId4"/>
    <p:sldId id="265" r:id="rId5"/>
    <p:sldId id="268" r:id="rId6"/>
    <p:sldId id="269" r:id="rId7"/>
    <p:sldId id="270" r:id="rId8"/>
    <p:sldId id="272" r:id="rId9"/>
    <p:sldId id="273" r:id="rId10"/>
    <p:sldId id="274" r:id="rId11"/>
    <p:sldId id="275" r:id="rId12"/>
    <p:sldId id="276" r:id="rId13"/>
    <p:sldId id="277" r:id="rId14"/>
    <p:sldId id="278" r:id="rId15"/>
    <p:sldId id="279" r:id="rId16"/>
    <p:sldId id="281" r:id="rId17"/>
    <p:sldId id="282" r:id="rId18"/>
    <p:sldId id="283" r:id="rId19"/>
    <p:sldId id="284" r:id="rId20"/>
    <p:sldId id="285" r:id="rId21"/>
    <p:sldId id="286" r:id="rId22"/>
    <p:sldId id="290" r:id="rId23"/>
    <p:sldId id="291" r:id="rId24"/>
    <p:sldId id="296"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TfTqXtoZWbqRZ8mJGgzt5sQp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9B7F0-437E-4E65-B762-D51CC3263EBF}">
  <a:tblStyle styleId="{8B69B7F0-437E-4E65-B762-D51CC3263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7249ec79ef_1_1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17249ec79ef_1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7249ec79ef_1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7249ec79ef_1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7249ec79ef_1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17249ec79ef_1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72a4a0742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172a4a0742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72a4a07427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172a4a07427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7249ec79ef_1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17249ec79ef_1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7249ec79ef_1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17249ec79ef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7249ec79ef_1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17249ec79ef_1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7249ec79ef_1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17249ec79ef_1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9f15d0d29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179f15d0d2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72b55bd729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172b55bd729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72a4a07427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172a4a07427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79f15d0d29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179f15d0d29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72b55bd729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172b55bd729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72b55bd729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g172b55bd729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7249ec79ef_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17249ec79ef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7249ec79ef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7249ec79ef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7249ec79ef_1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17249ec79ef_1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7249ec79ef_1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17249ec79ef_1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7249ec79ef_1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g17249ec79ef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7249ec79ef_1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17249ec79ef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7249ec79ef_1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17249ec79ef_1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39"/>
        <p:cNvGrpSpPr/>
        <p:nvPr/>
      </p:nvGrpSpPr>
      <p:grpSpPr>
        <a:xfrm>
          <a:off x="0" y="0"/>
          <a:ext cx="0" cy="0"/>
          <a:chOff x="0" y="0"/>
          <a:chExt cx="0" cy="0"/>
        </a:xfrm>
      </p:grpSpPr>
      <p:sp>
        <p:nvSpPr>
          <p:cNvPr id="40" name="Google Shape;40;p19"/>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9"/>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9"/>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9"/>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9"/>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6" name="Google Shape;46;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49"/>
        <p:cNvGrpSpPr/>
        <p:nvPr/>
      </p:nvGrpSpPr>
      <p:grpSpPr>
        <a:xfrm>
          <a:off x="0" y="0"/>
          <a:ext cx="0" cy="0"/>
          <a:chOff x="0" y="0"/>
          <a:chExt cx="0" cy="0"/>
        </a:xfrm>
      </p:grpSpPr>
      <p:sp>
        <p:nvSpPr>
          <p:cNvPr id="50" name="Google Shape;50;p20"/>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 name="Google Shape;51;p20"/>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0"/>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53" name="Google Shape;53;p20"/>
          <p:cNvGrpSpPr/>
          <p:nvPr/>
        </p:nvGrpSpPr>
        <p:grpSpPr>
          <a:xfrm rot="-5400000">
            <a:off x="8286528" y="2207195"/>
            <a:ext cx="3032351" cy="2443610"/>
            <a:chOff x="9857014" y="13834"/>
            <a:chExt cx="2334986" cy="1881641"/>
          </a:xfrm>
        </p:grpSpPr>
        <p:sp>
          <p:nvSpPr>
            <p:cNvPr id="54" name="Google Shape;54;p20"/>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20"/>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56" name="Google Shape;56;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20"/>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 name="Google Shape;62;p21"/>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 name="Google Shape;63;p21"/>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3"/>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3"/>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5"/>
          <p:cNvSpPr>
            <a:spLocks noGrp="1"/>
          </p:cNvSpPr>
          <p:nvPr>
            <p:ph type="pic" idx="2"/>
          </p:nvPr>
        </p:nvSpPr>
        <p:spPr>
          <a:xfrm>
            <a:off x="750429" y="2068734"/>
            <a:ext cx="904987" cy="905641"/>
          </a:xfrm>
          <a:prstGeom prst="rect">
            <a:avLst/>
          </a:prstGeom>
          <a:noFill/>
          <a:ln>
            <a:noFill/>
          </a:ln>
        </p:spPr>
      </p:sp>
      <p:sp>
        <p:nvSpPr>
          <p:cNvPr id="111" name="Google Shape;111;p25"/>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5"/>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5"/>
          <p:cNvSpPr>
            <a:spLocks noGrp="1"/>
          </p:cNvSpPr>
          <p:nvPr>
            <p:ph type="pic" idx="4"/>
          </p:nvPr>
        </p:nvSpPr>
        <p:spPr>
          <a:xfrm>
            <a:off x="3549397" y="2068734"/>
            <a:ext cx="904987" cy="905641"/>
          </a:xfrm>
          <a:prstGeom prst="rect">
            <a:avLst/>
          </a:prstGeom>
          <a:noFill/>
          <a:ln>
            <a:noFill/>
          </a:ln>
        </p:spPr>
      </p:sp>
      <p:sp>
        <p:nvSpPr>
          <p:cNvPr id="114" name="Google Shape;114;p25"/>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5"/>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5"/>
          <p:cNvSpPr>
            <a:spLocks noGrp="1"/>
          </p:cNvSpPr>
          <p:nvPr>
            <p:ph type="pic" idx="7"/>
          </p:nvPr>
        </p:nvSpPr>
        <p:spPr>
          <a:xfrm>
            <a:off x="6348367" y="2068734"/>
            <a:ext cx="904987" cy="905641"/>
          </a:xfrm>
          <a:prstGeom prst="rect">
            <a:avLst/>
          </a:prstGeom>
          <a:noFill/>
          <a:ln>
            <a:noFill/>
          </a:ln>
        </p:spPr>
      </p:sp>
      <p:sp>
        <p:nvSpPr>
          <p:cNvPr id="117" name="Google Shape;117;p25"/>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5"/>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5"/>
          <p:cNvSpPr>
            <a:spLocks noGrp="1"/>
          </p:cNvSpPr>
          <p:nvPr>
            <p:ph type="pic" idx="13"/>
          </p:nvPr>
        </p:nvSpPr>
        <p:spPr>
          <a:xfrm>
            <a:off x="9147335" y="2068734"/>
            <a:ext cx="904987" cy="905641"/>
          </a:xfrm>
          <a:prstGeom prst="rect">
            <a:avLst/>
          </a:prstGeom>
          <a:noFill/>
          <a:ln>
            <a:noFill/>
          </a:ln>
        </p:spPr>
      </p:sp>
      <p:sp>
        <p:nvSpPr>
          <p:cNvPr id="120" name="Google Shape;120;p25"/>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5"/>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5"/>
          <p:cNvSpPr>
            <a:spLocks noGrp="1"/>
          </p:cNvSpPr>
          <p:nvPr>
            <p:ph type="pic" idx="16"/>
          </p:nvPr>
        </p:nvSpPr>
        <p:spPr>
          <a:xfrm>
            <a:off x="750429" y="4118551"/>
            <a:ext cx="904987" cy="905641"/>
          </a:xfrm>
          <a:prstGeom prst="rect">
            <a:avLst/>
          </a:prstGeom>
          <a:noFill/>
          <a:ln>
            <a:noFill/>
          </a:ln>
        </p:spPr>
      </p:sp>
      <p:sp>
        <p:nvSpPr>
          <p:cNvPr id="123" name="Google Shape;123;p25"/>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5"/>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25"/>
          <p:cNvSpPr>
            <a:spLocks noGrp="1"/>
          </p:cNvSpPr>
          <p:nvPr>
            <p:ph type="pic" idx="19"/>
          </p:nvPr>
        </p:nvSpPr>
        <p:spPr>
          <a:xfrm>
            <a:off x="3549397" y="4118551"/>
            <a:ext cx="904987" cy="905641"/>
          </a:xfrm>
          <a:prstGeom prst="rect">
            <a:avLst/>
          </a:prstGeom>
          <a:noFill/>
          <a:ln>
            <a:noFill/>
          </a:ln>
        </p:spPr>
      </p:sp>
      <p:sp>
        <p:nvSpPr>
          <p:cNvPr id="126" name="Google Shape;126;p25"/>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25"/>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5"/>
          <p:cNvSpPr>
            <a:spLocks noGrp="1"/>
          </p:cNvSpPr>
          <p:nvPr>
            <p:ph type="pic" idx="22"/>
          </p:nvPr>
        </p:nvSpPr>
        <p:spPr>
          <a:xfrm>
            <a:off x="6348367" y="4118551"/>
            <a:ext cx="904987" cy="905641"/>
          </a:xfrm>
          <a:prstGeom prst="rect">
            <a:avLst/>
          </a:prstGeom>
          <a:noFill/>
          <a:ln>
            <a:noFill/>
          </a:ln>
        </p:spPr>
      </p:sp>
      <p:sp>
        <p:nvSpPr>
          <p:cNvPr id="129" name="Google Shape;129;p25"/>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5"/>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5"/>
          <p:cNvSpPr>
            <a:spLocks noGrp="1"/>
          </p:cNvSpPr>
          <p:nvPr>
            <p:ph type="pic" idx="25"/>
          </p:nvPr>
        </p:nvSpPr>
        <p:spPr>
          <a:xfrm>
            <a:off x="9147335" y="4118551"/>
            <a:ext cx="904987" cy="905641"/>
          </a:xfrm>
          <a:prstGeom prst="rect">
            <a:avLst/>
          </a:prstGeom>
          <a:noFill/>
          <a:ln>
            <a:noFill/>
          </a:ln>
        </p:spPr>
      </p:sp>
      <p:sp>
        <p:nvSpPr>
          <p:cNvPr id="132" name="Google Shape;132;p25"/>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5"/>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25"/>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5"/>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37"/>
        <p:cNvGrpSpPr/>
        <p:nvPr/>
      </p:nvGrpSpPr>
      <p:grpSpPr>
        <a:xfrm>
          <a:off x="0" y="0"/>
          <a:ext cx="0" cy="0"/>
          <a:chOff x="0" y="0"/>
          <a:chExt cx="0" cy="0"/>
        </a:xfrm>
      </p:grpSpPr>
      <p:sp>
        <p:nvSpPr>
          <p:cNvPr id="138" name="Google Shape;138;p26"/>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9" name="Google Shape;139;p26"/>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0" name="Google Shape;140;p2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6"/>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Title and Content">
  <p:cSld name="2 Title and Content">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7"/>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9" name="Google Shape;149;p27"/>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0" name="Google Shape;150;p27"/>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51" name="Google Shape;151;p27"/>
          <p:cNvGrpSpPr/>
          <p:nvPr/>
        </p:nvGrpSpPr>
        <p:grpSpPr>
          <a:xfrm>
            <a:off x="8082092" y="5590903"/>
            <a:ext cx="1572380" cy="1267097"/>
            <a:chOff x="7413403" y="4976359"/>
            <a:chExt cx="2334986" cy="1881641"/>
          </a:xfrm>
        </p:grpSpPr>
        <p:sp>
          <p:nvSpPr>
            <p:cNvPr id="152" name="Google Shape;152;p27"/>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3" name="Google Shape;153;p27"/>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54" name="Google Shape;154;p2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7"/>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7" name="Google Shape;157;p27"/>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7"/>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7"/>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8"/>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8"/>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28"/>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5" name="Google Shape;165;p28"/>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66" name="Google Shape;166;p28"/>
          <p:cNvGrpSpPr/>
          <p:nvPr/>
        </p:nvGrpSpPr>
        <p:grpSpPr>
          <a:xfrm>
            <a:off x="2587417" y="5590903"/>
            <a:ext cx="1572380" cy="1267097"/>
            <a:chOff x="7413403" y="4976359"/>
            <a:chExt cx="2334986" cy="1881641"/>
          </a:xfrm>
        </p:grpSpPr>
        <p:sp>
          <p:nvSpPr>
            <p:cNvPr id="167" name="Google Shape;167;p28"/>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8" name="Google Shape;168;p28"/>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69" name="Google Shape;169;p28"/>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8"/>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8"/>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8"/>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8"/>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8"/>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28"/>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77"/>
        <p:cNvGrpSpPr/>
        <p:nvPr/>
      </p:nvGrpSpPr>
      <p:grpSpPr>
        <a:xfrm>
          <a:off x="0" y="0"/>
          <a:ext cx="0" cy="0"/>
          <a:chOff x="0" y="0"/>
          <a:chExt cx="0" cy="0"/>
        </a:xfrm>
      </p:grpSpPr>
      <p:sp>
        <p:nvSpPr>
          <p:cNvPr id="178" name="Google Shape;178;p29"/>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9"/>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0" name="Google Shape;180;p29"/>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1" name="Google Shape;181;p29"/>
          <p:cNvGrpSpPr/>
          <p:nvPr/>
        </p:nvGrpSpPr>
        <p:grpSpPr>
          <a:xfrm>
            <a:off x="8264427" y="3685939"/>
            <a:ext cx="3927573" cy="3178856"/>
            <a:chOff x="9857014" y="13834"/>
            <a:chExt cx="2334986" cy="1881641"/>
          </a:xfrm>
        </p:grpSpPr>
        <p:sp>
          <p:nvSpPr>
            <p:cNvPr id="182" name="Google Shape;182;p2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3" name="Google Shape;183;p2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184" name="Google Shape;184;p2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5" name="Google Shape;185;p29"/>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5" r:id="rId4"/>
    <p:sldLayoutId id="2147483657" r:id="rId5"/>
    <p:sldLayoutId id="2147483658" r:id="rId6"/>
    <p:sldLayoutId id="2147483659" r:id="rId7"/>
    <p:sldLayoutId id="2147483660" r:id="rId8"/>
    <p:sldLayoutId id="214748366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ctrTitle"/>
          </p:nvPr>
        </p:nvSpPr>
        <p:spPr>
          <a:xfrm>
            <a:off x="469050" y="2235150"/>
            <a:ext cx="7672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dirty="0"/>
              <a:t>Problem Definition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7249ec79ef_1_132"/>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Visualization</a:t>
            </a:r>
            <a:endParaRPr/>
          </a:p>
        </p:txBody>
      </p:sp>
      <p:sp>
        <p:nvSpPr>
          <p:cNvPr id="315" name="Google Shape;315;g17249ec79ef_1_132"/>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16" name="Google Shape;316;g17249ec79ef_1_132"/>
          <p:cNvSpPr txBox="1"/>
          <p:nvPr/>
        </p:nvSpPr>
        <p:spPr>
          <a:xfrm>
            <a:off x="3750450" y="5663200"/>
            <a:ext cx="50721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t>The most important words in lonely class</a:t>
            </a:r>
            <a:endParaRPr sz="1900" b="1"/>
          </a:p>
        </p:txBody>
      </p:sp>
      <p:pic>
        <p:nvPicPr>
          <p:cNvPr id="317" name="Google Shape;317;g17249ec79ef_1_132"/>
          <p:cNvPicPr preferRelativeResize="0"/>
          <p:nvPr/>
        </p:nvPicPr>
        <p:blipFill>
          <a:blip r:embed="rId3">
            <a:alphaModFix/>
          </a:blip>
          <a:stretch>
            <a:fillRect/>
          </a:stretch>
        </p:blipFill>
        <p:spPr>
          <a:xfrm>
            <a:off x="2320625" y="1471500"/>
            <a:ext cx="7931751" cy="428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7249ec79ef_1_142"/>
          <p:cNvSpPr txBox="1">
            <a:spLocks noGrp="1"/>
          </p:cNvSpPr>
          <p:nvPr>
            <p:ph type="title"/>
          </p:nvPr>
        </p:nvSpPr>
        <p:spPr>
          <a:xfrm>
            <a:off x="137767" y="58960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Visualization</a:t>
            </a:r>
            <a:endParaRPr/>
          </a:p>
        </p:txBody>
      </p:sp>
      <p:sp>
        <p:nvSpPr>
          <p:cNvPr id="323" name="Google Shape;323;g17249ec79ef_1_142"/>
          <p:cNvSpPr txBox="1">
            <a:spLocks noGrp="1"/>
          </p:cNvSpPr>
          <p:nvPr>
            <p:ph type="ftr" idx="11"/>
          </p:nvPr>
        </p:nvSpPr>
        <p:spPr>
          <a:xfrm>
            <a:off x="4060238" y="611190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social media sentiment analysis</a:t>
            </a:r>
            <a:endParaRPr/>
          </a:p>
          <a:p>
            <a:pPr marL="0" lvl="0" indent="0" algn="ctr" rtl="0">
              <a:spcBef>
                <a:spcPts val="0"/>
              </a:spcBef>
              <a:spcAft>
                <a:spcPts val="0"/>
              </a:spcAft>
              <a:buNone/>
            </a:pPr>
            <a:endParaRPr/>
          </a:p>
        </p:txBody>
      </p:sp>
      <p:sp>
        <p:nvSpPr>
          <p:cNvPr id="324" name="Google Shape;324;g17249ec79ef_1_142"/>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25" name="Google Shape;325;g17249ec79ef_1_142"/>
          <p:cNvSpPr txBox="1"/>
          <p:nvPr/>
        </p:nvSpPr>
        <p:spPr>
          <a:xfrm>
            <a:off x="-1108962" y="3044238"/>
            <a:ext cx="63015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t>The most five countries </a:t>
            </a:r>
            <a:endParaRPr sz="1900" b="1"/>
          </a:p>
          <a:p>
            <a:pPr marL="0" lvl="0" indent="0" algn="ctr" rtl="0">
              <a:spcBef>
                <a:spcPts val="0"/>
              </a:spcBef>
              <a:spcAft>
                <a:spcPts val="0"/>
              </a:spcAft>
              <a:buNone/>
            </a:pPr>
            <a:r>
              <a:rPr lang="en-US" sz="1900" b="1"/>
              <a:t>have mental health problems</a:t>
            </a:r>
            <a:endParaRPr sz="1900" b="1"/>
          </a:p>
        </p:txBody>
      </p:sp>
      <p:pic>
        <p:nvPicPr>
          <p:cNvPr id="326" name="Google Shape;326;g17249ec79ef_1_142"/>
          <p:cNvPicPr preferRelativeResize="0"/>
          <p:nvPr/>
        </p:nvPicPr>
        <p:blipFill>
          <a:blip r:embed="rId3">
            <a:alphaModFix/>
          </a:blip>
          <a:stretch>
            <a:fillRect/>
          </a:stretch>
        </p:blipFill>
        <p:spPr>
          <a:xfrm>
            <a:off x="3752850" y="0"/>
            <a:ext cx="8439150"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7249ec79ef_1_16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social media sentiment analysis</a:t>
            </a:r>
            <a:endParaRPr/>
          </a:p>
          <a:p>
            <a:pPr marL="0" lvl="0" indent="0" algn="ctr" rtl="0">
              <a:spcBef>
                <a:spcPts val="0"/>
              </a:spcBef>
              <a:spcAft>
                <a:spcPts val="0"/>
              </a:spcAft>
              <a:buNone/>
            </a:pPr>
            <a:endParaRPr/>
          </a:p>
        </p:txBody>
      </p:sp>
      <p:sp>
        <p:nvSpPr>
          <p:cNvPr id="332" name="Google Shape;332;g17249ec79ef_1_160"/>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33" name="Google Shape;333;g17249ec79ef_1_160"/>
          <p:cNvSpPr txBox="1"/>
          <p:nvPr/>
        </p:nvSpPr>
        <p:spPr>
          <a:xfrm>
            <a:off x="-1874100" y="3044238"/>
            <a:ext cx="79701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t>Days of the week that people suffer </a:t>
            </a:r>
            <a:endParaRPr sz="1900" b="1"/>
          </a:p>
          <a:p>
            <a:pPr marL="0" lvl="0" indent="0" algn="ctr" rtl="0">
              <a:spcBef>
                <a:spcPts val="0"/>
              </a:spcBef>
              <a:spcAft>
                <a:spcPts val="0"/>
              </a:spcAft>
              <a:buNone/>
            </a:pPr>
            <a:r>
              <a:rPr lang="en-US" sz="1900" b="1"/>
              <a:t>from mental health problems</a:t>
            </a:r>
            <a:endParaRPr sz="1900" b="1"/>
          </a:p>
        </p:txBody>
      </p:sp>
      <p:sp>
        <p:nvSpPr>
          <p:cNvPr id="334" name="Google Shape;334;g17249ec79ef_1_160"/>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Visualization</a:t>
            </a:r>
            <a:endParaRPr/>
          </a:p>
        </p:txBody>
      </p:sp>
      <p:pic>
        <p:nvPicPr>
          <p:cNvPr id="335" name="Google Shape;335;g17249ec79ef_1_160"/>
          <p:cNvPicPr preferRelativeResize="0"/>
          <p:nvPr/>
        </p:nvPicPr>
        <p:blipFill>
          <a:blip r:embed="rId3">
            <a:alphaModFix/>
          </a:blip>
          <a:stretch>
            <a:fillRect/>
          </a:stretch>
        </p:blipFill>
        <p:spPr>
          <a:xfrm>
            <a:off x="4090300" y="0"/>
            <a:ext cx="8101700" cy="685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172a4a07427_0_0"/>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41" name="Google Shape;341;g172a4a07427_0_0"/>
          <p:cNvPicPr preferRelativeResize="0"/>
          <p:nvPr/>
        </p:nvPicPr>
        <p:blipFill>
          <a:blip r:embed="rId3">
            <a:alphaModFix/>
          </a:blip>
          <a:stretch>
            <a:fillRect/>
          </a:stretch>
        </p:blipFill>
        <p:spPr>
          <a:xfrm>
            <a:off x="2724963" y="1427300"/>
            <a:ext cx="7123076" cy="4929050"/>
          </a:xfrm>
          <a:prstGeom prst="rect">
            <a:avLst/>
          </a:prstGeom>
          <a:noFill/>
          <a:ln>
            <a:noFill/>
          </a:ln>
        </p:spPr>
      </p:pic>
      <p:sp>
        <p:nvSpPr>
          <p:cNvPr id="342" name="Google Shape;342;g172a4a07427_0_0"/>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Preprocessing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172a4a07427_0_10"/>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48" name="Google Shape;348;g172a4a07427_0_10"/>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Integration</a:t>
            </a:r>
            <a:endParaRPr/>
          </a:p>
        </p:txBody>
      </p:sp>
      <p:pic>
        <p:nvPicPr>
          <p:cNvPr id="349" name="Google Shape;349;g172a4a07427_0_10"/>
          <p:cNvPicPr preferRelativeResize="0"/>
          <p:nvPr/>
        </p:nvPicPr>
        <p:blipFill>
          <a:blip r:embed="rId3">
            <a:alphaModFix/>
          </a:blip>
          <a:stretch>
            <a:fillRect/>
          </a:stretch>
        </p:blipFill>
        <p:spPr>
          <a:xfrm>
            <a:off x="3168438" y="1506400"/>
            <a:ext cx="6236124" cy="466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7249ec79ef_1_74"/>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English preprocessing</a:t>
            </a:r>
            <a:endParaRPr/>
          </a:p>
        </p:txBody>
      </p:sp>
      <p:sp>
        <p:nvSpPr>
          <p:cNvPr id="355" name="Google Shape;355;g17249ec79ef_1_74"/>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56" name="Google Shape;356;g17249ec79ef_1_74"/>
          <p:cNvPicPr preferRelativeResize="0"/>
          <p:nvPr/>
        </p:nvPicPr>
        <p:blipFill>
          <a:blip r:embed="rId3">
            <a:alphaModFix/>
          </a:blip>
          <a:stretch>
            <a:fillRect/>
          </a:stretch>
        </p:blipFill>
        <p:spPr>
          <a:xfrm>
            <a:off x="1911312" y="1791300"/>
            <a:ext cx="8369375" cy="4930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7249ec79ef_1_93"/>
          <p:cNvSpPr txBox="1">
            <a:spLocks noGrp="1"/>
          </p:cNvSpPr>
          <p:nvPr>
            <p:ph type="title"/>
          </p:nvPr>
        </p:nvSpPr>
        <p:spPr>
          <a:xfrm>
            <a:off x="289342" y="25555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Modeling</a:t>
            </a:r>
            <a:endParaRPr/>
          </a:p>
        </p:txBody>
      </p:sp>
      <p:sp>
        <p:nvSpPr>
          <p:cNvPr id="369" name="Google Shape;369;g17249ec79ef_1_93"/>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70" name="Google Shape;370;g17249ec79ef_1_93"/>
          <p:cNvPicPr preferRelativeResize="0"/>
          <p:nvPr/>
        </p:nvPicPr>
        <p:blipFill>
          <a:blip r:embed="rId3">
            <a:alphaModFix/>
          </a:blip>
          <a:stretch>
            <a:fillRect/>
          </a:stretch>
        </p:blipFill>
        <p:spPr>
          <a:xfrm>
            <a:off x="1975301" y="1581250"/>
            <a:ext cx="8241399" cy="514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17249ec79ef_1_101"/>
          <p:cNvSpPr txBox="1">
            <a:spLocks noGrp="1"/>
          </p:cNvSpPr>
          <p:nvPr>
            <p:ph type="title"/>
          </p:nvPr>
        </p:nvSpPr>
        <p:spPr>
          <a:xfrm>
            <a:off x="289342" y="25555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Evaluation</a:t>
            </a:r>
            <a:endParaRPr/>
          </a:p>
        </p:txBody>
      </p:sp>
      <p:sp>
        <p:nvSpPr>
          <p:cNvPr id="376" name="Google Shape;376;g17249ec79ef_1_101"/>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77" name="Google Shape;377;g17249ec79ef_1_101"/>
          <p:cNvPicPr preferRelativeResize="0"/>
          <p:nvPr/>
        </p:nvPicPr>
        <p:blipFill>
          <a:blip r:embed="rId3">
            <a:alphaModFix/>
          </a:blip>
          <a:stretch>
            <a:fillRect/>
          </a:stretch>
        </p:blipFill>
        <p:spPr>
          <a:xfrm>
            <a:off x="1947100" y="1581250"/>
            <a:ext cx="8297798" cy="5140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17249ec79ef_1_112"/>
          <p:cNvSpPr txBox="1">
            <a:spLocks noGrp="1"/>
          </p:cNvSpPr>
          <p:nvPr>
            <p:ph type="title"/>
          </p:nvPr>
        </p:nvSpPr>
        <p:spPr>
          <a:xfrm>
            <a:off x="289342" y="25555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Improvement</a:t>
            </a:r>
            <a:endParaRPr/>
          </a:p>
        </p:txBody>
      </p:sp>
      <p:sp>
        <p:nvSpPr>
          <p:cNvPr id="383" name="Google Shape;383;g17249ec79ef_1_112"/>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84" name="Google Shape;384;g17249ec79ef_1_112"/>
          <p:cNvPicPr preferRelativeResize="0"/>
          <p:nvPr/>
        </p:nvPicPr>
        <p:blipFill>
          <a:blip r:embed="rId3">
            <a:alphaModFix/>
          </a:blip>
          <a:stretch>
            <a:fillRect/>
          </a:stretch>
        </p:blipFill>
        <p:spPr>
          <a:xfrm>
            <a:off x="1927800" y="1581250"/>
            <a:ext cx="8336389" cy="497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79f15d0d29_0_2"/>
          <p:cNvSpPr txBox="1">
            <a:spLocks noGrp="1"/>
          </p:cNvSpPr>
          <p:nvPr>
            <p:ph type="ctrTitle"/>
          </p:nvPr>
        </p:nvSpPr>
        <p:spPr>
          <a:xfrm>
            <a:off x="595200" y="2235150"/>
            <a:ext cx="7672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Problem Definition</a:t>
            </a:r>
            <a:endParaRPr/>
          </a:p>
        </p:txBody>
      </p:sp>
      <p:sp>
        <p:nvSpPr>
          <p:cNvPr id="243" name="Google Shape;243;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244" name="Google Shape;244;p5"/>
          <p:cNvPicPr preferRelativeResize="0"/>
          <p:nvPr/>
        </p:nvPicPr>
        <p:blipFill>
          <a:blip r:embed="rId3">
            <a:alphaModFix/>
          </a:blip>
          <a:stretch>
            <a:fillRect/>
          </a:stretch>
        </p:blipFill>
        <p:spPr>
          <a:xfrm>
            <a:off x="1281588" y="1706563"/>
            <a:ext cx="10009837" cy="43449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72b55bd729_0_29"/>
          <p:cNvSpPr txBox="1">
            <a:spLocks noGrp="1"/>
          </p:cNvSpPr>
          <p:nvPr>
            <p:ph type="title"/>
          </p:nvPr>
        </p:nvSpPr>
        <p:spPr>
          <a:xfrm>
            <a:off x="1167492" y="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Results (ML)</a:t>
            </a:r>
            <a:endParaRPr/>
          </a:p>
        </p:txBody>
      </p:sp>
      <p:sp>
        <p:nvSpPr>
          <p:cNvPr id="395" name="Google Shape;395;g172b55bd729_0_29"/>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99" name="Google Shape;399;g172b55bd729_0_29"/>
          <p:cNvPicPr preferRelativeResize="0"/>
          <p:nvPr/>
        </p:nvPicPr>
        <p:blipFill rotWithShape="1">
          <a:blip r:embed="rId3">
            <a:alphaModFix/>
          </a:blip>
          <a:srcRect t="989" b="999"/>
          <a:stretch/>
        </p:blipFill>
        <p:spPr>
          <a:xfrm>
            <a:off x="113175" y="1989100"/>
            <a:ext cx="5641051" cy="4634500"/>
          </a:xfrm>
          <a:prstGeom prst="rect">
            <a:avLst/>
          </a:prstGeom>
          <a:noFill/>
          <a:ln>
            <a:noFill/>
          </a:ln>
        </p:spPr>
      </p:pic>
      <p:sp>
        <p:nvSpPr>
          <p:cNvPr id="2" name="Text Placeholder 1"/>
          <p:cNvSpPr>
            <a:spLocks noGrp="1"/>
          </p:cNvSpPr>
          <p:nvPr>
            <p:ph type="body" idx="4"/>
          </p:nvPr>
        </p:nvSpPr>
        <p:spPr/>
        <p:txBody>
          <a:bodyPr/>
          <a:lstStyle/>
          <a:p>
            <a:endParaRPr lang="en-US"/>
          </a:p>
        </p:txBody>
      </p:sp>
      <p:sp>
        <p:nvSpPr>
          <p:cNvPr id="3" name="Text Placeholder 2"/>
          <p:cNvSpPr>
            <a:spLocks noGrp="1"/>
          </p:cNvSpPr>
          <p:nvPr>
            <p:ph type="body" idx="3"/>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72a4a07427_1_16"/>
          <p:cNvSpPr txBox="1">
            <a:spLocks noGrp="1"/>
          </p:cNvSpPr>
          <p:nvPr>
            <p:ph type="title"/>
          </p:nvPr>
        </p:nvSpPr>
        <p:spPr>
          <a:xfrm>
            <a:off x="1167492" y="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Results (DL)</a:t>
            </a:r>
            <a:endParaRPr/>
          </a:p>
        </p:txBody>
      </p:sp>
      <p:sp>
        <p:nvSpPr>
          <p:cNvPr id="405" name="Google Shape;405;g172a4a07427_1_16"/>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409" name="Google Shape;409;g172a4a07427_1_16"/>
          <p:cNvPicPr preferRelativeResize="0"/>
          <p:nvPr/>
        </p:nvPicPr>
        <p:blipFill rotWithShape="1">
          <a:blip r:embed="rId3">
            <a:alphaModFix/>
          </a:blip>
          <a:srcRect t="1361" b="1361"/>
          <a:stretch/>
        </p:blipFill>
        <p:spPr>
          <a:xfrm>
            <a:off x="152400" y="2071100"/>
            <a:ext cx="5844199" cy="4487899"/>
          </a:xfrm>
          <a:prstGeom prst="rect">
            <a:avLst/>
          </a:prstGeom>
          <a:noFill/>
          <a:ln>
            <a:noFill/>
          </a:ln>
        </p:spPr>
      </p:pic>
      <p:sp>
        <p:nvSpPr>
          <p:cNvPr id="2" name="Text Placeholder 1"/>
          <p:cNvSpPr>
            <a:spLocks noGrp="1"/>
          </p:cNvSpPr>
          <p:nvPr>
            <p:ph type="body" idx="4"/>
          </p:nvPr>
        </p:nvSpPr>
        <p:spPr/>
        <p:txBody>
          <a:bodyPr/>
          <a:lstStyle/>
          <a:p>
            <a:endParaRPr lang="en-US"/>
          </a:p>
        </p:txBody>
      </p:sp>
      <p:sp>
        <p:nvSpPr>
          <p:cNvPr id="3" name="Text Placeholder 2"/>
          <p:cNvSpPr>
            <a:spLocks noGrp="1"/>
          </p:cNvSpPr>
          <p:nvPr>
            <p:ph type="body" idx="3"/>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79f15d0d29_0_18"/>
          <p:cNvSpPr txBox="1">
            <a:spLocks noGrp="1"/>
          </p:cNvSpPr>
          <p:nvPr>
            <p:ph type="ctrTitle"/>
          </p:nvPr>
        </p:nvSpPr>
        <p:spPr>
          <a:xfrm>
            <a:off x="595200" y="2235150"/>
            <a:ext cx="7672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a:t>Concolusion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72b55bd729_0_21"/>
          <p:cNvSpPr txBox="1">
            <a:spLocks noGrp="1"/>
          </p:cNvSpPr>
          <p:nvPr>
            <p:ph type="title"/>
          </p:nvPr>
        </p:nvSpPr>
        <p:spPr>
          <a:xfrm>
            <a:off x="1167492" y="38100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Conclusion</a:t>
            </a:r>
            <a:endParaRPr/>
          </a:p>
        </p:txBody>
      </p:sp>
      <p:sp>
        <p:nvSpPr>
          <p:cNvPr id="441" name="Google Shape;441;g172b55bd729_0_21"/>
          <p:cNvSpPr txBox="1">
            <a:spLocks noGrp="1"/>
          </p:cNvSpPr>
          <p:nvPr>
            <p:ph type="body" idx="1"/>
          </p:nvPr>
        </p:nvSpPr>
        <p:spPr>
          <a:xfrm>
            <a:off x="1206450" y="2696650"/>
            <a:ext cx="9779100" cy="3659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000"/>
              <a:t>We had challenges with the Arabic dataset, so we depend on the English dataset to get the Arabic dataset Using translation. We also used combinations of preprocessing techniques that were mentioned on papers to get clean data and try different vectorization techniques like TF-IDF, count vector, and word2vec to improve the results.</a:t>
            </a:r>
            <a:endParaRPr sz="2000"/>
          </a:p>
          <a:p>
            <a:pPr marL="0" lvl="0" indent="0" algn="l" rtl="0">
              <a:lnSpc>
                <a:spcPct val="115000"/>
              </a:lnSpc>
              <a:spcBef>
                <a:spcPts val="1200"/>
              </a:spcBef>
              <a:spcAft>
                <a:spcPts val="1200"/>
              </a:spcAft>
              <a:buClr>
                <a:schemeClr val="dk1"/>
              </a:buClr>
              <a:buSzPts val="1100"/>
              <a:buFont typeface="Arial"/>
              <a:buNone/>
            </a:pPr>
            <a:r>
              <a:rPr lang="en-US" sz="2000"/>
              <a:t>Finally, we applied both machine learning and deep learning models in Arabic and English datasets, but Machine Learning models like the Random Forest gave us high-accuracy results in the Arabic dataset and in the English dataset, and deep learning models like RNN-GRU gave us high accuracy in English dataset.</a:t>
            </a:r>
            <a:endParaRPr sz="2000"/>
          </a:p>
        </p:txBody>
      </p:sp>
      <p:sp>
        <p:nvSpPr>
          <p:cNvPr id="442" name="Google Shape;442;g172b55bd729_0_21"/>
          <p:cNvSpPr txBox="1">
            <a:spLocks noGrp="1"/>
          </p:cNvSpPr>
          <p:nvPr>
            <p:ph type="sldNum" idx="12"/>
          </p:nvPr>
        </p:nvSpPr>
        <p:spPr>
          <a:xfrm>
            <a:off x="10206318" y="6356350"/>
            <a:ext cx="16047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g172b55bd729_0_9"/>
          <p:cNvSpPr txBox="1">
            <a:spLocks noGrp="1"/>
          </p:cNvSpPr>
          <p:nvPr>
            <p:ph type="ctrTitle"/>
          </p:nvPr>
        </p:nvSpPr>
        <p:spPr>
          <a:xfrm>
            <a:off x="1195157" y="2235188"/>
            <a:ext cx="62202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7249ec79ef_1_4"/>
          <p:cNvSpPr txBox="1">
            <a:spLocks noGrp="1"/>
          </p:cNvSpPr>
          <p:nvPr>
            <p:ph type="ctrTitle"/>
          </p:nvPr>
        </p:nvSpPr>
        <p:spPr>
          <a:xfrm>
            <a:off x="595200" y="2235150"/>
            <a:ext cx="7672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a:t>Motivation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7249ec79ef_1_8"/>
          <p:cNvSpPr txBox="1">
            <a:spLocks noGrp="1"/>
          </p:cNvSpPr>
          <p:nvPr>
            <p:ph type="title"/>
          </p:nvPr>
        </p:nvSpPr>
        <p:spPr>
          <a:xfrm>
            <a:off x="1167492" y="38100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Motivation</a:t>
            </a:r>
            <a:endParaRPr/>
          </a:p>
        </p:txBody>
      </p:sp>
      <p:sp>
        <p:nvSpPr>
          <p:cNvPr id="255" name="Google Shape;255;g17249ec79ef_1_8"/>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56" name="Google Shape;256;g17249ec79ef_1_8"/>
          <p:cNvSpPr txBox="1"/>
          <p:nvPr/>
        </p:nvSpPr>
        <p:spPr>
          <a:xfrm>
            <a:off x="1396950" y="1799525"/>
            <a:ext cx="9779100" cy="27168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endParaRPr sz="1900">
              <a:solidFill>
                <a:schemeClr val="dk1"/>
              </a:solidFill>
            </a:endParaRPr>
          </a:p>
          <a:p>
            <a:pPr marL="457200" lvl="0" indent="-349250" algn="l" rtl="0">
              <a:lnSpc>
                <a:spcPct val="150000"/>
              </a:lnSpc>
              <a:spcBef>
                <a:spcPts val="0"/>
              </a:spcBef>
              <a:spcAft>
                <a:spcPts val="0"/>
              </a:spcAft>
              <a:buClr>
                <a:schemeClr val="dk1"/>
              </a:buClr>
              <a:buSzPts val="1900"/>
              <a:buFont typeface="Arial"/>
              <a:buChar char="●"/>
            </a:pPr>
            <a:r>
              <a:rPr lang="en-US" sz="1900">
                <a:solidFill>
                  <a:schemeClr val="dk1"/>
                </a:solidFill>
              </a:rPr>
              <a:t>Social media become a fertile field to get society insight</a:t>
            </a:r>
            <a:endParaRPr sz="1900">
              <a:solidFill>
                <a:schemeClr val="dk1"/>
              </a:solidFill>
            </a:endParaRPr>
          </a:p>
          <a:p>
            <a:pPr marL="457200" lvl="0" indent="-349250" algn="l" rtl="0">
              <a:lnSpc>
                <a:spcPct val="150000"/>
              </a:lnSpc>
              <a:spcBef>
                <a:spcPts val="0"/>
              </a:spcBef>
              <a:spcAft>
                <a:spcPts val="0"/>
              </a:spcAft>
              <a:buClr>
                <a:schemeClr val="dk1"/>
              </a:buClr>
              <a:buSzPts val="1900"/>
              <a:buFont typeface="Arial"/>
              <a:buChar char="●"/>
            </a:pPr>
            <a:r>
              <a:rPr lang="en-US" sz="1900">
                <a:solidFill>
                  <a:schemeClr val="dk1"/>
                </a:solidFill>
              </a:rPr>
              <a:t>People’s interaction over social media has a significant increasing over last years </a:t>
            </a:r>
            <a:endParaRPr sz="1900">
              <a:solidFill>
                <a:schemeClr val="dk1"/>
              </a:solidFill>
            </a:endParaRPr>
          </a:p>
          <a:p>
            <a:pPr marL="457200" lvl="0" indent="-349250" algn="l" rtl="0">
              <a:lnSpc>
                <a:spcPct val="150000"/>
              </a:lnSpc>
              <a:spcBef>
                <a:spcPts val="0"/>
              </a:spcBef>
              <a:spcAft>
                <a:spcPts val="0"/>
              </a:spcAft>
              <a:buClr>
                <a:schemeClr val="dk1"/>
              </a:buClr>
              <a:buSzPts val="1900"/>
              <a:buFont typeface="Arial"/>
              <a:buChar char="●"/>
            </a:pPr>
            <a:r>
              <a:rPr lang="en-US" sz="1900">
                <a:solidFill>
                  <a:schemeClr val="dk1"/>
                </a:solidFill>
              </a:rPr>
              <a:t>Sentiment analysis reflection for society and companies</a:t>
            </a:r>
            <a:endParaRPr sz="1900">
              <a:solidFill>
                <a:schemeClr val="dk1"/>
              </a:solidFill>
            </a:endParaRPr>
          </a:p>
          <a:p>
            <a:pPr marL="457200" lvl="0" indent="-349250" algn="l" rtl="0">
              <a:lnSpc>
                <a:spcPct val="150000"/>
              </a:lnSpc>
              <a:spcBef>
                <a:spcPts val="0"/>
              </a:spcBef>
              <a:spcAft>
                <a:spcPts val="0"/>
              </a:spcAft>
              <a:buClr>
                <a:schemeClr val="dk1"/>
              </a:buClr>
              <a:buSzPts val="1900"/>
              <a:buFont typeface="Noto Sans Symbols"/>
              <a:buChar char="●"/>
            </a:pPr>
            <a:r>
              <a:rPr lang="en-US" sz="1900">
                <a:solidFill>
                  <a:schemeClr val="dk1"/>
                </a:solidFill>
              </a:rPr>
              <a:t>Italy story with covid19</a:t>
            </a:r>
            <a:endParaRPr sz="1900">
              <a:solidFill>
                <a:schemeClr val="dk1"/>
              </a:solidFill>
            </a:endParaRPr>
          </a:p>
          <a:p>
            <a:pPr marL="0" lvl="0" indent="0" algn="l" rtl="0">
              <a:lnSpc>
                <a:spcPct val="107916"/>
              </a:lnSpc>
              <a:spcBef>
                <a:spcPts val="0"/>
              </a:spcBef>
              <a:spcAft>
                <a:spcPts val="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17249ec79ef_1_33"/>
          <p:cNvSpPr txBox="1">
            <a:spLocks noGrp="1"/>
          </p:cNvSpPr>
          <p:nvPr>
            <p:ph type="ctrTitle"/>
          </p:nvPr>
        </p:nvSpPr>
        <p:spPr>
          <a:xfrm>
            <a:off x="595200" y="2235150"/>
            <a:ext cx="7672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7249ec79ef_1_37"/>
          <p:cNvSpPr txBox="1">
            <a:spLocks noGrp="1"/>
          </p:cNvSpPr>
          <p:nvPr>
            <p:ph type="title"/>
          </p:nvPr>
        </p:nvSpPr>
        <p:spPr>
          <a:xfrm>
            <a:off x="1167492" y="38100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Methodology</a:t>
            </a:r>
            <a:endParaRPr/>
          </a:p>
        </p:txBody>
      </p:sp>
      <p:sp>
        <p:nvSpPr>
          <p:cNvPr id="279" name="Google Shape;279;g17249ec79ef_1_37"/>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80" name="Google Shape;280;g17249ec79ef_1_37"/>
          <p:cNvPicPr preferRelativeResize="0"/>
          <p:nvPr/>
        </p:nvPicPr>
        <p:blipFill>
          <a:blip r:embed="rId3">
            <a:alphaModFix/>
          </a:blip>
          <a:stretch>
            <a:fillRect/>
          </a:stretch>
        </p:blipFill>
        <p:spPr>
          <a:xfrm>
            <a:off x="1854750" y="1706700"/>
            <a:ext cx="8863492" cy="434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7249ec79ef_1_46"/>
          <p:cNvSpPr txBox="1">
            <a:spLocks noGrp="1"/>
          </p:cNvSpPr>
          <p:nvPr>
            <p:ph type="title"/>
          </p:nvPr>
        </p:nvSpPr>
        <p:spPr>
          <a:xfrm>
            <a:off x="812067" y="38100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English dataset</a:t>
            </a:r>
            <a:endParaRPr/>
          </a:p>
        </p:txBody>
      </p:sp>
      <p:sp>
        <p:nvSpPr>
          <p:cNvPr id="286" name="Google Shape;286;g17249ec79ef_1_46"/>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87" name="Google Shape;287;g17249ec79ef_1_46"/>
          <p:cNvPicPr preferRelativeResize="0"/>
          <p:nvPr/>
        </p:nvPicPr>
        <p:blipFill>
          <a:blip r:embed="rId3">
            <a:alphaModFix/>
          </a:blip>
          <a:stretch>
            <a:fillRect/>
          </a:stretch>
        </p:blipFill>
        <p:spPr>
          <a:xfrm>
            <a:off x="1648200" y="1630500"/>
            <a:ext cx="9036650" cy="509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7249ec79ef_1_63"/>
          <p:cNvSpPr txBox="1">
            <a:spLocks noGrp="1"/>
          </p:cNvSpPr>
          <p:nvPr>
            <p:ph type="title"/>
          </p:nvPr>
        </p:nvSpPr>
        <p:spPr>
          <a:xfrm>
            <a:off x="380992" y="381000"/>
            <a:ext cx="97791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Visualization</a:t>
            </a:r>
            <a:endParaRPr/>
          </a:p>
        </p:txBody>
      </p:sp>
      <p:sp>
        <p:nvSpPr>
          <p:cNvPr id="300" name="Google Shape;300;g17249ec79ef_1_63"/>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301" name="Google Shape;301;g17249ec79ef_1_63"/>
          <p:cNvPicPr preferRelativeResize="0"/>
          <p:nvPr/>
        </p:nvPicPr>
        <p:blipFill>
          <a:blip r:embed="rId3">
            <a:alphaModFix/>
          </a:blip>
          <a:stretch>
            <a:fillRect/>
          </a:stretch>
        </p:blipFill>
        <p:spPr>
          <a:xfrm>
            <a:off x="1494775" y="1706700"/>
            <a:ext cx="9202451" cy="493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17249ec79ef_1_121"/>
          <p:cNvSpPr txBox="1">
            <a:spLocks noGrp="1"/>
          </p:cNvSpPr>
          <p:nvPr>
            <p:ph type="title"/>
          </p:nvPr>
        </p:nvSpPr>
        <p:spPr>
          <a:xfrm>
            <a:off x="289342" y="297350"/>
            <a:ext cx="97791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800"/>
              <a:buFont typeface="Arial"/>
              <a:buNone/>
            </a:pPr>
            <a:r>
              <a:rPr lang="en-US"/>
              <a:t>Visualization</a:t>
            </a:r>
            <a:endParaRPr/>
          </a:p>
        </p:txBody>
      </p:sp>
      <p:sp>
        <p:nvSpPr>
          <p:cNvPr id="307" name="Google Shape;307;g17249ec79ef_1_121"/>
          <p:cNvSpPr txBox="1">
            <a:spLocks noGrp="1"/>
          </p:cNvSpPr>
          <p:nvPr>
            <p:ph type="sldNum" idx="12"/>
          </p:nvPr>
        </p:nvSpPr>
        <p:spPr>
          <a:xfrm>
            <a:off x="10153276" y="6356350"/>
            <a:ext cx="16578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08" name="Google Shape;308;g17249ec79ef_1_121"/>
          <p:cNvSpPr txBox="1"/>
          <p:nvPr/>
        </p:nvSpPr>
        <p:spPr>
          <a:xfrm>
            <a:off x="3971100" y="5725288"/>
            <a:ext cx="42498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a:t>The percentage of each class </a:t>
            </a:r>
            <a:endParaRPr sz="1900" b="1"/>
          </a:p>
        </p:txBody>
      </p:sp>
      <p:pic>
        <p:nvPicPr>
          <p:cNvPr id="309" name="Google Shape;309;g17249ec79ef_1_121"/>
          <p:cNvPicPr preferRelativeResize="0"/>
          <p:nvPr/>
        </p:nvPicPr>
        <p:blipFill>
          <a:blip r:embed="rId3">
            <a:alphaModFix/>
          </a:blip>
          <a:stretch>
            <a:fillRect/>
          </a:stretch>
        </p:blipFill>
        <p:spPr>
          <a:xfrm>
            <a:off x="3566700" y="879050"/>
            <a:ext cx="5058600" cy="5099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235</Words>
  <Application>Microsoft Office PowerPoint</Application>
  <PresentationFormat>Widescreen</PresentationFormat>
  <Paragraphs>57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Noto Sans Symbols</vt:lpstr>
      <vt:lpstr>Office Theme</vt:lpstr>
      <vt:lpstr>Problem Definition</vt:lpstr>
      <vt:lpstr>Problem Definition</vt:lpstr>
      <vt:lpstr>Motivation </vt:lpstr>
      <vt:lpstr>Motivation</vt:lpstr>
      <vt:lpstr>Methodology</vt:lpstr>
      <vt:lpstr>Methodology</vt:lpstr>
      <vt:lpstr>English dataset</vt:lpstr>
      <vt:lpstr>Visualization</vt:lpstr>
      <vt:lpstr>Visualization</vt:lpstr>
      <vt:lpstr>Visualization</vt:lpstr>
      <vt:lpstr>Visualization</vt:lpstr>
      <vt:lpstr>Visualization</vt:lpstr>
      <vt:lpstr>Preprocessing</vt:lpstr>
      <vt:lpstr>Integration</vt:lpstr>
      <vt:lpstr>English preprocessing</vt:lpstr>
      <vt:lpstr>Modeling</vt:lpstr>
      <vt:lpstr>Evaluation</vt:lpstr>
      <vt:lpstr>Improvement</vt:lpstr>
      <vt:lpstr>Results</vt:lpstr>
      <vt:lpstr>Results (ML)</vt:lpstr>
      <vt:lpstr>Results (DL)</vt:lpstr>
      <vt:lpstr>Concolusion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Nada Ibrahim</dc:creator>
  <cp:lastModifiedBy>Fatma Bleity</cp:lastModifiedBy>
  <cp:revision>2</cp:revision>
  <dcterms:created xsi:type="dcterms:W3CDTF">2022-10-19T15:17:40Z</dcterms:created>
  <dcterms:modified xsi:type="dcterms:W3CDTF">2022-11-06T22:27:04Z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