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071F67-AF54-47E3-A8E0-A6BAB064474F}">
  <a:tblStyle styleId="{5A071F67-AF54-47E3-A8E0-A6BAB06447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725" autoAdjust="0"/>
  </p:normalViewPr>
  <p:slideViewPr>
    <p:cSldViewPr snapToGrid="0" showGuides="1">
      <p:cViewPr varScale="1">
        <p:scale>
          <a:sx n="58" d="100"/>
          <a:sy n="58" d="100"/>
        </p:scale>
        <p:origin x="2170"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d84127e6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5d84127e6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d84127e63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5d84127e6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5d722045fd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5d722045fd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5d933694b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5d933694b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d933694b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5d933694b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5d722045f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5d722045f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5d589ae49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5d589ae49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arenR"/>
            </a:pPr>
            <a:r>
              <a:rPr lang="en-CA"/>
              <a:t>The problem is to build a classification model that can accurately predict the forest cover type based on the available features.</a:t>
            </a:r>
            <a:endParaRPr/>
          </a:p>
          <a:p>
            <a:pPr marL="457200" lvl="0" indent="-298450" algn="l" rtl="0">
              <a:spcBef>
                <a:spcPts val="0"/>
              </a:spcBef>
              <a:spcAft>
                <a:spcPts val="0"/>
              </a:spcAft>
              <a:buSzPts val="1100"/>
              <a:buAutoNum type="arabicParenR"/>
            </a:pPr>
            <a:r>
              <a:rPr lang="en-CA"/>
              <a:t>By accurately predicting the forest cover types, we can better understand the ecosystem and make informed decisions about forest management and conservation.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5d589ae49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5d589ae49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5d722045fd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5d722045f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5d589ae49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5d589ae49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5d933694b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5d933694b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5d933694b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5d933694b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5d589ae49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5d589ae49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sz="16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d589ae491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5d589ae49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10800" y="1119025"/>
            <a:ext cx="8520600" cy="1181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CA"/>
              <a:t>Term Project</a:t>
            </a:r>
            <a:endParaRPr/>
          </a:p>
        </p:txBody>
      </p:sp>
      <p:sp>
        <p:nvSpPr>
          <p:cNvPr id="55" name="Google Shape;55;p13"/>
          <p:cNvSpPr txBox="1">
            <a:spLocks noGrp="1"/>
          </p:cNvSpPr>
          <p:nvPr>
            <p:ph type="subTitle" idx="1"/>
          </p:nvPr>
        </p:nvSpPr>
        <p:spPr>
          <a:xfrm>
            <a:off x="311700" y="23007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CA"/>
              <a:t>Group 22</a:t>
            </a:r>
            <a:endParaRPr/>
          </a:p>
        </p:txBody>
      </p:sp>
      <p:graphicFrame>
        <p:nvGraphicFramePr>
          <p:cNvPr id="56" name="Google Shape;56;p13"/>
          <p:cNvGraphicFramePr/>
          <p:nvPr/>
        </p:nvGraphicFramePr>
        <p:xfrm>
          <a:off x="990100" y="3350490"/>
          <a:ext cx="7201400" cy="1584840"/>
        </p:xfrm>
        <a:graphic>
          <a:graphicData uri="http://schemas.openxmlformats.org/drawingml/2006/table">
            <a:tbl>
              <a:tblPr>
                <a:noFill/>
                <a:tableStyleId>{5A071F67-AF54-47E3-A8E0-A6BAB064474F}</a:tableStyleId>
              </a:tblPr>
              <a:tblGrid>
                <a:gridCol w="3600700">
                  <a:extLst>
                    <a:ext uri="{9D8B030D-6E8A-4147-A177-3AD203B41FA5}">
                      <a16:colId xmlns:a16="http://schemas.microsoft.com/office/drawing/2014/main" val="20000"/>
                    </a:ext>
                  </a:extLst>
                </a:gridCol>
                <a:gridCol w="3600700">
                  <a:extLst>
                    <a:ext uri="{9D8B030D-6E8A-4147-A177-3AD203B41FA5}">
                      <a16:colId xmlns:a16="http://schemas.microsoft.com/office/drawing/2014/main" val="20001"/>
                    </a:ext>
                  </a:extLst>
                </a:gridCol>
              </a:tblGrid>
              <a:tr h="374375">
                <a:tc>
                  <a:txBody>
                    <a:bodyPr/>
                    <a:lstStyle/>
                    <a:p>
                      <a:pPr marL="0" lvl="0" indent="0" algn="ctr" rtl="0">
                        <a:spcBef>
                          <a:spcPts val="0"/>
                        </a:spcBef>
                        <a:spcAft>
                          <a:spcPts val="0"/>
                        </a:spcAft>
                        <a:buNone/>
                      </a:pPr>
                      <a:r>
                        <a:rPr lang="en-CA"/>
                        <a:t>Name</a:t>
                      </a:r>
                      <a:endParaRPr/>
                    </a:p>
                  </a:txBody>
                  <a:tcPr marL="91425" marR="91425" marT="91425" marB="91425"/>
                </a:tc>
                <a:tc>
                  <a:txBody>
                    <a:bodyPr/>
                    <a:lstStyle/>
                    <a:p>
                      <a:pPr marL="0" lvl="0" indent="0" algn="ctr" rtl="0">
                        <a:spcBef>
                          <a:spcPts val="0"/>
                        </a:spcBef>
                        <a:spcAft>
                          <a:spcPts val="0"/>
                        </a:spcAft>
                        <a:buNone/>
                      </a:pPr>
                      <a:r>
                        <a:rPr lang="en-CA"/>
                        <a:t>ID</a:t>
                      </a:r>
                      <a:endParaRPr/>
                    </a:p>
                  </a:txBody>
                  <a:tcPr marL="91425" marR="91425" marT="91425" marB="91425"/>
                </a:tc>
                <a:extLst>
                  <a:ext uri="{0D108BD9-81ED-4DB2-BD59-A6C34878D82A}">
                    <a16:rowId xmlns:a16="http://schemas.microsoft.com/office/drawing/2014/main" val="10000"/>
                  </a:ext>
                </a:extLst>
              </a:tr>
              <a:tr h="374375">
                <a:tc>
                  <a:txBody>
                    <a:bodyPr/>
                    <a:lstStyle/>
                    <a:p>
                      <a:pPr marL="0" lvl="0" indent="0" algn="ctr" rtl="0">
                        <a:spcBef>
                          <a:spcPts val="0"/>
                        </a:spcBef>
                        <a:spcAft>
                          <a:spcPts val="0"/>
                        </a:spcAft>
                        <a:buNone/>
                      </a:pPr>
                      <a:r>
                        <a:rPr lang="en-CA"/>
                        <a:t>Fatma Mohamed Ahmed</a:t>
                      </a:r>
                      <a:endParaRPr/>
                    </a:p>
                  </a:txBody>
                  <a:tcPr marL="91425" marR="91425" marT="91425" marB="91425"/>
                </a:tc>
                <a:tc>
                  <a:txBody>
                    <a:bodyPr/>
                    <a:lstStyle/>
                    <a:p>
                      <a:pPr marL="0" lvl="0" indent="0" algn="ctr" rtl="0">
                        <a:spcBef>
                          <a:spcPts val="0"/>
                        </a:spcBef>
                        <a:spcAft>
                          <a:spcPts val="0"/>
                        </a:spcAft>
                        <a:buNone/>
                      </a:pPr>
                      <a:r>
                        <a:rPr lang="en-CA"/>
                        <a:t>300389394</a:t>
                      </a:r>
                      <a:endParaRPr/>
                    </a:p>
                  </a:txBody>
                  <a:tcPr marL="91425" marR="91425" marT="91425" marB="91425"/>
                </a:tc>
                <a:extLst>
                  <a:ext uri="{0D108BD9-81ED-4DB2-BD59-A6C34878D82A}">
                    <a16:rowId xmlns:a16="http://schemas.microsoft.com/office/drawing/2014/main" val="10001"/>
                  </a:ext>
                </a:extLst>
              </a:tr>
              <a:tr h="374375">
                <a:tc>
                  <a:txBody>
                    <a:bodyPr/>
                    <a:lstStyle/>
                    <a:p>
                      <a:pPr marL="0" lvl="0" indent="0" algn="ctr" rtl="0">
                        <a:spcBef>
                          <a:spcPts val="0"/>
                        </a:spcBef>
                        <a:spcAft>
                          <a:spcPts val="0"/>
                        </a:spcAft>
                        <a:buNone/>
                      </a:pPr>
                      <a:r>
                        <a:rPr lang="en-CA"/>
                        <a:t>Mayar Mohamed Saad</a:t>
                      </a:r>
                      <a:endParaRPr/>
                    </a:p>
                  </a:txBody>
                  <a:tcPr marL="91425" marR="91425" marT="91425" marB="91425"/>
                </a:tc>
                <a:tc>
                  <a:txBody>
                    <a:bodyPr/>
                    <a:lstStyle/>
                    <a:p>
                      <a:pPr marL="0" lvl="0" indent="0" algn="ctr" rtl="0">
                        <a:spcBef>
                          <a:spcPts val="0"/>
                        </a:spcBef>
                        <a:spcAft>
                          <a:spcPts val="0"/>
                        </a:spcAft>
                        <a:buNone/>
                      </a:pPr>
                      <a:r>
                        <a:rPr lang="en-CA"/>
                        <a:t>300389363</a:t>
                      </a:r>
                      <a:endParaRPr/>
                    </a:p>
                  </a:txBody>
                  <a:tcPr marL="91425" marR="91425" marT="91425" marB="91425"/>
                </a:tc>
                <a:extLst>
                  <a:ext uri="{0D108BD9-81ED-4DB2-BD59-A6C34878D82A}">
                    <a16:rowId xmlns:a16="http://schemas.microsoft.com/office/drawing/2014/main" val="10002"/>
                  </a:ext>
                </a:extLst>
              </a:tr>
              <a:tr h="374375">
                <a:tc>
                  <a:txBody>
                    <a:bodyPr/>
                    <a:lstStyle/>
                    <a:p>
                      <a:pPr marL="0" lvl="0" indent="0" algn="ctr" rtl="0">
                        <a:spcBef>
                          <a:spcPts val="0"/>
                        </a:spcBef>
                        <a:spcAft>
                          <a:spcPts val="0"/>
                        </a:spcAft>
                        <a:buNone/>
                      </a:pPr>
                      <a:r>
                        <a:rPr lang="en-CA"/>
                        <a:t>Salwa Youssef Attia</a:t>
                      </a:r>
                      <a:endParaRPr/>
                    </a:p>
                  </a:txBody>
                  <a:tcPr marL="91425" marR="91425" marT="91425" marB="91425"/>
                </a:tc>
                <a:tc>
                  <a:txBody>
                    <a:bodyPr/>
                    <a:lstStyle/>
                    <a:p>
                      <a:pPr marL="0" lvl="0" indent="0" algn="ctr" rtl="0">
                        <a:spcBef>
                          <a:spcPts val="0"/>
                        </a:spcBef>
                        <a:spcAft>
                          <a:spcPts val="0"/>
                        </a:spcAft>
                        <a:buNone/>
                      </a:pPr>
                      <a:r>
                        <a:rPr lang="en-CA"/>
                        <a:t>300389878</a:t>
                      </a:r>
                      <a:endParaRPr/>
                    </a:p>
                  </a:txBody>
                  <a:tcPr marL="91425" marR="91425" marT="91425" marB="91425"/>
                </a:tc>
                <a:extLst>
                  <a:ext uri="{0D108BD9-81ED-4DB2-BD59-A6C34878D82A}">
                    <a16:rowId xmlns:a16="http://schemas.microsoft.com/office/drawing/2014/main" val="10003"/>
                  </a:ext>
                </a:extLst>
              </a:tr>
            </a:tbl>
          </a:graphicData>
        </a:graphic>
      </p:graphicFrame>
      <p:pic>
        <p:nvPicPr>
          <p:cNvPr id="57" name="Google Shape;57;p13"/>
          <p:cNvPicPr preferRelativeResize="0"/>
          <p:nvPr/>
        </p:nvPicPr>
        <p:blipFill>
          <a:blip r:embed="rId3">
            <a:alphaModFix/>
          </a:blip>
          <a:stretch>
            <a:fillRect/>
          </a:stretch>
        </p:blipFill>
        <p:spPr>
          <a:xfrm>
            <a:off x="0" y="0"/>
            <a:ext cx="1496016" cy="1119025"/>
          </a:xfrm>
          <a:prstGeom prst="rect">
            <a:avLst/>
          </a:prstGeom>
          <a:noFill/>
          <a:ln>
            <a:noFill/>
          </a:ln>
        </p:spPr>
      </p:pic>
      <p:pic>
        <p:nvPicPr>
          <p:cNvPr id="58" name="Google Shape;58;p13"/>
          <p:cNvPicPr preferRelativeResize="0"/>
          <p:nvPr/>
        </p:nvPicPr>
        <p:blipFill rotWithShape="1">
          <a:blip r:embed="rId4">
            <a:alphaModFix/>
          </a:blip>
          <a:srcRect l="24151" t="17470" r="25773" b="16251"/>
          <a:stretch/>
        </p:blipFill>
        <p:spPr>
          <a:xfrm>
            <a:off x="7667675" y="0"/>
            <a:ext cx="1419025" cy="1061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p:nvPr/>
        </p:nvSpPr>
        <p:spPr>
          <a:xfrm>
            <a:off x="0" y="402825"/>
            <a:ext cx="8821200" cy="1790100"/>
          </a:xfrm>
          <a:prstGeom prst="rect">
            <a:avLst/>
          </a:prstGeom>
          <a:noFill/>
          <a:ln>
            <a:noFill/>
          </a:ln>
        </p:spPr>
        <p:txBody>
          <a:bodyPr spcFirstLastPara="1" wrap="square" lIns="91425" tIns="91425" rIns="91425" bIns="91425" anchor="t" anchorCtr="0">
            <a:spAutoFit/>
          </a:bodyPr>
          <a:lstStyle/>
          <a:p>
            <a:pPr marL="457200" lvl="0" indent="0" algn="just" rtl="0">
              <a:lnSpc>
                <a:spcPct val="95000"/>
              </a:lnSpc>
              <a:spcBef>
                <a:spcPts val="0"/>
              </a:spcBef>
              <a:spcAft>
                <a:spcPts val="0"/>
              </a:spcAft>
              <a:buNone/>
            </a:pPr>
            <a:endParaRPr sz="1300">
              <a:solidFill>
                <a:schemeClr val="dk2"/>
              </a:solidFill>
            </a:endParaRPr>
          </a:p>
          <a:p>
            <a:pPr marL="360000" lvl="0" indent="0" algn="just" rtl="0">
              <a:lnSpc>
                <a:spcPct val="95000"/>
              </a:lnSpc>
              <a:spcBef>
                <a:spcPts val="600"/>
              </a:spcBef>
              <a:spcAft>
                <a:spcPts val="0"/>
              </a:spcAft>
              <a:buNone/>
            </a:pPr>
            <a:r>
              <a:rPr lang="en-CA" sz="1300">
                <a:solidFill>
                  <a:schemeClr val="dk2"/>
                </a:solidFill>
              </a:rPr>
              <a:t>3. Apply filter-based feature selection on those two models (KNN &amp; Decision tree ) using information gain </a:t>
            </a:r>
            <a:endParaRPr sz="1300">
              <a:solidFill>
                <a:schemeClr val="dk2"/>
              </a:solidFill>
            </a:endParaRPr>
          </a:p>
          <a:p>
            <a:pPr marL="360000" lvl="0" indent="0" algn="just" rtl="0">
              <a:lnSpc>
                <a:spcPct val="95000"/>
              </a:lnSpc>
              <a:spcBef>
                <a:spcPts val="600"/>
              </a:spcBef>
              <a:spcAft>
                <a:spcPts val="0"/>
              </a:spcAft>
              <a:buNone/>
            </a:pPr>
            <a:r>
              <a:rPr lang="en-CA" sz="1300">
                <a:solidFill>
                  <a:schemeClr val="dk2"/>
                </a:solidFill>
              </a:rPr>
              <a:t>4. Then we compared the accuracy from the baseline models with the accuracy after the feature selection we found that the accuracy increased with both of them and for the knn the number of the best features was 31  and the accuracy became 78.03 and for the Decision tree the number of the best features was 32 and the accuracy became 77.04</a:t>
            </a:r>
            <a:endParaRPr sz="1300">
              <a:solidFill>
                <a:schemeClr val="dk2"/>
              </a:solidFill>
            </a:endParaRPr>
          </a:p>
          <a:p>
            <a:pPr marL="0" lvl="0" indent="0" algn="l" rtl="0">
              <a:lnSpc>
                <a:spcPct val="95000"/>
              </a:lnSpc>
              <a:spcBef>
                <a:spcPts val="600"/>
              </a:spcBef>
              <a:spcAft>
                <a:spcPts val="1200"/>
              </a:spcAft>
              <a:buNone/>
            </a:pPr>
            <a:endParaRPr sz="1600">
              <a:solidFill>
                <a:schemeClr val="dk2"/>
              </a:solidFill>
            </a:endParaRPr>
          </a:p>
        </p:txBody>
      </p:sp>
      <p:sp>
        <p:nvSpPr>
          <p:cNvPr id="117" name="Google Shape;117;p22"/>
          <p:cNvSpPr txBox="1">
            <a:spLocks noGrp="1"/>
          </p:cNvSpPr>
          <p:nvPr>
            <p:ph type="title"/>
          </p:nvPr>
        </p:nvSpPr>
        <p:spPr>
          <a:xfrm>
            <a:off x="3076250" y="16964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sz="1400" b="1">
                <a:solidFill>
                  <a:schemeClr val="dk2"/>
                </a:solidFill>
              </a:rPr>
              <a:t>The filter based feature selection </a:t>
            </a:r>
            <a:endParaRPr sz="1400" b="1">
              <a:solidFill>
                <a:schemeClr val="dk2"/>
              </a:solidFill>
            </a:endParaRPr>
          </a:p>
        </p:txBody>
      </p:sp>
      <p:pic>
        <p:nvPicPr>
          <p:cNvPr id="118" name="Google Shape;118;p22"/>
          <p:cNvPicPr preferRelativeResize="0"/>
          <p:nvPr/>
        </p:nvPicPr>
        <p:blipFill rotWithShape="1">
          <a:blip r:embed="rId3">
            <a:alphaModFix/>
          </a:blip>
          <a:srcRect l="4914" t="36684" r="60863" b="9902"/>
          <a:stretch/>
        </p:blipFill>
        <p:spPr>
          <a:xfrm>
            <a:off x="392000" y="2094900"/>
            <a:ext cx="3911050" cy="2891425"/>
          </a:xfrm>
          <a:prstGeom prst="rect">
            <a:avLst/>
          </a:prstGeom>
          <a:noFill/>
          <a:ln>
            <a:noFill/>
          </a:ln>
        </p:spPr>
      </p:pic>
      <p:pic>
        <p:nvPicPr>
          <p:cNvPr id="119" name="Google Shape;119;p22"/>
          <p:cNvPicPr preferRelativeResize="0"/>
          <p:nvPr/>
        </p:nvPicPr>
        <p:blipFill rotWithShape="1">
          <a:blip r:embed="rId4">
            <a:alphaModFix/>
          </a:blip>
          <a:srcRect l="4792" t="31591" r="58481" b="14193"/>
          <a:stretch/>
        </p:blipFill>
        <p:spPr>
          <a:xfrm>
            <a:off x="4909200" y="2110717"/>
            <a:ext cx="3868248" cy="2859794"/>
          </a:xfrm>
          <a:prstGeom prst="rect">
            <a:avLst/>
          </a:prstGeom>
          <a:noFill/>
          <a:ln>
            <a:noFill/>
          </a:ln>
        </p:spPr>
      </p:pic>
      <p:sp>
        <p:nvSpPr>
          <p:cNvPr id="120" name="Google Shape;120;p22"/>
          <p:cNvSpPr txBox="1">
            <a:spLocks noGrp="1"/>
          </p:cNvSpPr>
          <p:nvPr>
            <p:ph type="title"/>
          </p:nvPr>
        </p:nvSpPr>
        <p:spPr>
          <a:xfrm>
            <a:off x="150300" y="76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Conclusion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body" idx="1"/>
          </p:nvPr>
        </p:nvSpPr>
        <p:spPr>
          <a:xfrm>
            <a:off x="0" y="660000"/>
            <a:ext cx="8520600" cy="767100"/>
          </a:xfrm>
          <a:prstGeom prst="rect">
            <a:avLst/>
          </a:prstGeom>
        </p:spPr>
        <p:txBody>
          <a:bodyPr spcFirstLastPara="1" wrap="square" lIns="91425" tIns="91425" rIns="91425" bIns="91425" anchor="t" anchorCtr="0">
            <a:noAutofit/>
          </a:bodyPr>
          <a:lstStyle/>
          <a:p>
            <a:pPr marL="360000" lvl="0" indent="0" algn="just" rtl="0">
              <a:lnSpc>
                <a:spcPct val="95000"/>
              </a:lnSpc>
              <a:spcBef>
                <a:spcPts val="0"/>
              </a:spcBef>
              <a:spcAft>
                <a:spcPts val="0"/>
              </a:spcAft>
              <a:buClr>
                <a:schemeClr val="dk1"/>
              </a:buClr>
              <a:buSzPts val="1100"/>
              <a:buFont typeface="Arial"/>
              <a:buNone/>
            </a:pPr>
            <a:r>
              <a:rPr lang="en-CA" sz="1300"/>
              <a:t>Apply wrapper-based feature selection using RFE with the Decision tree and the SFS with the knn and we found that the accuracy increased with both of them and for the knn the number of the best features was 31 and for the Decision tree the number of the best features was 38 and the accuracy became 77.37</a:t>
            </a:r>
            <a:endParaRPr sz="1300"/>
          </a:p>
          <a:p>
            <a:pPr marL="0" lvl="0" indent="0" algn="l" rtl="0">
              <a:spcBef>
                <a:spcPts val="600"/>
              </a:spcBef>
              <a:spcAft>
                <a:spcPts val="1200"/>
              </a:spcAft>
              <a:buNone/>
            </a:pPr>
            <a:endParaRPr/>
          </a:p>
        </p:txBody>
      </p:sp>
      <p:sp>
        <p:nvSpPr>
          <p:cNvPr id="126" name="Google Shape;126;p23"/>
          <p:cNvSpPr txBox="1">
            <a:spLocks noGrp="1"/>
          </p:cNvSpPr>
          <p:nvPr>
            <p:ph type="title"/>
          </p:nvPr>
        </p:nvSpPr>
        <p:spPr>
          <a:xfrm>
            <a:off x="2865975" y="1503300"/>
            <a:ext cx="8520600" cy="4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1400" b="1">
                <a:solidFill>
                  <a:schemeClr val="dk2"/>
                </a:solidFill>
              </a:rPr>
              <a:t>The wrapper based feature selection </a:t>
            </a:r>
            <a:endParaRPr sz="1400" b="1">
              <a:solidFill>
                <a:schemeClr val="dk2"/>
              </a:solidFill>
            </a:endParaRPr>
          </a:p>
        </p:txBody>
      </p:sp>
      <p:pic>
        <p:nvPicPr>
          <p:cNvPr id="127" name="Google Shape;127;p23"/>
          <p:cNvPicPr preferRelativeResize="0"/>
          <p:nvPr/>
        </p:nvPicPr>
        <p:blipFill rotWithShape="1">
          <a:blip r:embed="rId3">
            <a:alphaModFix/>
          </a:blip>
          <a:srcRect l="19260" t="35614" r="49477" b="15612"/>
          <a:stretch/>
        </p:blipFill>
        <p:spPr>
          <a:xfrm>
            <a:off x="392000" y="2110025"/>
            <a:ext cx="4120627" cy="2876299"/>
          </a:xfrm>
          <a:prstGeom prst="rect">
            <a:avLst/>
          </a:prstGeom>
          <a:noFill/>
          <a:ln>
            <a:noFill/>
          </a:ln>
        </p:spPr>
      </p:pic>
      <p:pic>
        <p:nvPicPr>
          <p:cNvPr id="128" name="Google Shape;128;p23"/>
          <p:cNvPicPr preferRelativeResize="0"/>
          <p:nvPr/>
        </p:nvPicPr>
        <p:blipFill rotWithShape="1">
          <a:blip r:embed="rId4">
            <a:alphaModFix/>
          </a:blip>
          <a:srcRect l="25963" t="29061" r="32487" b="9182"/>
          <a:stretch/>
        </p:blipFill>
        <p:spPr>
          <a:xfrm>
            <a:off x="4602250" y="2110025"/>
            <a:ext cx="4120627" cy="2876299"/>
          </a:xfrm>
          <a:prstGeom prst="rect">
            <a:avLst/>
          </a:prstGeom>
          <a:noFill/>
          <a:ln>
            <a:noFill/>
          </a:ln>
        </p:spPr>
      </p:pic>
      <p:sp>
        <p:nvSpPr>
          <p:cNvPr id="129" name="Google Shape;129;p23"/>
          <p:cNvSpPr txBox="1">
            <a:spLocks noGrp="1"/>
          </p:cNvSpPr>
          <p:nvPr>
            <p:ph type="title"/>
          </p:nvPr>
        </p:nvSpPr>
        <p:spPr>
          <a:xfrm>
            <a:off x="129650" y="58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Conclusion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Conclusion </a:t>
            </a:r>
            <a:endParaRPr/>
          </a:p>
        </p:txBody>
      </p:sp>
      <p:sp>
        <p:nvSpPr>
          <p:cNvPr id="135" name="Google Shape;135;p24"/>
          <p:cNvSpPr txBox="1">
            <a:spLocks noGrp="1"/>
          </p:cNvSpPr>
          <p:nvPr>
            <p:ph type="body" idx="1"/>
          </p:nvPr>
        </p:nvSpPr>
        <p:spPr>
          <a:xfrm>
            <a:off x="135375" y="1176025"/>
            <a:ext cx="2830800" cy="3837900"/>
          </a:xfrm>
          <a:prstGeom prst="rect">
            <a:avLst/>
          </a:prstGeom>
        </p:spPr>
        <p:txBody>
          <a:bodyPr spcFirstLastPara="1" wrap="square" lIns="91425" tIns="91425" rIns="91425" bIns="91425" anchor="t" anchorCtr="0">
            <a:normAutofit fontScale="85000" lnSpcReduction="20000"/>
          </a:bodyPr>
          <a:lstStyle/>
          <a:p>
            <a:pPr marL="360000" lvl="0" indent="-180000" algn="just" rtl="0">
              <a:spcBef>
                <a:spcPts val="0"/>
              </a:spcBef>
              <a:spcAft>
                <a:spcPts val="0"/>
              </a:spcAft>
              <a:buNone/>
            </a:pPr>
            <a:r>
              <a:rPr lang="en-CA" sz="1582"/>
              <a:t>5.   for Applying more ML models, first we applied Random Forest and 2 ensembles techniques   (Gradient Boosting and AdaBoost) to get better performance.</a:t>
            </a:r>
            <a:endParaRPr sz="1582"/>
          </a:p>
          <a:p>
            <a:pPr marL="360000" lvl="0" indent="0" algn="just" rtl="0">
              <a:spcBef>
                <a:spcPts val="1200"/>
              </a:spcBef>
              <a:spcAft>
                <a:spcPts val="0"/>
              </a:spcAft>
              <a:buNone/>
            </a:pPr>
            <a:r>
              <a:rPr lang="en-CA" sz="1582"/>
              <a:t>Then we compared the performance of these models with the the best performance from the last point, which was KNN and Decision Tree, and we found that the Random Forest perform the best performance with accuracy 81.70%.</a:t>
            </a:r>
            <a:endParaRPr sz="1582"/>
          </a:p>
          <a:p>
            <a:pPr marL="360000" lvl="0" indent="0" algn="just" rtl="0">
              <a:spcBef>
                <a:spcPts val="1200"/>
              </a:spcBef>
              <a:spcAft>
                <a:spcPts val="1200"/>
              </a:spcAft>
              <a:buNone/>
            </a:pPr>
            <a:endParaRPr sz="1582"/>
          </a:p>
        </p:txBody>
      </p:sp>
      <p:pic>
        <p:nvPicPr>
          <p:cNvPr id="136" name="Google Shape;136;p24"/>
          <p:cNvPicPr preferRelativeResize="0"/>
          <p:nvPr/>
        </p:nvPicPr>
        <p:blipFill rotWithShape="1">
          <a:blip r:embed="rId3">
            <a:alphaModFix/>
          </a:blip>
          <a:srcRect l="7269" t="28863" r="39200" b="8472"/>
          <a:stretch/>
        </p:blipFill>
        <p:spPr>
          <a:xfrm>
            <a:off x="3345525" y="1209675"/>
            <a:ext cx="5621951" cy="3235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Conclusion </a:t>
            </a:r>
            <a:endParaRPr/>
          </a:p>
        </p:txBody>
      </p:sp>
      <p:sp>
        <p:nvSpPr>
          <p:cNvPr id="142" name="Google Shape;14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CA" sz="1400"/>
              <a:t>6. Applying the PKI model which use combination of supervised learning method ( Random Forest) and unsupervised learning method (SOFM) helps improving the accuracy by applying different structure of SOFM model we conclude that the best structure was 7x7. Then we tried different number of neurons and hidden layers to achieve the best accuracy</a:t>
            </a:r>
            <a:endParaRPr sz="1400"/>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43" name="Google Shape;143;p25"/>
          <p:cNvPicPr preferRelativeResize="0"/>
          <p:nvPr/>
        </p:nvPicPr>
        <p:blipFill>
          <a:blip r:embed="rId3">
            <a:alphaModFix/>
          </a:blip>
          <a:stretch>
            <a:fillRect/>
          </a:stretch>
        </p:blipFill>
        <p:spPr>
          <a:xfrm>
            <a:off x="525075" y="2386850"/>
            <a:ext cx="3214400" cy="2511799"/>
          </a:xfrm>
          <a:prstGeom prst="rect">
            <a:avLst/>
          </a:prstGeom>
          <a:noFill/>
          <a:ln>
            <a:noFill/>
          </a:ln>
        </p:spPr>
      </p:pic>
      <p:pic>
        <p:nvPicPr>
          <p:cNvPr id="144" name="Google Shape;144;p25"/>
          <p:cNvPicPr preferRelativeResize="0"/>
          <p:nvPr/>
        </p:nvPicPr>
        <p:blipFill rotWithShape="1">
          <a:blip r:embed="rId4">
            <a:alphaModFix/>
          </a:blip>
          <a:srcRect t="641" b="641"/>
          <a:stretch/>
        </p:blipFill>
        <p:spPr>
          <a:xfrm>
            <a:off x="4806800" y="2386850"/>
            <a:ext cx="3214401" cy="2511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Conclusion </a:t>
            </a:r>
            <a:endParaRPr/>
          </a:p>
        </p:txBody>
      </p:sp>
      <p:sp>
        <p:nvSpPr>
          <p:cNvPr id="150" name="Google Shape;15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CA" sz="1400"/>
              <a:t>Changing the number of hidden layer of the PKI model increased the complexity of the model improving the accuracy at first then it goes down due to over fitting</a:t>
            </a:r>
            <a:endParaRPr sz="1400"/>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51" name="Google Shape;151;p26"/>
          <p:cNvPicPr preferRelativeResize="0"/>
          <p:nvPr/>
        </p:nvPicPr>
        <p:blipFill rotWithShape="1">
          <a:blip r:embed="rId3">
            <a:alphaModFix/>
          </a:blip>
          <a:srcRect t="641" b="641"/>
          <a:stretch/>
        </p:blipFill>
        <p:spPr>
          <a:xfrm>
            <a:off x="2444600" y="1963550"/>
            <a:ext cx="3951150" cy="3087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7"/>
          <p:cNvPicPr preferRelativeResize="0"/>
          <p:nvPr/>
        </p:nvPicPr>
        <p:blipFill>
          <a:blip r:embed="rId3">
            <a:alphaModFix/>
          </a:blip>
          <a:stretch>
            <a:fillRect/>
          </a:stretch>
        </p:blipFill>
        <p:spPr>
          <a:xfrm>
            <a:off x="2863800" y="863550"/>
            <a:ext cx="3416401" cy="34164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l="1020" t="3980" r="843" b="3452"/>
          <a:stretch/>
        </p:blipFill>
        <p:spPr>
          <a:xfrm>
            <a:off x="242425" y="452100"/>
            <a:ext cx="8627098" cy="3428999"/>
          </a:xfrm>
          <a:prstGeom prst="rect">
            <a:avLst/>
          </a:prstGeom>
          <a:noFill/>
          <a:ln>
            <a:noFill/>
          </a:ln>
        </p:spPr>
      </p:pic>
      <p:sp>
        <p:nvSpPr>
          <p:cNvPr id="64" name="Google Shape;64;p14"/>
          <p:cNvSpPr txBox="1">
            <a:spLocks noGrp="1"/>
          </p:cNvSpPr>
          <p:nvPr>
            <p:ph type="title"/>
          </p:nvPr>
        </p:nvSpPr>
        <p:spPr>
          <a:xfrm>
            <a:off x="71075" y="240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Problem’s overview</a:t>
            </a:r>
            <a:endParaRPr/>
          </a:p>
        </p:txBody>
      </p:sp>
      <p:sp>
        <p:nvSpPr>
          <p:cNvPr id="65" name="Google Shape;65;p14"/>
          <p:cNvSpPr txBox="1">
            <a:spLocks noGrp="1"/>
          </p:cNvSpPr>
          <p:nvPr>
            <p:ph type="body" idx="1"/>
          </p:nvPr>
        </p:nvSpPr>
        <p:spPr>
          <a:xfrm>
            <a:off x="71075" y="4068125"/>
            <a:ext cx="8520600" cy="1023300"/>
          </a:xfrm>
          <a:prstGeom prst="rect">
            <a:avLst/>
          </a:prstGeom>
        </p:spPr>
        <p:txBody>
          <a:bodyPr spcFirstLastPara="1" wrap="square" lIns="91425" tIns="91425" rIns="91425" bIns="91425" anchor="t" anchorCtr="0">
            <a:normAutofit fontScale="55000"/>
          </a:bodyPr>
          <a:lstStyle/>
          <a:p>
            <a:pPr marL="457200" lvl="0" indent="-291465" algn="l" rtl="0">
              <a:spcBef>
                <a:spcPts val="0"/>
              </a:spcBef>
              <a:spcAft>
                <a:spcPts val="0"/>
              </a:spcAft>
              <a:buSzPct val="100000"/>
              <a:buChar char="●"/>
            </a:pPr>
            <a:r>
              <a:rPr lang="en-CA"/>
              <a:t>The objective of this problem is to predict the forest cover type based on various environmental features. Given a set of features such as elevation, soil type, distance to water sources, etc., the task is to predict which of the seven forest cover types (Spruce/Fir, Lodgepole Pine, Ponderosa Pine, Cottonwood/Willow, Aspen, Douglas-fir, and Krummholz) the observation belongs to.</a:t>
            </a:r>
            <a:endParaRPr/>
          </a:p>
          <a:p>
            <a:pPr marL="457200" lvl="0" indent="0" algn="l" rtl="0">
              <a:spcBef>
                <a:spcPts val="1200"/>
              </a:spcBef>
              <a:spcAft>
                <a:spcPts val="1200"/>
              </a:spcAft>
              <a:buNone/>
            </a:pPr>
            <a:endParaRPr/>
          </a:p>
        </p:txBody>
      </p:sp>
      <p:pic>
        <p:nvPicPr>
          <p:cNvPr id="66" name="Google Shape;66;p14"/>
          <p:cNvPicPr preferRelativeResize="0"/>
          <p:nvPr/>
        </p:nvPicPr>
        <p:blipFill>
          <a:blip r:embed="rId4">
            <a:alphaModFix/>
          </a:blip>
          <a:stretch>
            <a:fillRect/>
          </a:stretch>
        </p:blipFill>
        <p:spPr>
          <a:xfrm>
            <a:off x="152400" y="3754614"/>
            <a:ext cx="9144000" cy="111512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Dataset’s overview</a:t>
            </a:r>
            <a:endParaRPr/>
          </a:p>
        </p:txBody>
      </p:sp>
      <p:sp>
        <p:nvSpPr>
          <p:cNvPr id="72" name="Google Shape;72;p15"/>
          <p:cNvSpPr txBox="1">
            <a:spLocks noGrp="1"/>
          </p:cNvSpPr>
          <p:nvPr>
            <p:ph type="body" idx="1"/>
          </p:nvPr>
        </p:nvSpPr>
        <p:spPr>
          <a:xfrm>
            <a:off x="311700" y="1152475"/>
            <a:ext cx="8520600" cy="3833400"/>
          </a:xfrm>
          <a:prstGeom prst="rect">
            <a:avLst/>
          </a:prstGeom>
        </p:spPr>
        <p:txBody>
          <a:bodyPr spcFirstLastPara="1" wrap="square" lIns="91425" tIns="91425" rIns="91425" bIns="91425" anchor="t" anchorCtr="0">
            <a:normAutofit/>
          </a:bodyPr>
          <a:lstStyle/>
          <a:p>
            <a:pPr marL="457200" lvl="0" indent="-333375" algn="just" rtl="0">
              <a:spcBef>
                <a:spcPts val="0"/>
              </a:spcBef>
              <a:spcAft>
                <a:spcPts val="0"/>
              </a:spcAft>
              <a:buSzPts val="1650"/>
              <a:buChar char="●"/>
            </a:pPr>
            <a:r>
              <a:rPr lang="en-CA" sz="1650"/>
              <a:t>The Forest Cover Type Prediction Dataset contains cartographic variables as input features and the cover type of forests as the output variable. </a:t>
            </a:r>
            <a:endParaRPr sz="1650"/>
          </a:p>
          <a:p>
            <a:pPr marL="457200" lvl="0" indent="-333375" algn="just" rtl="0">
              <a:spcBef>
                <a:spcPts val="0"/>
              </a:spcBef>
              <a:spcAft>
                <a:spcPts val="0"/>
              </a:spcAft>
              <a:buSzPts val="1650"/>
              <a:buChar char="●"/>
            </a:pPr>
            <a:r>
              <a:rPr lang="en-CA" sz="1650"/>
              <a:t>The dataset has 581,012 rows and 55 columns. </a:t>
            </a:r>
            <a:endParaRPr sz="1650"/>
          </a:p>
          <a:p>
            <a:pPr marL="457200" lvl="0" indent="-333375" algn="just" rtl="0">
              <a:spcBef>
                <a:spcPts val="0"/>
              </a:spcBef>
              <a:spcAft>
                <a:spcPts val="0"/>
              </a:spcAft>
              <a:buSzPts val="1650"/>
              <a:buChar char="●"/>
            </a:pPr>
            <a:r>
              <a:rPr lang="en-CA" sz="1650"/>
              <a:t>The input features include quantitative variables such as elevation, aspect, slope, and distances to surface water features, roadways, and wildfire ignition points. </a:t>
            </a:r>
            <a:endParaRPr sz="1650"/>
          </a:p>
          <a:p>
            <a:pPr marL="457200" lvl="0" indent="-333375" algn="just" rtl="0">
              <a:spcBef>
                <a:spcPts val="0"/>
              </a:spcBef>
              <a:spcAft>
                <a:spcPts val="0"/>
              </a:spcAft>
              <a:buSzPts val="1650"/>
              <a:buChar char="●"/>
            </a:pPr>
            <a:r>
              <a:rPr lang="en-CA" sz="1650"/>
              <a:t>The output variable is the cover type of the forest, which can be one of seven types: Spruce/Fir, Lodgepole Pine, Ponderosa Pine, Cottonwood/Willow, Aspen, Douglas-fir, and Krummholz.</a:t>
            </a:r>
            <a:endParaRPr sz="16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Dataset’s overview</a:t>
            </a:r>
            <a:endParaRPr/>
          </a:p>
          <a:p>
            <a:pPr marL="0" lvl="0" indent="0" algn="l" rtl="0">
              <a:lnSpc>
                <a:spcPct val="115000"/>
              </a:lnSpc>
              <a:spcBef>
                <a:spcPts val="0"/>
              </a:spcBef>
              <a:spcAft>
                <a:spcPts val="0"/>
              </a:spcAft>
              <a:buClr>
                <a:schemeClr val="dk1"/>
              </a:buClr>
              <a:buSzPct val="61111"/>
              <a:buFont typeface="Arial"/>
              <a:buNone/>
            </a:pPr>
            <a:endParaRPr sz="1800">
              <a:solidFill>
                <a:schemeClr val="dk2"/>
              </a:solidFill>
            </a:endParaRPr>
          </a:p>
          <a:p>
            <a:pPr marL="0" lvl="0" indent="0" algn="l" rtl="0">
              <a:spcBef>
                <a:spcPts val="0"/>
              </a:spcBef>
              <a:spcAft>
                <a:spcPts val="0"/>
              </a:spcAft>
              <a:buNone/>
            </a:pPr>
            <a:endParaRPr sz="1800">
              <a:solidFill>
                <a:schemeClr val="dk2"/>
              </a:solidFill>
            </a:endParaRPr>
          </a:p>
        </p:txBody>
      </p:sp>
      <p:sp>
        <p:nvSpPr>
          <p:cNvPr id="78" name="Google Shape;78;p16"/>
          <p:cNvSpPr txBox="1">
            <a:spLocks noGrp="1"/>
          </p:cNvSpPr>
          <p:nvPr>
            <p:ph type="body" idx="1"/>
          </p:nvPr>
        </p:nvSpPr>
        <p:spPr>
          <a:xfrm>
            <a:off x="311700" y="1152475"/>
            <a:ext cx="8520600" cy="3862200"/>
          </a:xfrm>
          <a:prstGeom prst="rect">
            <a:avLst/>
          </a:prstGeom>
        </p:spPr>
        <p:txBody>
          <a:bodyPr spcFirstLastPara="1" wrap="square" lIns="91425" tIns="91425" rIns="91425" bIns="91425" anchor="t" anchorCtr="0">
            <a:normAutofit fontScale="92500"/>
          </a:bodyPr>
          <a:lstStyle/>
          <a:p>
            <a:pPr marL="457200" lvl="0" indent="-334327" algn="just" rtl="0">
              <a:spcBef>
                <a:spcPts val="0"/>
              </a:spcBef>
              <a:spcAft>
                <a:spcPts val="0"/>
              </a:spcAft>
              <a:buSzPct val="100000"/>
              <a:buChar char="●"/>
            </a:pPr>
            <a:r>
              <a:rPr lang="en-CA"/>
              <a:t>The dataset contains no missing values.</a:t>
            </a:r>
            <a:endParaRPr/>
          </a:p>
          <a:p>
            <a:pPr marL="457200" lvl="0" indent="0" algn="just" rtl="0">
              <a:spcBef>
                <a:spcPts val="1600"/>
              </a:spcBef>
              <a:spcAft>
                <a:spcPts val="0"/>
              </a:spcAft>
              <a:buNone/>
            </a:pPr>
            <a:r>
              <a:rPr lang="en-CA" b="1"/>
              <a:t>The input features:</a:t>
            </a:r>
            <a:endParaRPr b="1"/>
          </a:p>
          <a:p>
            <a:pPr marL="457200" lvl="0" indent="-334327" algn="just" rtl="0">
              <a:spcBef>
                <a:spcPts val="1600"/>
              </a:spcBef>
              <a:spcAft>
                <a:spcPts val="0"/>
              </a:spcAft>
              <a:buSzPct val="100000"/>
              <a:buChar char="●"/>
            </a:pPr>
            <a:r>
              <a:rPr lang="en-CA"/>
              <a:t>Have different scales. For instance, elevation ranges from 1859 to 3849 meters, while distances to surface water features range from 0 to 1343 meters.</a:t>
            </a:r>
            <a:endParaRPr/>
          </a:p>
          <a:p>
            <a:pPr marL="457200" lvl="0" indent="-334327" algn="just" rtl="0">
              <a:spcBef>
                <a:spcPts val="0"/>
              </a:spcBef>
              <a:spcAft>
                <a:spcPts val="0"/>
              </a:spcAft>
              <a:buSzPct val="100000"/>
              <a:buChar char="●"/>
            </a:pPr>
            <a:r>
              <a:rPr lang="en-CA"/>
              <a:t>Have different distributions. For instance, elevation is normally distributed, while distances to surface water features are skewed.</a:t>
            </a:r>
            <a:endParaRPr/>
          </a:p>
          <a:p>
            <a:pPr marL="457200" lvl="0" indent="0" algn="just" rtl="0">
              <a:spcBef>
                <a:spcPts val="1600"/>
              </a:spcBef>
              <a:spcAft>
                <a:spcPts val="0"/>
              </a:spcAft>
              <a:buNone/>
            </a:pPr>
            <a:r>
              <a:rPr lang="en-CA" b="1"/>
              <a:t>The output variable:</a:t>
            </a:r>
            <a:endParaRPr b="1"/>
          </a:p>
          <a:p>
            <a:pPr marL="457200" lvl="0" indent="-334327" algn="just" rtl="0">
              <a:spcBef>
                <a:spcPts val="1600"/>
              </a:spcBef>
              <a:spcAft>
                <a:spcPts val="0"/>
              </a:spcAft>
              <a:buSzPct val="100000"/>
              <a:buChar char="●"/>
            </a:pPr>
            <a:r>
              <a:rPr lang="en-CA"/>
              <a:t>Is imbalanced, with the most common cover type being Lodgepole Pine (36.04% of the samples), and the least common being Krummholz (2.24% of the samples).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381000" y="76200"/>
            <a:ext cx="7615751" cy="4838701"/>
          </a:xfrm>
          <a:prstGeom prst="rect">
            <a:avLst/>
          </a:prstGeom>
          <a:noFill/>
          <a:ln>
            <a:noFill/>
          </a:ln>
        </p:spPr>
      </p:pic>
      <p:sp>
        <p:nvSpPr>
          <p:cNvPr id="84" name="Google Shape;84;p17"/>
          <p:cNvSpPr txBox="1"/>
          <p:nvPr/>
        </p:nvSpPr>
        <p:spPr>
          <a:xfrm>
            <a:off x="1749775" y="4834250"/>
            <a:ext cx="5916600" cy="30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a:t>General Flow Chart for summarizing all process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1749775" y="4834250"/>
            <a:ext cx="5916600" cy="30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a:t>General Flow Chart for summarizing all process</a:t>
            </a:r>
            <a:endParaRPr/>
          </a:p>
        </p:txBody>
      </p:sp>
      <p:pic>
        <p:nvPicPr>
          <p:cNvPr id="90" name="Google Shape;90;p18"/>
          <p:cNvPicPr preferRelativeResize="0"/>
          <p:nvPr/>
        </p:nvPicPr>
        <p:blipFill>
          <a:blip r:embed="rId3">
            <a:alphaModFix/>
          </a:blip>
          <a:stretch>
            <a:fillRect/>
          </a:stretch>
        </p:blipFill>
        <p:spPr>
          <a:xfrm>
            <a:off x="1094175" y="152400"/>
            <a:ext cx="6462775" cy="4766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p:nvPr/>
        </p:nvSpPr>
        <p:spPr>
          <a:xfrm>
            <a:off x="1749775" y="3615050"/>
            <a:ext cx="5916600" cy="30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a:t>General Flow Chart for summarizing PKI process</a:t>
            </a:r>
            <a:endParaRPr/>
          </a:p>
        </p:txBody>
      </p:sp>
      <p:pic>
        <p:nvPicPr>
          <p:cNvPr id="96" name="Google Shape;96;p19"/>
          <p:cNvPicPr preferRelativeResize="0"/>
          <p:nvPr/>
        </p:nvPicPr>
        <p:blipFill>
          <a:blip r:embed="rId3">
            <a:alphaModFix/>
          </a:blip>
          <a:stretch>
            <a:fillRect/>
          </a:stretch>
        </p:blipFill>
        <p:spPr>
          <a:xfrm>
            <a:off x="152400" y="1143000"/>
            <a:ext cx="8839200" cy="22755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CA" sz="2320"/>
              <a:t>Visualize the training and test set to understand problem nature </a:t>
            </a:r>
            <a:endParaRPr sz="2320"/>
          </a:p>
        </p:txBody>
      </p:sp>
      <p:pic>
        <p:nvPicPr>
          <p:cNvPr id="102" name="Google Shape;102;p20"/>
          <p:cNvPicPr preferRelativeResize="0"/>
          <p:nvPr/>
        </p:nvPicPr>
        <p:blipFill>
          <a:blip r:embed="rId3">
            <a:alphaModFix/>
          </a:blip>
          <a:stretch>
            <a:fillRect/>
          </a:stretch>
        </p:blipFill>
        <p:spPr>
          <a:xfrm>
            <a:off x="443375" y="1314500"/>
            <a:ext cx="8127126" cy="33383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152400" y="3515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Conclusion </a:t>
            </a:r>
            <a:endParaRPr/>
          </a:p>
        </p:txBody>
      </p:sp>
      <p:sp>
        <p:nvSpPr>
          <p:cNvPr id="108" name="Google Shape;108;p21"/>
          <p:cNvSpPr txBox="1">
            <a:spLocks noGrp="1"/>
          </p:cNvSpPr>
          <p:nvPr>
            <p:ph type="body" idx="1"/>
          </p:nvPr>
        </p:nvSpPr>
        <p:spPr>
          <a:xfrm>
            <a:off x="152400" y="941800"/>
            <a:ext cx="8466000" cy="1332600"/>
          </a:xfrm>
          <a:prstGeom prst="rect">
            <a:avLst/>
          </a:prstGeom>
        </p:spPr>
        <p:txBody>
          <a:bodyPr spcFirstLastPara="1" wrap="square" lIns="91425" tIns="91425" rIns="91425" bIns="91425" anchor="t" anchorCtr="0">
            <a:noAutofit/>
          </a:bodyPr>
          <a:lstStyle/>
          <a:p>
            <a:pPr marL="360000" lvl="0" indent="-311150" algn="just" rtl="0">
              <a:lnSpc>
                <a:spcPct val="95000"/>
              </a:lnSpc>
              <a:spcBef>
                <a:spcPts val="0"/>
              </a:spcBef>
              <a:spcAft>
                <a:spcPts val="0"/>
              </a:spcAft>
              <a:buSzPts val="1300"/>
              <a:buAutoNum type="arabicPeriod"/>
            </a:pPr>
            <a:r>
              <a:rPr lang="en-CA" sz="1300"/>
              <a:t>We first applied the five ML models on the dataset using the test and validation data and calculate the accuracy of each one using the test dataset to obtain the baseline performance for each one </a:t>
            </a:r>
            <a:endParaRPr sz="1300"/>
          </a:p>
          <a:p>
            <a:pPr marL="457200" lvl="0" indent="-311150" algn="just" rtl="0">
              <a:lnSpc>
                <a:spcPct val="95000"/>
              </a:lnSpc>
              <a:spcBef>
                <a:spcPts val="600"/>
              </a:spcBef>
              <a:spcAft>
                <a:spcPts val="0"/>
              </a:spcAft>
              <a:buSzPts val="1300"/>
              <a:buAutoNum type="arabicPeriod"/>
            </a:pPr>
            <a:r>
              <a:rPr lang="en-CA" sz="1300"/>
              <a:t>We choose the best two models that the highest accuracy (KNN with accuracy of  76.07&amp; Decision tree with accuracy of  75.80)</a:t>
            </a:r>
            <a:endParaRPr sz="1300"/>
          </a:p>
          <a:p>
            <a:pPr marL="0" lvl="0" indent="0" algn="l" rtl="0">
              <a:lnSpc>
                <a:spcPct val="95000"/>
              </a:lnSpc>
              <a:spcBef>
                <a:spcPts val="600"/>
              </a:spcBef>
              <a:spcAft>
                <a:spcPts val="1200"/>
              </a:spcAft>
              <a:buNone/>
            </a:pPr>
            <a:endParaRPr sz="1400"/>
          </a:p>
        </p:txBody>
      </p:sp>
      <p:pic>
        <p:nvPicPr>
          <p:cNvPr id="109" name="Google Shape;109;p21"/>
          <p:cNvPicPr preferRelativeResize="0"/>
          <p:nvPr/>
        </p:nvPicPr>
        <p:blipFill rotWithShape="1">
          <a:blip r:embed="rId3">
            <a:alphaModFix/>
          </a:blip>
          <a:srcRect l="7406" t="28706" r="58725" b="19364"/>
          <a:stretch/>
        </p:blipFill>
        <p:spPr>
          <a:xfrm>
            <a:off x="311700" y="2542175"/>
            <a:ext cx="3889574" cy="2406275"/>
          </a:xfrm>
          <a:prstGeom prst="rect">
            <a:avLst/>
          </a:prstGeom>
          <a:noFill/>
          <a:ln>
            <a:noFill/>
          </a:ln>
        </p:spPr>
      </p:pic>
      <p:pic>
        <p:nvPicPr>
          <p:cNvPr id="110" name="Google Shape;110;p21"/>
          <p:cNvPicPr preferRelativeResize="0"/>
          <p:nvPr/>
        </p:nvPicPr>
        <p:blipFill rotWithShape="1">
          <a:blip r:embed="rId4">
            <a:alphaModFix/>
          </a:blip>
          <a:srcRect l="6941" t="32402" r="58608" b="15992"/>
          <a:stretch/>
        </p:blipFill>
        <p:spPr>
          <a:xfrm>
            <a:off x="4326450" y="2542175"/>
            <a:ext cx="4112050" cy="2360750"/>
          </a:xfrm>
          <a:prstGeom prst="rect">
            <a:avLst/>
          </a:prstGeom>
          <a:noFill/>
          <a:ln>
            <a:noFill/>
          </a:ln>
        </p:spPr>
      </p:pic>
      <p:sp>
        <p:nvSpPr>
          <p:cNvPr id="111" name="Google Shape;111;p21"/>
          <p:cNvSpPr txBox="1">
            <a:spLocks noGrp="1"/>
          </p:cNvSpPr>
          <p:nvPr>
            <p:ph type="title"/>
          </p:nvPr>
        </p:nvSpPr>
        <p:spPr>
          <a:xfrm>
            <a:off x="152400" y="19694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CA" sz="1800"/>
              <a:t>The confusion matrices for the best two ML models</a:t>
            </a:r>
            <a:endParaRPr sz="18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752</Words>
  <Application>Microsoft Office PowerPoint</Application>
  <PresentationFormat>On-screen Show (16:9)</PresentationFormat>
  <Paragraphs>49</Paragraphs>
  <Slides>15</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Simple Light</vt:lpstr>
      <vt:lpstr>Term Project</vt:lpstr>
      <vt:lpstr>Problem’s overview</vt:lpstr>
      <vt:lpstr>Dataset’s overview</vt:lpstr>
      <vt:lpstr>Dataset’s overview  </vt:lpstr>
      <vt:lpstr>PowerPoint Presentation</vt:lpstr>
      <vt:lpstr>PowerPoint Presentation</vt:lpstr>
      <vt:lpstr>PowerPoint Presentation</vt:lpstr>
      <vt:lpstr>Visualize the training and test set to understand problem nature </vt:lpstr>
      <vt:lpstr>Conclusion </vt:lpstr>
      <vt:lpstr>The filter based feature selection </vt:lpstr>
      <vt:lpstr>The wrapper based feature selection </vt:lpstr>
      <vt:lpstr>Conclusion </vt:lpstr>
      <vt:lpstr>Conclusion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dc:title>
  <cp:lastModifiedBy>Fatma Basal</cp:lastModifiedBy>
  <cp:revision>1</cp:revision>
  <dcterms:modified xsi:type="dcterms:W3CDTF">2023-08-01T03:42:46Z</dcterms:modified>
</cp:coreProperties>
</file>