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ar-EG"/>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14400" y="2150226"/>
            <a:ext cx="7315200" cy="67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ar-EG" sz="3200" b="1"/>
              <a:t>Smart Healthcare System</a:t>
            </a:r>
            <a:r>
              <a:rPr lang="ar-EG"/>
              <a:t> </a:t>
            </a:r>
            <a:endParaRPr sz="2400" b="1"/>
          </a:p>
        </p:txBody>
      </p:sp>
      <p:sp>
        <p:nvSpPr>
          <p:cNvPr id="55" name="Google Shape;55;p13"/>
          <p:cNvSpPr txBox="1"/>
          <p:nvPr/>
        </p:nvSpPr>
        <p:spPr>
          <a:xfrm>
            <a:off x="641741" y="3203883"/>
            <a:ext cx="7315200" cy="829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2800"/>
              <a:buFont typeface="Arial"/>
              <a:buNone/>
            </a:pPr>
            <a:r>
              <a:rPr lang="ar-EG" sz="2800" b="1">
                <a:solidFill>
                  <a:srgbClr val="CC4125"/>
                </a:solidFill>
              </a:rPr>
              <a:t> TEAM ID: GP22-094</a:t>
            </a:r>
            <a:endParaRPr sz="2800" b="1">
              <a:solidFill>
                <a:srgbClr val="CC4125"/>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47" name="Google Shape;14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48" name="Google Shape;148;p22"/>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49" name="Google Shape;149;p22"/>
          <p:cNvSpPr txBox="1"/>
          <p:nvPr/>
        </p:nvSpPr>
        <p:spPr>
          <a:xfrm>
            <a:off x="540600" y="411200"/>
            <a:ext cx="60195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البرمجة والتسويق والبحث ومواد التصنيع والإصلاح </a:t>
            </a:r>
            <a:endParaRPr sz="1400" b="0" i="0" u="none" strike="noStrike" cap="none">
              <a:solidFill>
                <a:srgbClr val="000000"/>
              </a:solidFill>
              <a:latin typeface="Arial"/>
              <a:ea typeface="Arial"/>
              <a:cs typeface="Arial"/>
              <a:sym typeface="Arial"/>
            </a:endParaRPr>
          </a:p>
        </p:txBody>
      </p:sp>
      <p:sp>
        <p:nvSpPr>
          <p:cNvPr id="150" name="Google Shape;150;p22"/>
          <p:cNvSpPr txBox="1"/>
          <p:nvPr/>
        </p:nvSpPr>
        <p:spPr>
          <a:xfrm>
            <a:off x="521975" y="2871150"/>
            <a:ext cx="5907600" cy="1477297"/>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حيث يمكن الجهاز من جعل الطبيب متابعة حالة المريض مباشرا من خلال التطبيق او الموقع دون ان يذهب لزيارة المريض او يزور المريض المستشفى ويقوم بمراقبته طوال الوقت وايضًا يرسل استغاثة اذا وجد قرات غير طبيعية او سقط المريض ويحتاج المساعدة</a:t>
            </a:r>
            <a:br>
              <a:rPr lang="ar-EG" sz="1400" b="0" i="0" u="none" strike="noStrike" cap="none">
                <a:solidFill>
                  <a:srgbClr val="000000"/>
                </a:solidFill>
                <a:latin typeface="Arial"/>
                <a:ea typeface="Arial"/>
                <a:cs typeface="Arial"/>
                <a:sym typeface="Arial"/>
              </a:rPr>
            </a:b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ومن حيث المستشفيات فيمكن للطبيب مراقبة جميع الحالات في نفس الوقت ويرتبهم حسب الأكثر احتياجا للرعاية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311700" y="1740175"/>
            <a:ext cx="8520600" cy="1056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4800"/>
              <a:buFont typeface="Arial"/>
              <a:buNone/>
            </a:pPr>
            <a:r>
              <a:rPr lang="ar-EG" sz="4800" b="0" i="0" u="none" strike="noStrike" cap="none">
                <a:solidFill>
                  <a:srgbClr val="000000"/>
                </a:solidFill>
                <a:latin typeface="Arial"/>
                <a:ea typeface="Arial"/>
                <a:cs typeface="Arial"/>
                <a:sym typeface="Arial"/>
              </a:rPr>
              <a:t>Your                          Link </a:t>
            </a:r>
            <a:endParaRPr sz="4800" b="0" i="0" u="none" strike="noStrike" cap="none">
              <a:solidFill>
                <a:srgbClr val="000000"/>
              </a:solidFill>
              <a:latin typeface="Arial"/>
              <a:ea typeface="Arial"/>
              <a:cs typeface="Arial"/>
              <a:sym typeface="Arial"/>
            </a:endParaRPr>
          </a:p>
        </p:txBody>
      </p:sp>
      <p:pic>
        <p:nvPicPr>
          <p:cNvPr id="156" name="Google Shape;156;p23"/>
          <p:cNvPicPr preferRelativeResize="0"/>
          <p:nvPr/>
        </p:nvPicPr>
        <p:blipFill rotWithShape="1">
          <a:blip r:embed="rId3">
            <a:alphaModFix/>
          </a:blip>
          <a:srcRect/>
          <a:stretch/>
        </p:blipFill>
        <p:spPr>
          <a:xfrm>
            <a:off x="2571750" y="1945375"/>
            <a:ext cx="4050125" cy="702575"/>
          </a:xfrm>
          <a:prstGeom prst="rect">
            <a:avLst/>
          </a:prstGeom>
          <a:noFill/>
          <a:ln>
            <a:noFill/>
          </a:ln>
        </p:spPr>
      </p:pic>
      <p:sp>
        <p:nvSpPr>
          <p:cNvPr id="157" name="Google Shape;157;p23"/>
          <p:cNvSpPr txBox="1"/>
          <p:nvPr/>
        </p:nvSpPr>
        <p:spPr>
          <a:xfrm>
            <a:off x="311700" y="32907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ar-EG" sz="1800" b="0" i="0" u="sng" strike="noStrike" cap="none">
                <a:solidFill>
                  <a:srgbClr val="FF0000"/>
                </a:solidFill>
                <a:latin typeface="Arial"/>
                <a:ea typeface="Arial"/>
                <a:cs typeface="Arial"/>
                <a:sym typeface="Arial"/>
              </a:rPr>
              <a:t>https://next.canvanizer.com/canvas/rYpYqneXwNs34</a:t>
            </a:r>
            <a:endParaRPr sz="1800" b="0" i="0" u="sng" strike="noStrike" cap="none">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1" name="Google Shape;61;p14"/>
          <p:cNvSpPr txBox="1"/>
          <p:nvPr/>
        </p:nvSpPr>
        <p:spPr>
          <a:xfrm>
            <a:off x="4137325" y="672100"/>
            <a:ext cx="24414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المستشفيات </a:t>
            </a:r>
            <a:endParaRPr sz="1400" b="0" i="0" u="none" strike="noStrike" cap="none">
              <a:solidFill>
                <a:srgbClr val="000000"/>
              </a:solidFill>
              <a:latin typeface="Arial"/>
              <a:ea typeface="Arial"/>
              <a:cs typeface="Arial"/>
              <a:sym typeface="Arial"/>
            </a:endParaRPr>
          </a:p>
        </p:txBody>
      </p:sp>
      <p:sp>
        <p:nvSpPr>
          <p:cNvPr id="62" name="Google Shape;62;p14"/>
          <p:cNvSpPr txBox="1"/>
          <p:nvPr/>
        </p:nvSpPr>
        <p:spPr>
          <a:xfrm>
            <a:off x="4044150" y="1361625"/>
            <a:ext cx="25716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المرضي فوق 50 </a:t>
            </a:r>
            <a:endParaRPr sz="1400" b="0" i="0" u="none" strike="noStrike" cap="none">
              <a:solidFill>
                <a:srgbClr val="000000"/>
              </a:solidFill>
              <a:latin typeface="Arial"/>
              <a:ea typeface="Arial"/>
              <a:cs typeface="Arial"/>
              <a:sym typeface="Arial"/>
            </a:endParaRPr>
          </a:p>
        </p:txBody>
      </p:sp>
      <p:sp>
        <p:nvSpPr>
          <p:cNvPr id="63" name="Google Shape;63;p14"/>
          <p:cNvSpPr txBox="1"/>
          <p:nvPr/>
        </p:nvSpPr>
        <p:spPr>
          <a:xfrm>
            <a:off x="4006875" y="2069900"/>
            <a:ext cx="25905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جميع الاعمار</a:t>
            </a:r>
            <a:endParaRPr sz="1400" b="0" i="0" u="none" strike="noStrike" cap="none">
              <a:solidFill>
                <a:srgbClr val="000000"/>
              </a:solidFill>
              <a:latin typeface="Arial"/>
              <a:ea typeface="Arial"/>
              <a:cs typeface="Arial"/>
              <a:sym typeface="Arial"/>
            </a:endParaRPr>
          </a:p>
        </p:txBody>
      </p:sp>
      <p:sp>
        <p:nvSpPr>
          <p:cNvPr id="64" name="Google Shape;64;p14"/>
          <p:cNvSpPr txBox="1"/>
          <p:nvPr/>
        </p:nvSpPr>
        <p:spPr>
          <a:xfrm>
            <a:off x="3988375" y="2759425"/>
            <a:ext cx="2571600" cy="52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txBox="1"/>
          <p:nvPr/>
        </p:nvSpPr>
        <p:spPr>
          <a:xfrm>
            <a:off x="4044025" y="3430100"/>
            <a:ext cx="2590500" cy="55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txBox="1"/>
          <p:nvPr/>
        </p:nvSpPr>
        <p:spPr>
          <a:xfrm>
            <a:off x="428775" y="672225"/>
            <a:ext cx="33171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الجهاز مع التطبيق لمراقبة جميع المرضي في نفس الوقت وترتيبهم حسب الأولوية </a:t>
            </a:r>
            <a:endParaRPr sz="1400" b="0" i="0" u="none" strike="noStrike" cap="none">
              <a:solidFill>
                <a:srgbClr val="000000"/>
              </a:solidFill>
              <a:latin typeface="Arial"/>
              <a:ea typeface="Arial"/>
              <a:cs typeface="Arial"/>
              <a:sym typeface="Arial"/>
            </a:endParaRPr>
          </a:p>
        </p:txBody>
      </p:sp>
      <p:sp>
        <p:nvSpPr>
          <p:cNvPr id="67" name="Google Shape;67;p14"/>
          <p:cNvSpPr txBox="1"/>
          <p:nvPr/>
        </p:nvSpPr>
        <p:spPr>
          <a:xfrm>
            <a:off x="0" y="1220309"/>
            <a:ext cx="3948401" cy="830966"/>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الجهاز لمراقبة حالتهم الصحية ويمكن للطبيب الخاص بهم المتابعة من خلال التطبيق او الموقع. يقوم الجهاز بطلب المساعدة الفورية في الحالات الحرجة او اذا سقط المريض</a:t>
            </a:r>
            <a:endParaRPr sz="1400" b="0" i="0" u="none" strike="noStrike" cap="none">
              <a:solidFill>
                <a:srgbClr val="000000"/>
              </a:solidFill>
              <a:latin typeface="Arial"/>
              <a:ea typeface="Arial"/>
              <a:cs typeface="Arial"/>
              <a:sym typeface="Arial"/>
            </a:endParaRPr>
          </a:p>
        </p:txBody>
      </p:sp>
      <p:sp>
        <p:nvSpPr>
          <p:cNvPr id="68" name="Google Shape;68;p14"/>
          <p:cNvSpPr txBox="1"/>
          <p:nvPr/>
        </p:nvSpPr>
        <p:spPr>
          <a:xfrm>
            <a:off x="335700" y="2051275"/>
            <a:ext cx="3317100" cy="615523"/>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لمتابعة المريض خلال فترة التعافي من الكرونا او أي مرض اخر </a:t>
            </a:r>
            <a:endParaRPr sz="1400" b="0" i="0" u="none" strike="noStrike" cap="none">
              <a:solidFill>
                <a:srgbClr val="000000"/>
              </a:solidFill>
              <a:latin typeface="Arial"/>
              <a:ea typeface="Arial"/>
              <a:cs typeface="Arial"/>
              <a:sym typeface="Arial"/>
            </a:endParaRPr>
          </a:p>
        </p:txBody>
      </p:sp>
      <p:sp>
        <p:nvSpPr>
          <p:cNvPr id="69" name="Google Shape;69;p14"/>
          <p:cNvSpPr txBox="1"/>
          <p:nvPr/>
        </p:nvSpPr>
        <p:spPr>
          <a:xfrm>
            <a:off x="279700" y="2666025"/>
            <a:ext cx="3391800" cy="55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txBox="1"/>
          <p:nvPr/>
        </p:nvSpPr>
        <p:spPr>
          <a:xfrm>
            <a:off x="335700" y="3486000"/>
            <a:ext cx="3317100" cy="55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txBox="1"/>
          <p:nvPr/>
        </p:nvSpPr>
        <p:spPr>
          <a:xfrm>
            <a:off x="428775" y="4138275"/>
            <a:ext cx="61872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المستشفيات</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p:cNvPicPr preferRelativeResize="0"/>
          <p:nvPr/>
        </p:nvPicPr>
        <p:blipFill rotWithShape="1">
          <a:blip r:embed="rId3">
            <a:alphaModFix/>
          </a:blip>
          <a:srcRect/>
          <a:stretch/>
        </p:blipFill>
        <p:spPr>
          <a:xfrm>
            <a:off x="152400" y="152400"/>
            <a:ext cx="8602134" cy="4838701"/>
          </a:xfrm>
          <a:prstGeom prst="rect">
            <a:avLst/>
          </a:prstGeom>
          <a:noFill/>
          <a:ln>
            <a:noFill/>
          </a:ln>
        </p:spPr>
      </p:pic>
      <p:sp>
        <p:nvSpPr>
          <p:cNvPr id="77" name="Google Shape;77;p15"/>
          <p:cNvSpPr txBox="1"/>
          <p:nvPr/>
        </p:nvSpPr>
        <p:spPr>
          <a:xfrm>
            <a:off x="521975" y="634825"/>
            <a:ext cx="61872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الرعاية الصحية الذكية</a:t>
            </a:r>
            <a:endParaRPr sz="1400" b="0" i="0" u="none" strike="noStrike" cap="none">
              <a:solidFill>
                <a:srgbClr val="000000"/>
              </a:solidFill>
              <a:latin typeface="Arial"/>
              <a:ea typeface="Arial"/>
              <a:cs typeface="Arial"/>
              <a:sym typeface="Arial"/>
            </a:endParaRPr>
          </a:p>
        </p:txBody>
      </p:sp>
      <p:sp>
        <p:nvSpPr>
          <p:cNvPr id="78" name="Google Shape;78;p15"/>
          <p:cNvSpPr txBox="1"/>
          <p:nvPr/>
        </p:nvSpPr>
        <p:spPr>
          <a:xfrm>
            <a:off x="615150" y="2125700"/>
            <a:ext cx="6038100" cy="830966"/>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المنتج عبارة عن جهاز يتابع حالت المريض من درجة حرارة ونبضات القلب ومستوي الاكسجين في الدم وان وضع الجسم في وضع طبيعي, ويمكن للطبيب متابعة حالة المريض عن بعد دون الزيارة المنزلية او اذا حدث أي خطر او تغير في النسب الطبيعة او المريض سقط يرسل الجهاز استغاثة فورية للمختصين</a:t>
            </a:r>
            <a:endParaRPr sz="1400" b="0" i="0" u="none" strike="noStrike" cap="none">
              <a:solidFill>
                <a:srgbClr val="000000"/>
              </a:solidFill>
              <a:latin typeface="Arial"/>
              <a:ea typeface="Arial"/>
              <a:cs typeface="Arial"/>
              <a:sym typeface="Arial"/>
            </a:endParaRPr>
          </a:p>
        </p:txBody>
      </p:sp>
      <p:sp>
        <p:nvSpPr>
          <p:cNvPr id="79" name="Google Shape;79;p15"/>
          <p:cNvSpPr txBox="1"/>
          <p:nvPr/>
        </p:nvSpPr>
        <p:spPr>
          <a:xfrm>
            <a:off x="652425" y="3523400"/>
            <a:ext cx="59820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الجهاز الذكي يراقب المريض طول فترة عمل الجهاز دون ان يغفل او ينام</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85" name="Google Shape;8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86" name="Google Shape;86;p1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7" name="Google Shape;87;p16"/>
          <p:cNvSpPr txBox="1"/>
          <p:nvPr/>
        </p:nvSpPr>
        <p:spPr>
          <a:xfrm>
            <a:off x="410150" y="355300"/>
            <a:ext cx="6261600" cy="615523"/>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التطبيق </a:t>
            </a:r>
            <a:endParaRPr/>
          </a:p>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الموقع الاليكتروني</a:t>
            </a:r>
            <a:endParaRPr sz="1400" b="0" i="0" u="none" strike="noStrike" cap="none">
              <a:solidFill>
                <a:srgbClr val="000000"/>
              </a:solidFill>
              <a:latin typeface="Arial"/>
              <a:ea typeface="Arial"/>
              <a:cs typeface="Arial"/>
              <a:sym typeface="Arial"/>
            </a:endParaRPr>
          </a:p>
        </p:txBody>
      </p:sp>
      <p:sp>
        <p:nvSpPr>
          <p:cNvPr id="88" name="Google Shape;88;p16"/>
          <p:cNvSpPr txBox="1"/>
          <p:nvPr/>
        </p:nvSpPr>
        <p:spPr>
          <a:xfrm>
            <a:off x="428775" y="1995250"/>
            <a:ext cx="61872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الموقع الاليكتروني</a:t>
            </a: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521975" y="3709750"/>
            <a:ext cx="60939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الموقع الاليكتروني</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95" name="Google Shape;95;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96" name="Google Shape;96;p17"/>
          <p:cNvPicPr preferRelativeResize="0"/>
          <p:nvPr/>
        </p:nvPicPr>
        <p:blipFill rotWithShape="1">
          <a:blip r:embed="rId3">
            <a:alphaModFix/>
          </a:blip>
          <a:srcRect/>
          <a:stretch/>
        </p:blipFill>
        <p:spPr>
          <a:xfrm>
            <a:off x="0" y="11952"/>
            <a:ext cx="9144000" cy="5143500"/>
          </a:xfrm>
          <a:prstGeom prst="rect">
            <a:avLst/>
          </a:prstGeom>
          <a:noFill/>
          <a:ln>
            <a:noFill/>
          </a:ln>
        </p:spPr>
      </p:pic>
      <p:sp>
        <p:nvSpPr>
          <p:cNvPr id="97" name="Google Shape;97;p17"/>
          <p:cNvSpPr txBox="1"/>
          <p:nvPr/>
        </p:nvSpPr>
        <p:spPr>
          <a:xfrm>
            <a:off x="447425" y="485750"/>
            <a:ext cx="6243000" cy="615523"/>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حيث كل مريض او طبيب يستطيع ان يري السجل المرضي او الادوية لكل مريض</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وفي المستشفيات يمكن للطبيب متابعة جميع الحلات في نفس الوقت</a:t>
            </a:r>
            <a:endParaRPr sz="1400" b="0" i="0" u="none" strike="noStrike" cap="none">
              <a:solidFill>
                <a:srgbClr val="000000"/>
              </a:solidFill>
              <a:latin typeface="Arial"/>
              <a:ea typeface="Arial"/>
              <a:cs typeface="Arial"/>
              <a:sym typeface="Arial"/>
            </a:endParaRPr>
          </a:p>
        </p:txBody>
      </p:sp>
      <p:sp>
        <p:nvSpPr>
          <p:cNvPr id="98" name="Google Shape;98;p17"/>
          <p:cNvSpPr txBox="1"/>
          <p:nvPr/>
        </p:nvSpPr>
        <p:spPr>
          <a:xfrm>
            <a:off x="503325" y="1995250"/>
            <a:ext cx="61686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سجل المريض</a:t>
            </a:r>
            <a:endParaRPr sz="1400" b="0" i="0" u="none" strike="noStrike" cap="none">
              <a:solidFill>
                <a:srgbClr val="000000"/>
              </a:solidFill>
              <a:latin typeface="Arial"/>
              <a:ea typeface="Arial"/>
              <a:cs typeface="Arial"/>
              <a:sym typeface="Arial"/>
            </a:endParaRPr>
          </a:p>
        </p:txBody>
      </p:sp>
      <p:sp>
        <p:nvSpPr>
          <p:cNvPr id="99" name="Google Shape;99;p17"/>
          <p:cNvSpPr txBox="1"/>
          <p:nvPr/>
        </p:nvSpPr>
        <p:spPr>
          <a:xfrm>
            <a:off x="447425" y="3653850"/>
            <a:ext cx="61686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ثمن التطبيق والكلود</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05" name="Google Shape;10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06" name="Google Shape;106;p18"/>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07" name="Google Shape;107;p18"/>
          <p:cNvSpPr txBox="1"/>
          <p:nvPr/>
        </p:nvSpPr>
        <p:spPr>
          <a:xfrm>
            <a:off x="503325" y="392575"/>
            <a:ext cx="6093900" cy="615523"/>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حيث كل مريض او طبيب يستطيع ان يري السجل المرضي او الادوية لكل مريض</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وفي المستشفيات يمكن للطبيب متابعة جميع الحلات في نفس الوقت</a:t>
            </a:r>
            <a:endParaRPr sz="1400" b="0" i="0" u="none" strike="noStrike" cap="none">
              <a:solidFill>
                <a:srgbClr val="000000"/>
              </a:solidFill>
              <a:latin typeface="Arial"/>
              <a:ea typeface="Arial"/>
              <a:cs typeface="Arial"/>
              <a:sym typeface="Arial"/>
            </a:endParaRPr>
          </a:p>
        </p:txBody>
      </p:sp>
      <p:sp>
        <p:nvSpPr>
          <p:cNvPr id="108" name="Google Shape;108;p18"/>
          <p:cNvSpPr txBox="1"/>
          <p:nvPr/>
        </p:nvSpPr>
        <p:spPr>
          <a:xfrm>
            <a:off x="484700" y="1566625"/>
            <a:ext cx="6056700" cy="615523"/>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عن طريق شراء الجهاز</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الاشتراك الشهري</a:t>
            </a:r>
            <a:endParaRPr sz="1400" b="0" i="0" u="none" strike="noStrike" cap="none">
              <a:solidFill>
                <a:srgbClr val="000000"/>
              </a:solidFill>
              <a:latin typeface="Arial"/>
              <a:ea typeface="Arial"/>
              <a:cs typeface="Arial"/>
              <a:sym typeface="Arial"/>
            </a:endParaRPr>
          </a:p>
        </p:txBody>
      </p:sp>
      <p:sp>
        <p:nvSpPr>
          <p:cNvPr id="109" name="Google Shape;109;p18"/>
          <p:cNvSpPr txBox="1"/>
          <p:nvPr/>
        </p:nvSpPr>
        <p:spPr>
          <a:xfrm>
            <a:off x="503325" y="2815100"/>
            <a:ext cx="60195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الإيرادات العامة المتوقعة  عن طريق الاشتراك الشهري لتشغيل الجهاز والتطبيق</a:t>
            </a:r>
            <a:endParaRPr sz="1400" b="0" i="0" u="none" strike="noStrike" cap="none">
              <a:solidFill>
                <a:srgbClr val="000000"/>
              </a:solidFill>
              <a:latin typeface="Arial"/>
              <a:ea typeface="Arial"/>
              <a:cs typeface="Arial"/>
              <a:sym typeface="Arial"/>
            </a:endParaRPr>
          </a:p>
        </p:txBody>
      </p:sp>
      <p:sp>
        <p:nvSpPr>
          <p:cNvPr id="110" name="Google Shape;110;p18"/>
          <p:cNvSpPr txBox="1"/>
          <p:nvPr/>
        </p:nvSpPr>
        <p:spPr>
          <a:xfrm>
            <a:off x="410150" y="4082475"/>
            <a:ext cx="58329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كاش او بالفيزا</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16" name="Google Shape;116;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17" name="Google Shape;117;p1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8" name="Google Shape;118;p19"/>
          <p:cNvSpPr txBox="1"/>
          <p:nvPr/>
        </p:nvSpPr>
        <p:spPr>
          <a:xfrm>
            <a:off x="540600" y="336675"/>
            <a:ext cx="60195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مصنعين للجهاز </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مواد الصناعة</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المبرمجين</a:t>
            </a:r>
            <a:br>
              <a:rPr lang="ar-EG"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19" name="Google Shape;119;p19"/>
          <p:cNvSpPr txBox="1"/>
          <p:nvPr/>
        </p:nvSpPr>
        <p:spPr>
          <a:xfrm>
            <a:off x="503325" y="2871150"/>
            <a:ext cx="60006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المواد المصنعة</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المواد الفكرية</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بشرية</a:t>
            </a:r>
            <a:br>
              <a:rPr lang="ar-EG"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25" name="Google Shape;12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26" name="Google Shape;126;p20"/>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27" name="Google Shape;127;p20"/>
          <p:cNvSpPr txBox="1"/>
          <p:nvPr/>
        </p:nvSpPr>
        <p:spPr>
          <a:xfrm>
            <a:off x="596500" y="485750"/>
            <a:ext cx="60195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المبرمجين</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والمصنعين</a:t>
            </a:r>
            <a:endParaRPr sz="1400" b="0" i="0" u="none" strike="noStrike" cap="none">
              <a:solidFill>
                <a:srgbClr val="000000"/>
              </a:solidFill>
              <a:latin typeface="Arial"/>
              <a:ea typeface="Arial"/>
              <a:cs typeface="Arial"/>
              <a:sym typeface="Arial"/>
            </a:endParaRPr>
          </a:p>
        </p:txBody>
      </p:sp>
      <p:sp>
        <p:nvSpPr>
          <p:cNvPr id="128" name="Google Shape;128;p20"/>
          <p:cNvSpPr txBox="1"/>
          <p:nvPr/>
        </p:nvSpPr>
        <p:spPr>
          <a:xfrm>
            <a:off x="521975" y="1622550"/>
            <a:ext cx="59262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المبرمجين والمصنعين</a:t>
            </a:r>
            <a:endParaRPr sz="1400" b="0" i="0" u="none" strike="noStrike" cap="none">
              <a:solidFill>
                <a:srgbClr val="000000"/>
              </a:solidFill>
              <a:latin typeface="Arial"/>
              <a:ea typeface="Arial"/>
              <a:cs typeface="Arial"/>
              <a:sym typeface="Arial"/>
            </a:endParaRPr>
          </a:p>
        </p:txBody>
      </p:sp>
      <p:sp>
        <p:nvSpPr>
          <p:cNvPr id="129" name="Google Shape;129;p20"/>
          <p:cNvSpPr txBox="1"/>
          <p:nvPr/>
        </p:nvSpPr>
        <p:spPr>
          <a:xfrm>
            <a:off x="410025" y="2815300"/>
            <a:ext cx="60195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التسويق من خلال المستشفيات ومكاتب التامين</a:t>
            </a:r>
            <a:endParaRPr sz="1400" b="0" i="0" u="none" strike="noStrike" cap="none">
              <a:solidFill>
                <a:srgbClr val="000000"/>
              </a:solidFill>
              <a:latin typeface="Arial"/>
              <a:ea typeface="Arial"/>
              <a:cs typeface="Arial"/>
              <a:sym typeface="Arial"/>
            </a:endParaRPr>
          </a:p>
        </p:txBody>
      </p:sp>
      <p:sp>
        <p:nvSpPr>
          <p:cNvPr id="130" name="Google Shape;130;p20"/>
          <p:cNvSpPr txBox="1"/>
          <p:nvPr/>
        </p:nvSpPr>
        <p:spPr>
          <a:xfrm>
            <a:off x="503225" y="4045275"/>
            <a:ext cx="60195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بيع الجهاز</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وجعل المريض يشترك شهريا</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36" name="Google Shape;13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37" name="Google Shape;137;p2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8" name="Google Shape;138;p21"/>
          <p:cNvSpPr txBox="1"/>
          <p:nvPr/>
        </p:nvSpPr>
        <p:spPr>
          <a:xfrm>
            <a:off x="540600" y="467125"/>
            <a:ext cx="59820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شركات الذكاء الصناعي</a:t>
            </a:r>
            <a:br>
              <a:rPr lang="ar-EG" sz="1400" b="0" i="0" u="none" strike="noStrike" cap="none">
                <a:solidFill>
                  <a:srgbClr val="000000"/>
                </a:solidFill>
                <a:latin typeface="Arial"/>
                <a:ea typeface="Arial"/>
                <a:cs typeface="Arial"/>
                <a:sym typeface="Arial"/>
              </a:rPr>
            </a:br>
            <a:r>
              <a:rPr lang="ar-EG" sz="1400" b="0" i="0" u="none" strike="noStrike" cap="none">
                <a:solidFill>
                  <a:srgbClr val="000000"/>
                </a:solidFill>
                <a:latin typeface="Arial"/>
                <a:ea typeface="Arial"/>
                <a:cs typeface="Arial"/>
                <a:sym typeface="Arial"/>
              </a:rPr>
              <a:t>مكاتب التامين</a:t>
            </a:r>
            <a:endParaRPr sz="1400" b="0" i="0" u="none" strike="noStrike" cap="none">
              <a:solidFill>
                <a:srgbClr val="000000"/>
              </a:solidFill>
              <a:latin typeface="Arial"/>
              <a:ea typeface="Arial"/>
              <a:cs typeface="Arial"/>
              <a:sym typeface="Arial"/>
            </a:endParaRPr>
          </a:p>
        </p:txBody>
      </p:sp>
      <p:sp>
        <p:nvSpPr>
          <p:cNvPr id="139" name="Google Shape;139;p21"/>
          <p:cNvSpPr txBox="1"/>
          <p:nvPr/>
        </p:nvSpPr>
        <p:spPr>
          <a:xfrm>
            <a:off x="540600" y="2181625"/>
            <a:ext cx="42489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شركات تصنيع الحساسات</a:t>
            </a:r>
            <a:endParaRPr sz="1400" b="0" i="0" u="none" strike="noStrike" cap="none">
              <a:solidFill>
                <a:srgbClr val="000000"/>
              </a:solidFill>
              <a:latin typeface="Arial"/>
              <a:ea typeface="Arial"/>
              <a:cs typeface="Arial"/>
              <a:sym typeface="Arial"/>
            </a:endParaRPr>
          </a:p>
        </p:txBody>
      </p:sp>
      <p:sp>
        <p:nvSpPr>
          <p:cNvPr id="140" name="Google Shape;140;p21"/>
          <p:cNvSpPr txBox="1"/>
          <p:nvPr/>
        </p:nvSpPr>
        <p:spPr>
          <a:xfrm>
            <a:off x="540600" y="3243850"/>
            <a:ext cx="42303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المرضي والمستشفيات</a:t>
            </a:r>
            <a:endParaRPr sz="1400" b="0" i="0" u="none" strike="noStrike" cap="none">
              <a:solidFill>
                <a:srgbClr val="000000"/>
              </a:solidFill>
              <a:latin typeface="Arial"/>
              <a:ea typeface="Arial"/>
              <a:cs typeface="Arial"/>
              <a:sym typeface="Arial"/>
            </a:endParaRPr>
          </a:p>
        </p:txBody>
      </p:sp>
      <p:sp>
        <p:nvSpPr>
          <p:cNvPr id="141" name="Google Shape;141;p21"/>
          <p:cNvSpPr txBox="1"/>
          <p:nvPr/>
        </p:nvSpPr>
        <p:spPr>
          <a:xfrm>
            <a:off x="466050" y="4287450"/>
            <a:ext cx="4416600" cy="400079"/>
          </a:xfrm>
          <a:prstGeom prst="rect">
            <a:avLst/>
          </a:prstGeom>
          <a:noFill/>
          <a:ln>
            <a:noFill/>
          </a:ln>
        </p:spPr>
        <p:txBody>
          <a:bodyPr spcFirstLastPara="1" wrap="square" lIns="91425" tIns="91425" rIns="91425" bIns="91425" anchor="t" anchorCtr="0">
            <a:spAutoFit/>
          </a:bodyPr>
          <a:lstStyle/>
          <a:p>
            <a:pPr marL="0" marR="0" lvl="0" indent="0" algn="r" rtl="1">
              <a:lnSpc>
                <a:spcPct val="100000"/>
              </a:lnSpc>
              <a:spcBef>
                <a:spcPts val="0"/>
              </a:spcBef>
              <a:spcAft>
                <a:spcPts val="0"/>
              </a:spcAft>
              <a:buClr>
                <a:srgbClr val="000000"/>
              </a:buClr>
              <a:buSzPts val="1400"/>
              <a:buFont typeface="Arial"/>
              <a:buNone/>
            </a:pPr>
            <a:r>
              <a:rPr lang="ar-EG" sz="1400" b="0" i="0" u="none" strike="noStrike" cap="none">
                <a:solidFill>
                  <a:srgbClr val="000000"/>
                </a:solidFill>
                <a:latin typeface="Arial"/>
                <a:ea typeface="Arial"/>
                <a:cs typeface="Arial"/>
                <a:sym typeface="Arial"/>
              </a:rPr>
              <a:t>التليفيزيون</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fatma mohamed</cp:lastModifiedBy>
  <cp:revision>1</cp:revision>
  <dcterms:modified xsi:type="dcterms:W3CDTF">2023-01-17T23:52:41Z</dcterms:modified>
</cp:coreProperties>
</file>