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60"/>
  </p:notesMasterIdLst>
  <p:handoutMasterIdLst>
    <p:handoutMasterId r:id="rId61"/>
  </p:handoutMasterIdLst>
  <p:sldIdLst>
    <p:sldId id="319" r:id="rId2"/>
    <p:sldId id="320" r:id="rId3"/>
    <p:sldId id="321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24" r:id="rId13"/>
    <p:sldId id="325" r:id="rId14"/>
    <p:sldId id="326" r:id="rId15"/>
    <p:sldId id="329" r:id="rId16"/>
    <p:sldId id="389" r:id="rId17"/>
    <p:sldId id="331" r:id="rId18"/>
    <p:sldId id="332" r:id="rId19"/>
    <p:sldId id="333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367" r:id="rId56"/>
    <p:sldId id="376" r:id="rId57"/>
    <p:sldId id="425" r:id="rId58"/>
    <p:sldId id="426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 autoAdjust="0"/>
    <p:restoredTop sz="77863" autoAdjust="0"/>
  </p:normalViewPr>
  <p:slideViewPr>
    <p:cSldViewPr>
      <p:cViewPr varScale="1">
        <p:scale>
          <a:sx n="95" d="100"/>
          <a:sy n="9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8/9/16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dirty="0" smtClean="0"/>
              <a:t>An Introduction to Networking</a:t>
            </a:r>
          </a:p>
          <a:p>
            <a:pPr eaLnBrk="1" hangingPunct="1"/>
            <a:endParaRPr lang="en-US" b="1" dirty="0" smtClean="0"/>
          </a:p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16413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</a:p>
          <a:p>
            <a:endParaRPr lang="en-US" dirty="0" smtClean="0"/>
          </a:p>
          <a:p>
            <a:r>
              <a:rPr lang="en-US" dirty="0" smtClean="0"/>
              <a:t>Voice and video transmissions are delay-sensitive</a:t>
            </a:r>
          </a:p>
          <a:p>
            <a:pPr lvl="1"/>
            <a:r>
              <a:rPr lang="en-US" dirty="0" smtClean="0"/>
              <a:t>You don’t want to hear or see breaks in transmission</a:t>
            </a:r>
          </a:p>
          <a:p>
            <a:r>
              <a:rPr lang="en-US" dirty="0" smtClean="0"/>
              <a:t>Voice and video transmission are considered loss-tolerant</a:t>
            </a:r>
          </a:p>
          <a:p>
            <a:r>
              <a:rPr lang="en-US" dirty="0" smtClean="0"/>
              <a:t>Network administrators must pay attention to the quality of service (</a:t>
            </a:r>
            <a:r>
              <a:rPr lang="en-US" dirty="0" err="1" smtClean="0"/>
              <a:t>QoS</a:t>
            </a:r>
            <a:r>
              <a:rPr lang="en-US" dirty="0" smtClean="0"/>
              <a:t>) a network provides for voice and video</a:t>
            </a:r>
          </a:p>
          <a:p>
            <a:r>
              <a:rPr lang="en-US" dirty="0" smtClean="0"/>
              <a:t>Bandwidth - the amount of traffic, or data transmission activity, on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5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Controlling Network Access</a:t>
            </a:r>
          </a:p>
          <a:p>
            <a:endParaRPr lang="en-US" dirty="0" smtClean="0"/>
          </a:p>
          <a:p>
            <a:r>
              <a:rPr lang="en-US" dirty="0" smtClean="0"/>
              <a:t>Topology - how parts of a whole work together</a:t>
            </a:r>
          </a:p>
          <a:p>
            <a:r>
              <a:rPr lang="en-US" dirty="0" smtClean="0"/>
              <a:t>Physical topology - mostly applies to hardware and describes how computers, other devices, and cables fir together to form the physical network</a:t>
            </a:r>
          </a:p>
          <a:p>
            <a:r>
              <a:rPr lang="en-US" dirty="0" smtClean="0"/>
              <a:t>Logical topology - has to do with software and describes how access to the network is controlled</a:t>
            </a:r>
          </a:p>
          <a:p>
            <a:pPr lvl="1"/>
            <a:r>
              <a:rPr lang="en-US" dirty="0" smtClean="0"/>
              <a:t>How users and programs initially gain access to the network</a:t>
            </a:r>
          </a:p>
          <a:p>
            <a:r>
              <a:rPr lang="en-US" dirty="0" smtClean="0"/>
              <a:t>Network operating system - controls access to the entire network</a:t>
            </a:r>
          </a:p>
          <a:p>
            <a:pPr lvl="1"/>
            <a:r>
              <a:rPr lang="en-US" dirty="0" smtClean="0"/>
              <a:t>Required by client-server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3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Peer-to-Peer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Peer-to-peer (P2P) network model - the OS of each computer on the network is responsible for controlling access to its resources</a:t>
            </a:r>
          </a:p>
          <a:p>
            <a:pPr lvl="1" eaLnBrk="1" hangingPunct="1"/>
            <a:r>
              <a:rPr lang="en-US" dirty="0" smtClean="0"/>
              <a:t>No centralized control</a:t>
            </a:r>
          </a:p>
          <a:p>
            <a:pPr eaLnBrk="1" hangingPunct="1"/>
            <a:r>
              <a:rPr lang="en-US" dirty="0" smtClean="0"/>
              <a:t>Computers, called nodes or hosts, form a logical group of computers and users</a:t>
            </a:r>
          </a:p>
          <a:p>
            <a:pPr lvl="1" eaLnBrk="1" hangingPunct="1"/>
            <a:r>
              <a:rPr lang="en-US" dirty="0" smtClean="0"/>
              <a:t>May share resources</a:t>
            </a:r>
          </a:p>
          <a:p>
            <a:pPr lvl="1" eaLnBrk="1" hangingPunct="1"/>
            <a:r>
              <a:rPr lang="en-US" dirty="0" smtClean="0"/>
              <a:t>May prevent access to resources</a:t>
            </a:r>
          </a:p>
          <a:p>
            <a:pPr eaLnBrk="1" hangingPunct="1"/>
            <a:r>
              <a:rPr lang="en-US" dirty="0" smtClean="0"/>
              <a:t>Each computer user has a Windows local account</a:t>
            </a:r>
          </a:p>
          <a:p>
            <a:pPr lvl="1" eaLnBrk="1" hangingPunct="1"/>
            <a:r>
              <a:rPr lang="en-US" dirty="0" smtClean="0"/>
              <a:t>Works only on that one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8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Peer-to-Peer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54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Peer-to-Peer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configuration</a:t>
            </a:r>
          </a:p>
          <a:p>
            <a:pPr lvl="1" eaLnBrk="1" hangingPunct="1"/>
            <a:r>
              <a:rPr lang="en-US" dirty="0" smtClean="0"/>
              <a:t>Less expensive</a:t>
            </a:r>
          </a:p>
          <a:p>
            <a:pPr lvl="2" eaLnBrk="1" hangingPunct="1"/>
            <a:r>
              <a:rPr lang="en-US" dirty="0" smtClean="0"/>
              <a:t>Compared to other network models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Not scalable</a:t>
            </a:r>
          </a:p>
          <a:p>
            <a:pPr lvl="1" eaLnBrk="1" hangingPunct="1"/>
            <a:r>
              <a:rPr lang="en-US" dirty="0" smtClean="0"/>
              <a:t>Not necessarily secure</a:t>
            </a:r>
          </a:p>
          <a:p>
            <a:pPr lvl="1" eaLnBrk="1" hangingPunct="1"/>
            <a:r>
              <a:rPr lang="en-US" dirty="0" smtClean="0"/>
              <a:t>Not practical for large installations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8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Network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Resources are managed by the network operating system (NOS) via a centralized directory database</a:t>
            </a:r>
          </a:p>
          <a:p>
            <a:pPr eaLnBrk="1" hangingPunct="1"/>
            <a:r>
              <a:rPr lang="en-US" dirty="0" smtClean="0"/>
              <a:t>Windows domain - a logical group of computers that a Windows Server can control</a:t>
            </a:r>
          </a:p>
          <a:p>
            <a:pPr eaLnBrk="1" hangingPunct="1"/>
            <a:r>
              <a:rPr lang="en-US" dirty="0" smtClean="0"/>
              <a:t>Active Directory (AD) - the centralized directory database that contains user account information and security for the entire group of computers</a:t>
            </a:r>
          </a:p>
          <a:p>
            <a:pPr eaLnBrk="1" hangingPunct="1"/>
            <a:r>
              <a:rPr lang="en-US" dirty="0" smtClean="0"/>
              <a:t>Global account (a.k.a. global username or network ID) - a domain-level account assigned by the network administrator and is kept in 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7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Network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user can sign on to the network from any computer on the network and gain access to the resources that AD allows</a:t>
            </a:r>
          </a:p>
          <a:p>
            <a:pPr lvl="1" eaLnBrk="1" hangingPunct="1"/>
            <a:r>
              <a:rPr lang="en-US" dirty="0" smtClean="0"/>
              <a:t>This process is managed by Active Directory Domain Services (AD DS)</a:t>
            </a:r>
          </a:p>
          <a:p>
            <a:pPr eaLnBrk="1" hangingPunct="1"/>
            <a:r>
              <a:rPr lang="en-US" dirty="0" smtClean="0"/>
              <a:t>Clients don’t share their resources directly with each other</a:t>
            </a:r>
          </a:p>
          <a:p>
            <a:pPr lvl="1" eaLnBrk="1" hangingPunct="1"/>
            <a:r>
              <a:rPr lang="en-US" dirty="0" smtClean="0"/>
              <a:t>Access is controlled by entries in the centralized domain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3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Network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8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Network Model</a:t>
            </a:r>
          </a:p>
          <a:p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NOS is responsible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Manages client data,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Controls user file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Restricts user network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Dictates computer communication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Windows Server 2012 R2, Ubuntu Server, or Red Hat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Network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Servers that have a NOS installed require: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r>
              <a:rPr lang="en-US" dirty="0" smtClean="0"/>
              <a:t>Advantages relative to peer-to-peer networks</a:t>
            </a:r>
          </a:p>
          <a:p>
            <a:pPr lvl="1" eaLnBrk="1" hangingPunct="1"/>
            <a:r>
              <a:rPr lang="en-US" dirty="0" smtClean="0"/>
              <a:t>User credential assigned from one place</a:t>
            </a:r>
          </a:p>
          <a:p>
            <a:pPr lvl="1" eaLnBrk="1" hangingPunct="1"/>
            <a:r>
              <a:rPr lang="en-US" dirty="0" smtClean="0"/>
              <a:t>Multiple shared resource access centrally controlled</a:t>
            </a:r>
          </a:p>
          <a:p>
            <a:pPr lvl="1" eaLnBrk="1" hangingPunct="1"/>
            <a:r>
              <a:rPr lang="en-US" dirty="0" smtClean="0"/>
              <a:t>Central problem monitoring, diagnostics, correction capabilities</a:t>
            </a:r>
          </a:p>
          <a:p>
            <a:pPr lvl="1" eaLnBrk="1" hangingPunct="1"/>
            <a:r>
              <a:rPr lang="en-US" dirty="0" smtClean="0"/>
              <a:t>More scalable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6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  <a:p>
            <a:pPr eaLnBrk="1" hangingPunct="1"/>
            <a:endParaRPr lang="en-US" dirty="0" smtClean="0"/>
          </a:p>
          <a:p>
            <a:r>
              <a:rPr lang="en-US" dirty="0" smtClean="0"/>
              <a:t>Identify types of applications and protocols used on a network</a:t>
            </a:r>
          </a:p>
          <a:p>
            <a:r>
              <a:rPr lang="en-US" dirty="0" smtClean="0"/>
              <a:t>Distinguish between the client-server and peer-to-peer models used to control access to a network</a:t>
            </a:r>
          </a:p>
          <a:p>
            <a:r>
              <a:rPr lang="en-US" dirty="0" smtClean="0"/>
              <a:t>Describe various networking hardware devices and the most common physical topologies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Networking Hardware and Physical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0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</a:p>
          <a:p>
            <a:endParaRPr lang="en-US" dirty="0" smtClean="0"/>
          </a:p>
          <a:p>
            <a:r>
              <a:rPr lang="en-US" dirty="0" smtClean="0"/>
              <a:t>Local area network (LAN) - usually contained in a small space</a:t>
            </a:r>
          </a:p>
          <a:p>
            <a:pPr lvl="1"/>
            <a:r>
              <a:rPr lang="en-US" dirty="0" smtClean="0"/>
              <a:t>Such as an office or building</a:t>
            </a:r>
          </a:p>
          <a:p>
            <a:r>
              <a:rPr lang="en-US" dirty="0" smtClean="0"/>
              <a:t>Switch - receives incoming data from one of its ports and redirects it to another port or multiple ports</a:t>
            </a:r>
          </a:p>
          <a:p>
            <a:pPr lvl="1"/>
            <a:r>
              <a:rPr lang="en-US" dirty="0" smtClean="0"/>
              <a:t>Will send the data to its intended destination</a:t>
            </a:r>
          </a:p>
          <a:p>
            <a:r>
              <a:rPr lang="en-US" dirty="0" smtClean="0"/>
              <a:t>Star topology - all devices connect to one central device (usually a switch)</a:t>
            </a:r>
          </a:p>
          <a:p>
            <a:r>
              <a:rPr lang="en-US" dirty="0" smtClean="0"/>
              <a:t>Network interface card (NIC) - a network port used to attach a device to a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7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</a:p>
          <a:p>
            <a:endParaRPr lang="en-US" dirty="0" smtClean="0"/>
          </a:p>
          <a:p>
            <a:r>
              <a:rPr lang="en-US" dirty="0" smtClean="0"/>
              <a:t>A LAN can have several switches</a:t>
            </a:r>
          </a:p>
          <a:p>
            <a:r>
              <a:rPr lang="en-US" dirty="0" smtClean="0"/>
              <a:t>Backbone - a central conduit that connects the segments (pieces) of a network</a:t>
            </a:r>
          </a:p>
          <a:p>
            <a:pPr lvl="1"/>
            <a:r>
              <a:rPr lang="en-US" dirty="0" smtClean="0"/>
              <a:t>Might use higher transmission speeds and different cabling than network cables connected to computers</a:t>
            </a:r>
          </a:p>
          <a:p>
            <a:r>
              <a:rPr lang="en-US" dirty="0" smtClean="0"/>
              <a:t>Three switches daisy-chained together in a single line is said to use a bus topology</a:t>
            </a:r>
          </a:p>
          <a:p>
            <a:pPr lvl="1"/>
            <a:r>
              <a:rPr lang="en-US" dirty="0" smtClean="0"/>
              <a:t>However, each switch is connected to computers via a star topology, making it a star-bus topology</a:t>
            </a:r>
          </a:p>
          <a:p>
            <a:pPr lvl="1"/>
            <a:r>
              <a:rPr lang="en-US" dirty="0" smtClean="0"/>
              <a:t>A topology that combines topologies is known as a hybrid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68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</a:p>
          <a:p>
            <a:endParaRPr lang="en-US" dirty="0" smtClean="0"/>
          </a:p>
          <a:p>
            <a:r>
              <a:rPr lang="en-US" dirty="0" smtClean="0"/>
              <a:t>Router - a device that manages traffic between two or more networks </a:t>
            </a:r>
          </a:p>
          <a:p>
            <a:pPr lvl="1"/>
            <a:r>
              <a:rPr lang="en-US" dirty="0" smtClean="0"/>
              <a:t>Can help find the best path for traffic to get from one network to another</a:t>
            </a:r>
          </a:p>
          <a:p>
            <a:r>
              <a:rPr lang="en-US" dirty="0" smtClean="0"/>
              <a:t>Routers can be used in small home networks to connect the home LAN to the Internet</a:t>
            </a:r>
          </a:p>
          <a:p>
            <a:r>
              <a:rPr lang="en-US" dirty="0" smtClean="0"/>
              <a:t>Industrial-grade routers can have several network ports, one for each network it connects to</a:t>
            </a:r>
          </a:p>
          <a:p>
            <a:r>
              <a:rPr lang="en-US" dirty="0" smtClean="0"/>
              <a:t>Difference between router and switch:</a:t>
            </a:r>
          </a:p>
          <a:p>
            <a:pPr lvl="1"/>
            <a:r>
              <a:rPr lang="en-US" dirty="0" smtClean="0"/>
              <a:t>Router is like a gateway between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35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89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MANs and WANs</a:t>
            </a:r>
          </a:p>
          <a:p>
            <a:endParaRPr lang="en-US" dirty="0" smtClean="0"/>
          </a:p>
          <a:p>
            <a:r>
              <a:rPr lang="en-US" dirty="0" smtClean="0"/>
              <a:t>Metropolitan area network (MAN) - a group of connected LANs in the same geographical area</a:t>
            </a:r>
          </a:p>
          <a:p>
            <a:pPr lvl="1"/>
            <a:r>
              <a:rPr lang="en-US" dirty="0" smtClean="0"/>
              <a:t>Also known as a campus area network (CAN)</a:t>
            </a:r>
          </a:p>
          <a:p>
            <a:r>
              <a:rPr lang="en-US" dirty="0" smtClean="0"/>
              <a:t>WAN (wide area network) - a group of LANs that spread over a wide geographical area</a:t>
            </a:r>
          </a:p>
          <a:p>
            <a:pPr lvl="1"/>
            <a:r>
              <a:rPr lang="en-US" dirty="0" smtClean="0"/>
              <a:t>Internet is the largest and most varied WAN</a:t>
            </a:r>
          </a:p>
          <a:p>
            <a:r>
              <a:rPr lang="en-US" dirty="0" smtClean="0"/>
              <a:t>MANs and WANs often use different transmission methods and media than LANs</a:t>
            </a:r>
          </a:p>
          <a:p>
            <a:r>
              <a:rPr lang="en-US" dirty="0" smtClean="0"/>
              <a:t>PAN (personal area network) - smallest network</a:t>
            </a:r>
          </a:p>
          <a:p>
            <a:pPr lvl="1"/>
            <a:r>
              <a:rPr lang="en-US" dirty="0" smtClean="0"/>
              <a:t>A network of personal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04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MANs and WANs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Seven-Layer OSI Model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OSI (Open Systems Interconnection) reference model - a seven-layer model developed to categorize the layers of communication</a:t>
            </a:r>
          </a:p>
          <a:p>
            <a:pPr eaLnBrk="1" hangingPunct="1"/>
            <a:r>
              <a:rPr lang="en-US" dirty="0" smtClean="0"/>
              <a:t>Developed by ISO in the 1980s</a:t>
            </a:r>
          </a:p>
          <a:p>
            <a:pPr eaLnBrk="1" hangingPunct="1"/>
            <a:r>
              <a:rPr lang="en-US" dirty="0" smtClean="0"/>
              <a:t>The layers are numbered in order, starting with Layer 1, the Physical layer at the bottom</a:t>
            </a:r>
          </a:p>
          <a:p>
            <a:pPr lvl="1" eaLnBrk="1" hangingPunct="1"/>
            <a:r>
              <a:rPr lang="en-US" dirty="0" smtClean="0"/>
              <a:t>Physical, Data Link, Network, Transport, Session, Presentation, Application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74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Seven-Layer OSI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endParaRPr lang="en-US" dirty="0" smtClean="0"/>
          </a:p>
          <a:p>
            <a:r>
              <a:rPr lang="en-US" dirty="0" smtClean="0"/>
              <a:t>Describe the seven layers of the OSI model</a:t>
            </a:r>
          </a:p>
          <a:p>
            <a:r>
              <a:rPr lang="en-US" dirty="0" smtClean="0"/>
              <a:t>Explore best practices for safety when working with networks and computers</a:t>
            </a:r>
          </a:p>
          <a:p>
            <a:r>
              <a:rPr lang="en-US" dirty="0" smtClean="0"/>
              <a:t>Describe the seven-step troubleshooting model for solving a networking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9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7: Application Layer</a:t>
            </a:r>
          </a:p>
          <a:p>
            <a:endParaRPr lang="en-US" dirty="0" smtClean="0"/>
          </a:p>
          <a:p>
            <a:r>
              <a:rPr lang="en-US" dirty="0" smtClean="0"/>
              <a:t>Application layer - describes the interface between two applications, on separate computers</a:t>
            </a:r>
          </a:p>
          <a:p>
            <a:r>
              <a:rPr lang="en-US" dirty="0" smtClean="0"/>
              <a:t>Application layer protocols are used by programs that fall into two categories:</a:t>
            </a:r>
          </a:p>
          <a:p>
            <a:pPr lvl="1"/>
            <a:r>
              <a:rPr lang="en-US" dirty="0" smtClean="0"/>
              <a:t>Provide services to a user, such as a browser and Web server</a:t>
            </a:r>
          </a:p>
          <a:p>
            <a:pPr lvl="1"/>
            <a:r>
              <a:rPr lang="en-US" dirty="0" smtClean="0"/>
              <a:t>Utility programs that provide services to the system, such as SNMP that monitor and gather information about network traffic</a:t>
            </a:r>
          </a:p>
          <a:p>
            <a:r>
              <a:rPr lang="en-US" dirty="0" smtClean="0"/>
              <a:t>Payload - data that is passed between applications or utility programs and the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05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6: Presentation Layer</a:t>
            </a:r>
          </a:p>
          <a:p>
            <a:endParaRPr lang="en-US" dirty="0" smtClean="0"/>
          </a:p>
          <a:p>
            <a:r>
              <a:rPr lang="en-US" dirty="0" smtClean="0"/>
              <a:t>Presentation layer - responsible for reformatting, compressing, and/or encrypting data in a way that the receiving application can read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 email message can be encrypted at the Presentation layer by the email client or by the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45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5: Session Layer</a:t>
            </a:r>
          </a:p>
          <a:p>
            <a:endParaRPr lang="en-US" dirty="0" smtClean="0"/>
          </a:p>
          <a:p>
            <a:r>
              <a:rPr lang="en-US" dirty="0" smtClean="0"/>
              <a:t>Session layer - describes how data between applications is synched and recovered if messages don’t arrive intact at the receiving application</a:t>
            </a:r>
          </a:p>
          <a:p>
            <a:r>
              <a:rPr lang="en-US" dirty="0" smtClean="0"/>
              <a:t>The Application, Presentation, and Session layers are intertwined</a:t>
            </a:r>
          </a:p>
          <a:p>
            <a:pPr lvl="1"/>
            <a:r>
              <a:rPr lang="en-US" dirty="0" smtClean="0"/>
              <a:t>Often difficult to distinguish between them</a:t>
            </a:r>
          </a:p>
          <a:p>
            <a:r>
              <a:rPr lang="en-US" dirty="0" smtClean="0"/>
              <a:t>Most tasks are performed by the OS when an application makes an API call to the OS</a:t>
            </a:r>
          </a:p>
          <a:p>
            <a:pPr lvl="1"/>
            <a:r>
              <a:rPr lang="en-US" dirty="0" smtClean="0"/>
              <a:t>Application programming interface (API) call is the method an application uses when it makes a request of the 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0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4: Transport Layer</a:t>
            </a:r>
          </a:p>
          <a:p>
            <a:endParaRPr lang="en-US" dirty="0" smtClean="0"/>
          </a:p>
          <a:p>
            <a:r>
              <a:rPr lang="en-US" dirty="0" smtClean="0"/>
              <a:t>Transport layer - responsible for transporting Application layer payloads from one application to another	</a:t>
            </a:r>
          </a:p>
          <a:p>
            <a:r>
              <a:rPr lang="en-US" dirty="0" smtClean="0"/>
              <a:t>Two main Transport layer protocols are: </a:t>
            </a:r>
          </a:p>
          <a:p>
            <a:pPr lvl="1"/>
            <a:r>
              <a:rPr lang="en-US" dirty="0" smtClean="0"/>
              <a:t>TCP (Transmission Control Protocol) - makes a connection with the end host, checks whether data was received; called a connection-oriented protocol</a:t>
            </a:r>
          </a:p>
          <a:p>
            <a:pPr lvl="1"/>
            <a:r>
              <a:rPr lang="en-US" dirty="0" smtClean="0"/>
              <a:t>UDP (User Datagram Protocol) - does not guarantee delivery by first connecting and checking whether data is received; called a connectionless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49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4: Transport Layer</a:t>
            </a:r>
          </a:p>
          <a:p>
            <a:endParaRPr lang="en-US" dirty="0" smtClean="0"/>
          </a:p>
          <a:p>
            <a:r>
              <a:rPr lang="en-US" dirty="0" smtClean="0"/>
              <a:t>Protocols add their own control information in an area at the beginning of the payload (called a header) </a:t>
            </a:r>
          </a:p>
          <a:p>
            <a:r>
              <a:rPr lang="en-US" dirty="0" smtClean="0"/>
              <a:t>Encapsulation - process of adding a header to the data inherited from the layer above</a:t>
            </a:r>
          </a:p>
          <a:p>
            <a:r>
              <a:rPr lang="en-US" dirty="0" smtClean="0"/>
              <a:t>The Transport layer header addresses the receiving application by a number called a port number</a:t>
            </a:r>
          </a:p>
          <a:p>
            <a:r>
              <a:rPr lang="en-US" dirty="0" smtClean="0"/>
              <a:t>If message is too large, TCP divides it into smaller messages called segments</a:t>
            </a:r>
          </a:p>
          <a:p>
            <a:pPr lvl="1"/>
            <a:r>
              <a:rPr lang="en-US" dirty="0" smtClean="0"/>
              <a:t>In UDP, the message is called a datagram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50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3: Network Layer</a:t>
            </a:r>
          </a:p>
          <a:p>
            <a:endParaRPr lang="en-US" dirty="0" smtClean="0"/>
          </a:p>
          <a:p>
            <a:r>
              <a:rPr lang="en-US" dirty="0" smtClean="0"/>
              <a:t>Network layer - responsible for moving messages from one node to another until reaches destination</a:t>
            </a:r>
          </a:p>
          <a:p>
            <a:r>
              <a:rPr lang="en-US" dirty="0" smtClean="0"/>
              <a:t>IP adds its own Network layer header to the segment or datagram</a:t>
            </a:r>
          </a:p>
          <a:p>
            <a:pPr lvl="1"/>
            <a:r>
              <a:rPr lang="en-US" dirty="0" smtClean="0"/>
              <a:t>The entire Network layer message is called a packet</a:t>
            </a:r>
          </a:p>
          <a:p>
            <a:r>
              <a:rPr lang="en-US" dirty="0" smtClean="0"/>
              <a:t>IP address - assigned to each node on a network</a:t>
            </a:r>
          </a:p>
          <a:p>
            <a:pPr lvl="1"/>
            <a:r>
              <a:rPr lang="en-US" dirty="0" smtClean="0"/>
              <a:t>Network layer uses it to uniquely identify each host</a:t>
            </a:r>
          </a:p>
          <a:p>
            <a:r>
              <a:rPr lang="en-US" dirty="0" smtClean="0"/>
              <a:t>IP relies on several routing protocols to find the best route for a packet to take to reach destination</a:t>
            </a:r>
          </a:p>
          <a:p>
            <a:pPr lvl="1"/>
            <a:r>
              <a:rPr lang="en-US" dirty="0" smtClean="0"/>
              <a:t>ICMP and ARP are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44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2: Data Link Layer</a:t>
            </a:r>
          </a:p>
          <a:p>
            <a:endParaRPr lang="en-US" dirty="0" smtClean="0"/>
          </a:p>
          <a:p>
            <a:r>
              <a:rPr lang="en-US" dirty="0" smtClean="0"/>
              <a:t>Layers 2 and 1 are responsible for interfacing with physical hardware on the local network</a:t>
            </a:r>
          </a:p>
          <a:p>
            <a:pPr lvl="1"/>
            <a:r>
              <a:rPr lang="en-US" dirty="0" smtClean="0"/>
              <a:t>Protocols at these layers are programmed into firmware of a computer’s NIC and other hardware</a:t>
            </a:r>
          </a:p>
          <a:p>
            <a:r>
              <a:rPr lang="en-US" dirty="0" smtClean="0"/>
              <a:t>Type of networking hardware or technology used on a network determine the Link Layer protocol used</a:t>
            </a:r>
          </a:p>
          <a:p>
            <a:pPr lvl="1"/>
            <a:r>
              <a:rPr lang="en-US" dirty="0" smtClean="0"/>
              <a:t>Ethernet and Wi-Fi are examples</a:t>
            </a:r>
          </a:p>
          <a:p>
            <a:r>
              <a:rPr lang="en-US" dirty="0" smtClean="0"/>
              <a:t>The Link layer puts control information in a Link layer header and at the end of the packet in a trailer</a:t>
            </a:r>
          </a:p>
          <a:p>
            <a:pPr lvl="1"/>
            <a:r>
              <a:rPr lang="en-US" dirty="0" smtClean="0"/>
              <a:t>Entire Link layer is called 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27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2: Data Link Layer</a:t>
            </a:r>
          </a:p>
          <a:p>
            <a:endParaRPr lang="en-US" dirty="0" smtClean="0"/>
          </a:p>
          <a:p>
            <a:r>
              <a:rPr lang="en-US" dirty="0" smtClean="0"/>
              <a:t>MAC (Media Access Control) address - hardware address of the source and destination NICs</a:t>
            </a:r>
          </a:p>
          <a:p>
            <a:pPr lvl="1"/>
            <a:r>
              <a:rPr lang="en-US" dirty="0" smtClean="0"/>
              <a:t>Also called a physical address, hardware address, or Data Link layer address</a:t>
            </a:r>
          </a:p>
          <a:p>
            <a:pPr lvl="1"/>
            <a:r>
              <a:rPr lang="en-US" dirty="0" smtClean="0"/>
              <a:t>Embedded on every network adapter and are considered short-range addresses that can only find nodes on the local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47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Layer 1: Physical Layer</a:t>
            </a:r>
          </a:p>
          <a:p>
            <a:endParaRPr lang="en-US" dirty="0" smtClean="0"/>
          </a:p>
          <a:p>
            <a:r>
              <a:rPr lang="en-US" dirty="0" smtClean="0"/>
              <a:t>Physical layer - simplest layer and is responsible for sending bits via a wired or wireless transmission</a:t>
            </a:r>
          </a:p>
          <a:p>
            <a:r>
              <a:rPr lang="en-US" dirty="0" smtClean="0"/>
              <a:t>Can be transmitted as:</a:t>
            </a:r>
          </a:p>
          <a:p>
            <a:pPr lvl="1"/>
            <a:r>
              <a:rPr lang="en-US" dirty="0" smtClean="0"/>
              <a:t>Wavelengths in the air</a:t>
            </a:r>
          </a:p>
          <a:p>
            <a:pPr lvl="1"/>
            <a:r>
              <a:rPr lang="en-US" dirty="0" smtClean="0"/>
              <a:t>Voltage on a copper wire</a:t>
            </a:r>
          </a:p>
          <a:p>
            <a:pPr lvl="1"/>
            <a:r>
              <a:rPr lang="en-US" dirty="0" smtClean="0"/>
              <a:t>Light (via fiber-optic cabling)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47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Data Unit or PDU</a:t>
            </a:r>
          </a:p>
          <a:p>
            <a:endParaRPr lang="en-US" dirty="0" smtClean="0"/>
          </a:p>
          <a:p>
            <a:r>
              <a:rPr lang="en-US" dirty="0" smtClean="0"/>
              <a:t>Protocol data unit (PDU) - the technical name for a group of bits as it moves from one layer to the next and from one LAN to the next</a:t>
            </a:r>
          </a:p>
          <a:p>
            <a:pPr lvl="1"/>
            <a:r>
              <a:rPr lang="en-US" dirty="0" smtClean="0"/>
              <a:t>Technicians loosely call this group of bits a message or a transmission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Networks Are Used</a:t>
            </a:r>
          </a:p>
          <a:p>
            <a:endParaRPr lang="en-US" dirty="0" smtClean="0"/>
          </a:p>
          <a:p>
            <a:r>
              <a:rPr lang="en-US" dirty="0" smtClean="0"/>
              <a:t>Network services - the resources a network makes available to its users</a:t>
            </a:r>
          </a:p>
          <a:p>
            <a:pPr lvl="1"/>
            <a:r>
              <a:rPr lang="en-US" dirty="0" smtClean="0"/>
              <a:t>Includes applications and the data provided by these applications</a:t>
            </a:r>
          </a:p>
          <a:p>
            <a:r>
              <a:rPr lang="en-US" dirty="0" smtClean="0"/>
              <a:t>Types of applications found on most networks:</a:t>
            </a:r>
          </a:p>
          <a:p>
            <a:pPr lvl="1"/>
            <a:r>
              <a:rPr lang="en-US" dirty="0" smtClean="0"/>
              <a:t>Client-Server </a:t>
            </a:r>
          </a:p>
          <a:p>
            <a:pPr lvl="1"/>
            <a:r>
              <a:rPr lang="en-US" dirty="0" smtClean="0"/>
              <a:t>File and Print Services </a:t>
            </a:r>
          </a:p>
          <a:p>
            <a:pPr lvl="1"/>
            <a:r>
              <a:rPr lang="en-US" dirty="0" smtClean="0"/>
              <a:t>Communications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79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How the Layers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3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How the Layers Work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6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Staying Safe When Working with Networks and Computers</a:t>
            </a:r>
          </a:p>
          <a:p>
            <a:endParaRPr lang="en-US" dirty="0" smtClean="0"/>
          </a:p>
          <a:p>
            <a:r>
              <a:rPr lang="en-US" dirty="0" smtClean="0"/>
              <a:t>Network and computer technicians need to know how to protect themselves</a:t>
            </a:r>
          </a:p>
          <a:p>
            <a:pPr lvl="1"/>
            <a:r>
              <a:rPr lang="en-US" dirty="0" smtClean="0"/>
              <a:t>As wells as protect sensitive electronic components</a:t>
            </a:r>
          </a:p>
          <a:p>
            <a:r>
              <a:rPr lang="en-US" dirty="0" smtClean="0"/>
              <a:t>This section takes a look at some best practices for safety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4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Emergency Procedures</a:t>
            </a:r>
          </a:p>
          <a:p>
            <a:endParaRPr lang="en-US" dirty="0" smtClean="0"/>
          </a:p>
          <a:p>
            <a:r>
              <a:rPr lang="en-US" dirty="0" smtClean="0"/>
              <a:t>Know the best escape route or emergency exit</a:t>
            </a:r>
          </a:p>
          <a:p>
            <a:r>
              <a:rPr lang="en-US" dirty="0" smtClean="0"/>
              <a:t>Fire Suppression Systems - have a fire suppression system in the data center that includes:</a:t>
            </a:r>
          </a:p>
          <a:p>
            <a:pPr lvl="1"/>
            <a:r>
              <a:rPr lang="en-US" dirty="0" smtClean="0"/>
              <a:t>Emergency alert system</a:t>
            </a:r>
          </a:p>
          <a:p>
            <a:pPr lvl="1"/>
            <a:r>
              <a:rPr lang="en-US" dirty="0" smtClean="0"/>
              <a:t>Portable fire extinguishers</a:t>
            </a:r>
          </a:p>
          <a:p>
            <a:pPr lvl="1"/>
            <a:r>
              <a:rPr lang="en-US" dirty="0" smtClean="0"/>
              <a:t>Emergency power-off switch</a:t>
            </a:r>
          </a:p>
          <a:p>
            <a:pPr lvl="1"/>
            <a:r>
              <a:rPr lang="en-US" dirty="0" smtClean="0"/>
              <a:t>Suppression agent</a:t>
            </a:r>
          </a:p>
          <a:p>
            <a:r>
              <a:rPr lang="en-US" dirty="0" smtClean="0"/>
              <a:t>Fail Open or Fail Close - does the security system allow access during a failure (fail open) or deny access during the failure (fail close)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5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Emergency Procedures</a:t>
            </a:r>
          </a:p>
          <a:p>
            <a:endParaRPr lang="en-US" dirty="0" smtClean="0"/>
          </a:p>
          <a:p>
            <a:r>
              <a:rPr lang="en-US" dirty="0" smtClean="0"/>
              <a:t>Material Safety Data Sheet (MSDS) - explains how to properly handle substances such as chemical solvents and how to dispose of them</a:t>
            </a:r>
          </a:p>
          <a:p>
            <a:pPr lvl="1"/>
            <a:r>
              <a:rPr lang="en-US" dirty="0" smtClean="0"/>
              <a:t>Includes information such as physical data, toxicity, health effects, first aid, storage, shipping, disposal, and spill procedures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15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HVAC Systems</a:t>
            </a:r>
          </a:p>
          <a:p>
            <a:endParaRPr lang="en-US" dirty="0" smtClean="0"/>
          </a:p>
          <a:p>
            <a:r>
              <a:rPr lang="en-US" dirty="0" smtClean="0"/>
              <a:t>Heating, ventilation, and air conditioning (HVAC) system - controls the environment in a data center</a:t>
            </a:r>
          </a:p>
          <a:p>
            <a:pPr lvl="1"/>
            <a:r>
              <a:rPr lang="en-US" dirty="0" smtClean="0"/>
              <a:t>Including the temperature, humidity, airflow, and air filtering</a:t>
            </a:r>
          </a:p>
          <a:p>
            <a:r>
              <a:rPr lang="en-US" dirty="0" smtClean="0"/>
              <a:t>HVAC system must provide acceptable temperature and humidity ranges for devices that might overheat or fail due to high humidity</a:t>
            </a:r>
          </a:p>
          <a:p>
            <a:r>
              <a:rPr lang="en-US" dirty="0" smtClean="0"/>
              <a:t>HVAC systems and network cabling often occupy the space above the ceiling or below the floor in a data center</a:t>
            </a:r>
          </a:p>
          <a:p>
            <a:pPr lvl="1"/>
            <a:r>
              <a:rPr lang="en-US" dirty="0" smtClean="0"/>
              <a:t>Called the plenum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12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Protecting Against Static Electricity</a:t>
            </a:r>
          </a:p>
          <a:p>
            <a:endParaRPr lang="en-US" dirty="0" smtClean="0"/>
          </a:p>
          <a:p>
            <a:r>
              <a:rPr lang="en-US" dirty="0" smtClean="0"/>
              <a:t>Computer components are grounded inside a computer case</a:t>
            </a:r>
          </a:p>
          <a:p>
            <a:r>
              <a:rPr lang="en-US" dirty="0" smtClean="0"/>
              <a:t>Sensitive electronic components can be damaged by electrostatic discharge (ESD)</a:t>
            </a:r>
          </a:p>
          <a:p>
            <a:r>
              <a:rPr lang="en-US" dirty="0" smtClean="0"/>
              <a:t>Static electricity can cause two types of damage:</a:t>
            </a:r>
          </a:p>
          <a:p>
            <a:pPr lvl="1"/>
            <a:r>
              <a:rPr lang="en-US" dirty="0" smtClean="0"/>
              <a:t>Catastrophic failure - destroyed beyond use</a:t>
            </a:r>
          </a:p>
          <a:p>
            <a:pPr lvl="1"/>
            <a:r>
              <a:rPr lang="en-US" dirty="0" smtClean="0"/>
              <a:t>Upset failure - shorten the life of a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34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Protecting Against Static Electricity</a:t>
            </a:r>
          </a:p>
          <a:p>
            <a:endParaRPr lang="en-US" dirty="0" smtClean="0"/>
          </a:p>
          <a:p>
            <a:r>
              <a:rPr lang="en-US" dirty="0" smtClean="0"/>
              <a:t>Before touching a component, ground yourself by:</a:t>
            </a:r>
          </a:p>
          <a:p>
            <a:pPr lvl="1"/>
            <a:r>
              <a:rPr lang="en-US" dirty="0" smtClean="0"/>
              <a:t>Wearing an ESD strap around your wrist that clips onto the chassis or computer case</a:t>
            </a:r>
          </a:p>
          <a:p>
            <a:pPr lvl="1"/>
            <a:r>
              <a:rPr lang="en-US" dirty="0" smtClean="0"/>
              <a:t>Touching the case before touching any component inside the case</a:t>
            </a:r>
          </a:p>
          <a:p>
            <a:pPr lvl="1"/>
            <a:r>
              <a:rPr lang="en-US" dirty="0" smtClean="0"/>
              <a:t>Storing a component inside an antistatic bag</a:t>
            </a:r>
          </a:p>
          <a:p>
            <a:r>
              <a:rPr lang="en-US" dirty="0" smtClean="0"/>
              <a:t>In addition to protecting against ESD, always shut down and unplug a computer before working inside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89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</a:p>
          <a:p>
            <a:endParaRPr lang="en-US" dirty="0" smtClean="0"/>
          </a:p>
          <a:p>
            <a:r>
              <a:rPr lang="en-US" dirty="0" smtClean="0"/>
              <a:t>Lifting Heavy Objects - follow these guidelines:</a:t>
            </a:r>
          </a:p>
          <a:p>
            <a:pPr lvl="1"/>
            <a:r>
              <a:rPr lang="en-US" dirty="0" smtClean="0"/>
              <a:t>Decide which side of object to face so load is most balanced</a:t>
            </a:r>
          </a:p>
          <a:p>
            <a:pPr lvl="1"/>
            <a:r>
              <a:rPr lang="en-US" dirty="0" smtClean="0"/>
              <a:t>Stand close to the object with your feet apart</a:t>
            </a:r>
          </a:p>
          <a:p>
            <a:pPr lvl="1"/>
            <a:r>
              <a:rPr lang="en-US" dirty="0" smtClean="0"/>
              <a:t>Keep your back straight, bend knees and grip load</a:t>
            </a:r>
          </a:p>
          <a:p>
            <a:pPr lvl="1"/>
            <a:r>
              <a:rPr lang="en-US" dirty="0" smtClean="0"/>
              <a:t>Lift with your legs, arms, and shoulders (not your back or stomach)</a:t>
            </a:r>
          </a:p>
          <a:p>
            <a:pPr lvl="1"/>
            <a:r>
              <a:rPr lang="en-US" dirty="0" smtClean="0"/>
              <a:t>Keep the load close to your body and avoid twisting your body while you’re holding it</a:t>
            </a:r>
          </a:p>
          <a:p>
            <a:pPr lvl="1"/>
            <a:r>
              <a:rPr lang="en-US" dirty="0" smtClean="0"/>
              <a:t>To put the object down, keep your back as straight as possible and lower object by bending your knees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01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</a:p>
          <a:p>
            <a:endParaRPr lang="en-US" dirty="0" smtClean="0"/>
          </a:p>
          <a:p>
            <a:r>
              <a:rPr lang="en-US" dirty="0" smtClean="0"/>
              <a:t>Rack Installations - switches, routers, servers, and patch panels can be installed in racks</a:t>
            </a:r>
          </a:p>
          <a:p>
            <a:pPr lvl="1"/>
            <a:r>
              <a:rPr lang="en-US" dirty="0" smtClean="0"/>
              <a:t>Follow device manufacturer’s guidelines for requirements for the rack and the direction for installation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5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</a:p>
          <a:p>
            <a:endParaRPr lang="en-US" dirty="0" smtClean="0"/>
          </a:p>
          <a:p>
            <a:r>
              <a:rPr lang="en-US" dirty="0" smtClean="0"/>
              <a:t>Client computer requests data or a service from a second computer, called the server</a:t>
            </a:r>
          </a:p>
          <a:p>
            <a:r>
              <a:rPr lang="en-US" dirty="0" smtClean="0"/>
              <a:t>List of several popular client-server applications: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Email services</a:t>
            </a:r>
          </a:p>
          <a:p>
            <a:pPr lvl="1"/>
            <a:r>
              <a:rPr lang="en-US" dirty="0" smtClean="0"/>
              <a:t>FTP service</a:t>
            </a:r>
          </a:p>
          <a:p>
            <a:pPr lvl="1"/>
            <a:r>
              <a:rPr lang="en-US" dirty="0" smtClean="0"/>
              <a:t>Telnet service</a:t>
            </a:r>
          </a:p>
          <a:p>
            <a:pPr lvl="1"/>
            <a:r>
              <a:rPr lang="en-US" dirty="0" smtClean="0"/>
              <a:t>Remote Desktop</a:t>
            </a:r>
          </a:p>
          <a:p>
            <a:pPr lvl="1"/>
            <a:r>
              <a:rPr lang="en-US" dirty="0" smtClean="0"/>
              <a:t>Remote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508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</a:p>
          <a:p>
            <a:endParaRPr lang="en-US" dirty="0" smtClean="0"/>
          </a:p>
          <a:p>
            <a:r>
              <a:rPr lang="en-US" dirty="0" smtClean="0"/>
              <a:t>General directions for safely installing rack-mountable devices:</a:t>
            </a:r>
          </a:p>
          <a:p>
            <a:pPr lvl="1"/>
            <a:r>
              <a:rPr lang="en-US" dirty="0" smtClean="0"/>
              <a:t>Engage brakes on rack wheels, if applicable</a:t>
            </a:r>
          </a:p>
          <a:p>
            <a:pPr lvl="1"/>
            <a:r>
              <a:rPr lang="en-US" dirty="0" smtClean="0"/>
              <a:t>Wear an ESD strap</a:t>
            </a:r>
          </a:p>
          <a:p>
            <a:pPr lvl="1"/>
            <a:r>
              <a:rPr lang="en-US" dirty="0" smtClean="0"/>
              <a:t>Place the device in the rack for good airflow</a:t>
            </a:r>
          </a:p>
          <a:p>
            <a:pPr lvl="1"/>
            <a:r>
              <a:rPr lang="en-US" dirty="0" smtClean="0"/>
              <a:t>Device must be well grounded</a:t>
            </a:r>
          </a:p>
          <a:p>
            <a:pPr lvl="1"/>
            <a:r>
              <a:rPr lang="en-US" dirty="0" smtClean="0"/>
              <a:t>Pay attention to tools as you work so they don’t accidentally fall into a rack of expensive equipment</a:t>
            </a:r>
          </a:p>
          <a:p>
            <a:pPr lvl="1"/>
            <a:r>
              <a:rPr lang="en-US" dirty="0" smtClean="0"/>
              <a:t>Install fan trays so that air flows in the same direction as the fans inside the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11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61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Electrical and Tool Safety in Data Centers</a:t>
            </a:r>
          </a:p>
          <a:p>
            <a:endParaRPr lang="en-US" dirty="0" smtClean="0"/>
          </a:p>
          <a:p>
            <a:r>
              <a:rPr lang="en-US" dirty="0" smtClean="0"/>
              <a:t>Electrical and tool safety is generally regulated by OSHA (Occupational Safety and Health Administration)</a:t>
            </a:r>
          </a:p>
          <a:p>
            <a:r>
              <a:rPr lang="en-US" dirty="0" smtClean="0"/>
              <a:t>OSHA guidelines when using power tools:</a:t>
            </a:r>
          </a:p>
          <a:p>
            <a:pPr lvl="1"/>
            <a:r>
              <a:rPr lang="en-US" dirty="0" smtClean="0"/>
              <a:t>Wear personal protective equipment (PPE)</a:t>
            </a:r>
          </a:p>
          <a:p>
            <a:pPr lvl="1"/>
            <a:r>
              <a:rPr lang="en-US" dirty="0" smtClean="0"/>
              <a:t>Keep all tools in good condition and properly store tools not in use</a:t>
            </a:r>
          </a:p>
          <a:p>
            <a:pPr lvl="1"/>
            <a:r>
              <a:rPr lang="en-US" dirty="0" smtClean="0"/>
              <a:t>Use the right tool for the job and operate the tool according to the manufacturer’s instructions</a:t>
            </a:r>
          </a:p>
          <a:p>
            <a:pPr lvl="1"/>
            <a:r>
              <a:rPr lang="en-US" dirty="0" smtClean="0"/>
              <a:t>Watch out for trip hazards, so you and others don’t stumble on a tool or cord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086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Network Problems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Troubleshooting steps used by most expert networking troubleshooters:</a:t>
            </a:r>
          </a:p>
          <a:p>
            <a:pPr lvl="1" eaLnBrk="1" hangingPunct="1"/>
            <a:r>
              <a:rPr lang="en-US" dirty="0" smtClean="0"/>
              <a:t>Identify problem</a:t>
            </a:r>
          </a:p>
          <a:p>
            <a:pPr lvl="2" eaLnBrk="1" hangingPunct="1"/>
            <a:r>
              <a:rPr lang="en-US" dirty="0" smtClean="0"/>
              <a:t>Gather information</a:t>
            </a:r>
          </a:p>
          <a:p>
            <a:pPr lvl="2" eaLnBrk="1" hangingPunct="1"/>
            <a:r>
              <a:rPr lang="en-US" dirty="0" smtClean="0"/>
              <a:t>Identify symptoms</a:t>
            </a:r>
          </a:p>
          <a:p>
            <a:pPr lvl="2" eaLnBrk="1" hangingPunct="1"/>
            <a:r>
              <a:rPr lang="en-US" dirty="0" smtClean="0"/>
              <a:t>Question users</a:t>
            </a:r>
          </a:p>
          <a:p>
            <a:pPr lvl="2" eaLnBrk="1" hangingPunct="1"/>
            <a:r>
              <a:rPr lang="en-US" dirty="0" smtClean="0"/>
              <a:t>Determine if anything has changed</a:t>
            </a:r>
          </a:p>
          <a:p>
            <a:pPr lvl="1" eaLnBrk="1" hangingPunct="1"/>
            <a:r>
              <a:rPr lang="en-US" dirty="0" smtClean="0"/>
              <a:t>Establish theory of probable cause</a:t>
            </a:r>
          </a:p>
          <a:p>
            <a:pPr lvl="2" eaLnBrk="1" hangingPunct="1"/>
            <a:r>
              <a:rPr lang="en-US" dirty="0" smtClean="0"/>
              <a:t>Question the obvious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13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Troubleshooting Network Problems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Troubleshooting steps (cont’d)</a:t>
            </a:r>
          </a:p>
          <a:p>
            <a:pPr lvl="1" eaLnBrk="1" hangingPunct="1"/>
            <a:r>
              <a:rPr lang="en-US" dirty="0" smtClean="0"/>
              <a:t>Test theory to determine cause</a:t>
            </a:r>
          </a:p>
          <a:p>
            <a:pPr lvl="2" eaLnBrk="1" hangingPunct="1"/>
            <a:r>
              <a:rPr lang="en-US" dirty="0" smtClean="0"/>
              <a:t>If theory confirmed, determine next steps</a:t>
            </a:r>
          </a:p>
          <a:p>
            <a:pPr lvl="2" eaLnBrk="1" hangingPunct="1"/>
            <a:r>
              <a:rPr lang="en-US" dirty="0" smtClean="0"/>
              <a:t>If theory not confirmed, establish new theory or escalate</a:t>
            </a:r>
          </a:p>
          <a:p>
            <a:pPr lvl="1" eaLnBrk="1" hangingPunct="1"/>
            <a:r>
              <a:rPr lang="en-US" dirty="0" smtClean="0"/>
              <a:t>Establish action plan</a:t>
            </a:r>
          </a:p>
          <a:p>
            <a:pPr lvl="1" eaLnBrk="1" hangingPunct="1"/>
            <a:r>
              <a:rPr lang="en-US" dirty="0" smtClean="0"/>
              <a:t>Implement solution or escalate the problem</a:t>
            </a:r>
          </a:p>
          <a:p>
            <a:pPr lvl="1" eaLnBrk="1" hangingPunct="1"/>
            <a:r>
              <a:rPr lang="en-US" dirty="0" smtClean="0"/>
              <a:t>Verify full functionality</a:t>
            </a:r>
          </a:p>
          <a:p>
            <a:pPr lvl="2" eaLnBrk="1" hangingPunct="1"/>
            <a:r>
              <a:rPr lang="en-US" dirty="0" smtClean="0"/>
              <a:t>Implement preventative measures if applicable</a:t>
            </a:r>
          </a:p>
          <a:p>
            <a:pPr lvl="1" eaLnBrk="1" hangingPunct="1"/>
            <a:r>
              <a:rPr lang="en-US" dirty="0" smtClean="0"/>
              <a:t>Document findings, actions, outcomes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87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Networks provide a wide range of services, including client-server applications, file and print services, and communications services</a:t>
            </a:r>
          </a:p>
          <a:p>
            <a:pPr eaLnBrk="1" hangingPunct="1"/>
            <a:r>
              <a:rPr lang="en-US" dirty="0" smtClean="0"/>
              <a:t>File and print services enable multiple users to share data, storage areas, and printers</a:t>
            </a:r>
          </a:p>
          <a:p>
            <a:pPr eaLnBrk="1" hangingPunct="1"/>
            <a:r>
              <a:rPr lang="en-US" dirty="0" smtClean="0"/>
              <a:t>Traditional peer-to-peer networks are usually simple and inexpensive to set up</a:t>
            </a:r>
          </a:p>
          <a:p>
            <a:pPr eaLnBrk="1" hangingPunct="1"/>
            <a:r>
              <a:rPr lang="en-US" dirty="0" smtClean="0"/>
              <a:t>The client-server model for access control relies on a centrally administered server using a NOS that manages shared resources for multiple clients</a:t>
            </a:r>
          </a:p>
          <a:p>
            <a:pPr lvl="1" eaLnBrk="1" hangingPunct="1"/>
            <a:r>
              <a:rPr lang="en-US" dirty="0" smtClean="0"/>
              <a:t>More complex and expensive to install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41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LAN is a network of computers and other devices that can directly address all other nodes</a:t>
            </a:r>
          </a:p>
          <a:p>
            <a:pPr eaLnBrk="1" hangingPunct="1"/>
            <a:r>
              <a:rPr lang="en-US" dirty="0" smtClean="0"/>
              <a:t>In a star topology, all computers and network devices connect to one central device</a:t>
            </a:r>
          </a:p>
          <a:p>
            <a:pPr eaLnBrk="1" hangingPunct="1"/>
            <a:r>
              <a:rPr lang="en-US" dirty="0" smtClean="0"/>
              <a:t>A backbone is a central conduit that connects parts of a network and might use the bus topology</a:t>
            </a:r>
          </a:p>
          <a:p>
            <a:pPr eaLnBrk="1" hangingPunct="1"/>
            <a:r>
              <a:rPr lang="en-US" dirty="0" smtClean="0"/>
              <a:t>A router manages traffic between two or more LANS</a:t>
            </a:r>
          </a:p>
          <a:p>
            <a:pPr eaLnBrk="1" hangingPunct="1"/>
            <a:r>
              <a:rPr lang="en-US" dirty="0" smtClean="0"/>
              <a:t>LANS can be interconnected to form WANS, which traverse longer distances in two or more geographical areas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89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seven layers of the OSI model are Application, Presentation, Session, Transport, Network, Data Link, and Physical</a:t>
            </a:r>
          </a:p>
          <a:p>
            <a:pPr eaLnBrk="1" hangingPunct="1"/>
            <a:r>
              <a:rPr lang="en-US" dirty="0" smtClean="0"/>
              <a:t>At Layers 7,6, and 5, data and its control information is known as the payload</a:t>
            </a:r>
          </a:p>
          <a:p>
            <a:pPr eaLnBrk="1" hangingPunct="1"/>
            <a:r>
              <a:rPr lang="en-US" dirty="0" smtClean="0"/>
              <a:t>A message at the Transport layer is called a segment in TCP and a datagram in UDP</a:t>
            </a:r>
          </a:p>
          <a:p>
            <a:pPr eaLnBrk="1" hangingPunct="1"/>
            <a:r>
              <a:rPr lang="en-US" dirty="0" smtClean="0"/>
              <a:t>An IP transmission is called a packet</a:t>
            </a:r>
          </a:p>
          <a:p>
            <a:pPr eaLnBrk="1" hangingPunct="1"/>
            <a:r>
              <a:rPr lang="en-US" dirty="0" smtClean="0"/>
              <a:t>A message at the Data Link layer is called a frame</a:t>
            </a:r>
          </a:p>
          <a:p>
            <a:pPr eaLnBrk="1" hangingPunct="1"/>
            <a:r>
              <a:rPr lang="en-US" dirty="0" smtClean="0"/>
              <a:t>Some switches operate at the Data Link layer and routers operate at the Network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27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A fire suppression system can include an emergency alert system, portable fire extinguishers, an emergency power-off switch, and suppression agents</a:t>
            </a:r>
          </a:p>
          <a:p>
            <a:pPr eaLnBrk="1" hangingPunct="1"/>
            <a:r>
              <a:rPr lang="en-US" dirty="0" smtClean="0"/>
              <a:t>HVAC systems are responsible for controlling humidity and temperature in a data center</a:t>
            </a:r>
          </a:p>
          <a:p>
            <a:pPr eaLnBrk="1" hangingPunct="1"/>
            <a:r>
              <a:rPr lang="en-US" dirty="0" smtClean="0"/>
              <a:t>When working with sensitive components, protect against ESD by using an ESD strap</a:t>
            </a:r>
          </a:p>
          <a:p>
            <a:pPr eaLnBrk="1" hangingPunct="1"/>
            <a:r>
              <a:rPr lang="en-US" dirty="0" smtClean="0"/>
              <a:t>Troubleshooting problems and their solutions are documented in a call tracking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7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0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</a:p>
          <a:p>
            <a:endParaRPr lang="en-US" dirty="0" smtClean="0"/>
          </a:p>
          <a:p>
            <a:r>
              <a:rPr lang="en-US" dirty="0" smtClean="0"/>
              <a:t>File services - a server’s ability to share data files and disk storage space</a:t>
            </a:r>
          </a:p>
          <a:p>
            <a:r>
              <a:rPr lang="en-US" dirty="0" smtClean="0"/>
              <a:t>File server - a computer that provides file services</a:t>
            </a:r>
          </a:p>
          <a:p>
            <a:r>
              <a:rPr lang="en-US" dirty="0" smtClean="0"/>
              <a:t>Print services - ability to share printers across a network</a:t>
            </a:r>
          </a:p>
          <a:p>
            <a:pPr lvl="1"/>
            <a:r>
              <a:rPr lang="en-US" dirty="0" smtClean="0"/>
              <a:t>With one printer, less time is spent on maintenance and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</a:p>
          <a:p>
            <a:endParaRPr lang="en-US" dirty="0" smtClean="0"/>
          </a:p>
          <a:p>
            <a:r>
              <a:rPr lang="en-US" dirty="0" smtClean="0"/>
              <a:t>Convergence - using the same network to deliver multiple types of communications services</a:t>
            </a:r>
          </a:p>
          <a:p>
            <a:r>
              <a:rPr lang="en-US" dirty="0" smtClean="0"/>
              <a:t>Unified communication (UC) - refers to the centralized management of multiple network-based communications</a:t>
            </a:r>
          </a:p>
          <a:p>
            <a:r>
              <a:rPr lang="en-US" dirty="0" smtClean="0"/>
              <a:t>Three types of communication services:</a:t>
            </a:r>
          </a:p>
          <a:p>
            <a:pPr lvl="1"/>
            <a:r>
              <a:rPr lang="en-US" dirty="0" smtClean="0"/>
              <a:t>Conversational voice - VoIP (Voice over IP)</a:t>
            </a:r>
          </a:p>
          <a:p>
            <a:pPr lvl="1"/>
            <a:r>
              <a:rPr lang="en-US" dirty="0" smtClean="0"/>
              <a:t>Streaming live audio and video</a:t>
            </a:r>
          </a:p>
          <a:p>
            <a:pPr lvl="1"/>
            <a:r>
              <a:rPr lang="en-US" dirty="0" smtClean="0"/>
              <a:t>Streaming stored audio and video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A981-B88A-45B2-B930-EF0394AFEC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06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3746F-DAE1-45A4-AB94-73EF5EB72E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 userDrawn="1"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5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0" name="Picture 9"/>
          <p:cNvPicPr/>
          <p:nvPr userDrawn="1"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69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/>
          <p:cNvPicPr/>
          <p:nvPr userDrawn="1"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64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39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8" name="Picture 17"/>
          <p:cNvPicPr/>
          <p:nvPr userDrawn="1"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35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2DF53-97C5-4C5A-8665-5349D064B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7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001C9-BF1E-4528-AD4B-0223A3A084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2445-F321-4665-86FD-8090EC5087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2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6" name="Picture 15"/>
          <p:cNvPicPr/>
          <p:nvPr userDrawn="1"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86500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89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63647-3304-4683-A535-893D5F0556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8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A68FC-6AB4-421F-9536-CBAC2E270C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9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C631B-B038-4F65-8355-CF91D041E2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3F7DD-D607-4016-9C52-B9889F8B2F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0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DBAE7-A0C6-4934-B181-6C145AE3ED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/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6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 4351 - Network Administration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5D751-0765-4F5B-A444-0D0731AB4E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/>
          <p:nvPr userDrawn="1"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275481"/>
            <a:ext cx="32766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8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bg1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bg1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1/30/14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29414B-FDDA-460C-B2BF-755F2C5D52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2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  <p:sldLayoutId id="2147484178" r:id="rId14"/>
    <p:sldLayoutId id="2147484179" r:id="rId15"/>
    <p:sldLayoutId id="214748418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An Introduction to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and video transmissions are delay-sensitive</a:t>
            </a:r>
          </a:p>
          <a:p>
            <a:pPr lvl="1"/>
            <a:r>
              <a:rPr lang="en-US" dirty="0" smtClean="0"/>
              <a:t>You don’t want to hear or see breaks in transmission</a:t>
            </a:r>
          </a:p>
          <a:p>
            <a:r>
              <a:rPr lang="en-US" dirty="0" smtClean="0"/>
              <a:t>Voice and video transmission are considered loss-tolerant</a:t>
            </a:r>
          </a:p>
          <a:p>
            <a:r>
              <a:rPr lang="en-US" dirty="0" smtClean="0"/>
              <a:t>Network administrators must pay attention to the quality of service (</a:t>
            </a:r>
            <a:r>
              <a:rPr lang="en-US" dirty="0" err="1" smtClean="0"/>
              <a:t>QoS</a:t>
            </a:r>
            <a:r>
              <a:rPr lang="en-US" dirty="0" smtClean="0"/>
              <a:t>) a network provides for voice and video</a:t>
            </a:r>
          </a:p>
          <a:p>
            <a:r>
              <a:rPr lang="en-US" dirty="0" smtClean="0"/>
              <a:t>Bandwidth - the amount of traffic, or data transmission activity, on the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Topology - how parts of a whole work together</a:t>
            </a:r>
          </a:p>
          <a:p>
            <a:r>
              <a:rPr lang="en-US" dirty="0" smtClean="0"/>
              <a:t>Physical topology - mostly applies to hardware and describes how computers, other devices, and cables fir together to form the physical network</a:t>
            </a:r>
          </a:p>
          <a:p>
            <a:r>
              <a:rPr lang="en-US" dirty="0" smtClean="0"/>
              <a:t>Logical topology - has to do with software and describes how access to the network is controlled</a:t>
            </a:r>
          </a:p>
          <a:p>
            <a:pPr lvl="1"/>
            <a:r>
              <a:rPr lang="en-US" dirty="0" smtClean="0"/>
              <a:t>How users and programs initially gain access to the network</a:t>
            </a:r>
          </a:p>
          <a:p>
            <a:r>
              <a:rPr lang="en-US" dirty="0" smtClean="0"/>
              <a:t>Network operating system - controls access to the entire network</a:t>
            </a:r>
          </a:p>
          <a:p>
            <a:pPr lvl="1"/>
            <a:r>
              <a:rPr lang="en-US" dirty="0" smtClean="0"/>
              <a:t>Required by client-server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Peer-to-peer (P2P) network model - the OS of each computer on the network is responsible for controlling access to its resources</a:t>
            </a:r>
          </a:p>
          <a:p>
            <a:pPr lvl="1" eaLnBrk="1" hangingPunct="1"/>
            <a:r>
              <a:rPr lang="en-US" dirty="0" smtClean="0"/>
              <a:t>No centralized control</a:t>
            </a:r>
          </a:p>
          <a:p>
            <a:pPr eaLnBrk="1" hangingPunct="1"/>
            <a:r>
              <a:rPr lang="en-US" dirty="0" smtClean="0"/>
              <a:t>Computers, called nodes or hosts, form a logical group of computers and users</a:t>
            </a:r>
          </a:p>
          <a:p>
            <a:pPr lvl="1" eaLnBrk="1" hangingPunct="1"/>
            <a:r>
              <a:rPr lang="en-US" dirty="0" smtClean="0"/>
              <a:t>May share resources</a:t>
            </a:r>
          </a:p>
          <a:p>
            <a:pPr lvl="1" eaLnBrk="1" hangingPunct="1"/>
            <a:r>
              <a:rPr lang="en-US" dirty="0" smtClean="0"/>
              <a:t>May prevent access to resources</a:t>
            </a:r>
          </a:p>
          <a:p>
            <a:pPr eaLnBrk="1" hangingPunct="1"/>
            <a:r>
              <a:rPr lang="en-US" dirty="0" smtClean="0"/>
              <a:t>Each computer user has a Windows local account</a:t>
            </a:r>
          </a:p>
          <a:p>
            <a:pPr lvl="1" eaLnBrk="1" hangingPunct="1"/>
            <a:r>
              <a:rPr lang="en-US" dirty="0" smtClean="0"/>
              <a:t>Works only on that one computer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Peer-to-Peer Model</a:t>
            </a:r>
            <a:endParaRPr lang="en-US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pic>
        <p:nvPicPr>
          <p:cNvPr id="3074" name="Picture 2" descr="In a peer-to-peer network, no computer has more authority than another; each computer controls its own resources, and communicates directly with other computers" title="Figure 1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8502"/>
            <a:ext cx="5724525" cy="475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Peer-to-Peer Model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configuration</a:t>
            </a:r>
          </a:p>
          <a:p>
            <a:pPr lvl="1" eaLnBrk="1" hangingPunct="1"/>
            <a:r>
              <a:rPr lang="en-US" dirty="0" smtClean="0"/>
              <a:t>Less expensive</a:t>
            </a:r>
          </a:p>
          <a:p>
            <a:pPr lvl="2" eaLnBrk="1" hangingPunct="1"/>
            <a:r>
              <a:rPr lang="en-US" dirty="0" smtClean="0"/>
              <a:t>Compared to other network models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Not scalable</a:t>
            </a:r>
          </a:p>
          <a:p>
            <a:pPr lvl="1" eaLnBrk="1" hangingPunct="1"/>
            <a:r>
              <a:rPr lang="en-US" dirty="0" smtClean="0"/>
              <a:t>Not necessarily secure</a:t>
            </a:r>
          </a:p>
          <a:p>
            <a:pPr lvl="1" eaLnBrk="1" hangingPunct="1"/>
            <a:r>
              <a:rPr lang="en-US" dirty="0" smtClean="0"/>
              <a:t>Not practical for large installations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Client-Server Network Model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Resources are managed by the network operating system (NOS) via a centralized directory database</a:t>
            </a:r>
          </a:p>
          <a:p>
            <a:pPr eaLnBrk="1" hangingPunct="1"/>
            <a:r>
              <a:rPr lang="en-US" dirty="0" smtClean="0"/>
              <a:t>Windows domain - a logical group of computers that a Windows Server can control</a:t>
            </a:r>
          </a:p>
          <a:p>
            <a:pPr eaLnBrk="1" hangingPunct="1"/>
            <a:r>
              <a:rPr lang="en-US" dirty="0" smtClean="0"/>
              <a:t>Active Directory (AD) - the centralized directory database that contains user account information and security for the entire group of computers</a:t>
            </a:r>
          </a:p>
          <a:p>
            <a:pPr eaLnBrk="1" hangingPunct="1"/>
            <a:r>
              <a:rPr lang="en-US" dirty="0" smtClean="0"/>
              <a:t>Global account (a.k.a. global username or network ID) - a domain-level account assigned by the network administrator and is kept in AD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Client-Server Network Model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user can sign on to the network from any computer on the network and gain access to the resources that AD allows</a:t>
            </a:r>
          </a:p>
          <a:p>
            <a:pPr lvl="1" eaLnBrk="1" hangingPunct="1"/>
            <a:r>
              <a:rPr lang="en-US" dirty="0" smtClean="0"/>
              <a:t>This process is managed by Active Directory Domain Services (AD DS)</a:t>
            </a:r>
          </a:p>
          <a:p>
            <a:pPr eaLnBrk="1" hangingPunct="1"/>
            <a:r>
              <a:rPr lang="en-US" dirty="0" smtClean="0"/>
              <a:t>Clients don’t share their resources directly with each other</a:t>
            </a:r>
          </a:p>
          <a:p>
            <a:pPr lvl="1" eaLnBrk="1" hangingPunct="1"/>
            <a:r>
              <a:rPr lang="en-US" dirty="0" smtClean="0"/>
              <a:t>Access is controlled by entries in the centralized domain database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Client-Server Network Model</a:t>
            </a:r>
            <a:endParaRPr lang="en-US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  <p:pic>
        <p:nvPicPr>
          <p:cNvPr id="4098" name="Picture 2" descr="A Windows domain uses the client-server model to control access to the network, where security on each computer or device is controlled by a centralized database on a domain controller" title="Figure 1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82304"/>
            <a:ext cx="8001000" cy="439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Client-Server Network Model</a:t>
            </a:r>
            <a:endParaRPr lang="en-US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NOS is responsible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Manages client data,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authorized user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Controls user file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Restricts user network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Dictates computer communication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Windows Server 2012 R2, Ubuntu Server, or Red Hat Linux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Client-Server Network Model</a:t>
            </a:r>
            <a:endParaRPr lang="en-US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Servers that have a NOS installed require: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r>
              <a:rPr lang="en-US" dirty="0"/>
              <a:t>Advantages relative to peer-to-peer networks</a:t>
            </a:r>
          </a:p>
          <a:p>
            <a:pPr lvl="1" eaLnBrk="1" hangingPunct="1"/>
            <a:r>
              <a:rPr lang="en-US" dirty="0"/>
              <a:t>User credential assigned from one place</a:t>
            </a:r>
          </a:p>
          <a:p>
            <a:pPr lvl="1" eaLnBrk="1" hangingPunct="1"/>
            <a:r>
              <a:rPr lang="en-US" dirty="0"/>
              <a:t>Multiple shared resource access centrally controlled</a:t>
            </a:r>
          </a:p>
          <a:p>
            <a:pPr lvl="1" eaLnBrk="1" hangingPunct="1"/>
            <a:r>
              <a:rPr lang="en-US" dirty="0"/>
              <a:t>Central problem monitoring, diagnostics, correction capabilities</a:t>
            </a:r>
          </a:p>
          <a:p>
            <a:pPr lvl="1" eaLnBrk="1" hangingPunct="1"/>
            <a:r>
              <a:rPr lang="en-US" dirty="0" smtClean="0"/>
              <a:t>More </a:t>
            </a:r>
            <a:r>
              <a:rPr lang="en-US" dirty="0"/>
              <a:t>scalable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types of applications and protocols used on a network</a:t>
            </a:r>
          </a:p>
          <a:p>
            <a:r>
              <a:rPr lang="en-US" dirty="0" smtClean="0"/>
              <a:t>Distinguish between the client-server and peer-to-peer models used to control access to a network</a:t>
            </a:r>
          </a:p>
          <a:p>
            <a:r>
              <a:rPr lang="en-US" dirty="0" smtClean="0"/>
              <a:t>Describe various networking hardware devices and the most common physical topologies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Hardware and Physical Topologies</a:t>
            </a:r>
            <a:endParaRPr lang="en-US" dirty="0"/>
          </a:p>
        </p:txBody>
      </p:sp>
      <p:pic>
        <p:nvPicPr>
          <p:cNvPr id="5122" name="Picture 2" descr="This LAN has five computers, a network printer, a local printer, a scanner, and a switch, and is using a star topology" title="Figure 1-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880" y="1905000"/>
            <a:ext cx="444824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4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area network (LAN) - usually contained in a small space</a:t>
            </a:r>
          </a:p>
          <a:p>
            <a:pPr lvl="1"/>
            <a:r>
              <a:rPr lang="en-US" dirty="0" smtClean="0"/>
              <a:t>Such as an office or building</a:t>
            </a:r>
          </a:p>
          <a:p>
            <a:r>
              <a:rPr lang="en-US" dirty="0" smtClean="0"/>
              <a:t>Switch - receives incoming data from one of its ports and redirects it to another port or multiple ports</a:t>
            </a:r>
          </a:p>
          <a:p>
            <a:pPr lvl="1"/>
            <a:r>
              <a:rPr lang="en-US" dirty="0" smtClean="0"/>
              <a:t>Will send the data to its intended destination</a:t>
            </a:r>
          </a:p>
          <a:p>
            <a:r>
              <a:rPr lang="en-US" dirty="0" smtClean="0"/>
              <a:t>Star topology - all devices connect to one central device (usually a switch)</a:t>
            </a:r>
          </a:p>
          <a:p>
            <a:r>
              <a:rPr lang="en-US" dirty="0" smtClean="0"/>
              <a:t>Network interface card (NIC) - a network port used to attach a device to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89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LAN can have several switches</a:t>
            </a:r>
          </a:p>
          <a:p>
            <a:r>
              <a:rPr lang="en-US" dirty="0" smtClean="0"/>
              <a:t>Backbone - a central conduit that connects the segments (pieces) of a network</a:t>
            </a:r>
          </a:p>
          <a:p>
            <a:pPr lvl="1"/>
            <a:r>
              <a:rPr lang="en-US" dirty="0" smtClean="0"/>
              <a:t>Might use higher transmission speeds and different cabling than network cables connected to computers</a:t>
            </a:r>
          </a:p>
          <a:p>
            <a:r>
              <a:rPr lang="en-US" dirty="0" smtClean="0"/>
              <a:t>Three switches daisy-chained together in a single line is said to use a bus topology</a:t>
            </a:r>
          </a:p>
          <a:p>
            <a:pPr lvl="1"/>
            <a:r>
              <a:rPr lang="en-US" dirty="0" smtClean="0"/>
              <a:t>However, each switch is connected to computers via a star topology, making it a star-bus topology</a:t>
            </a:r>
          </a:p>
          <a:p>
            <a:pPr lvl="1"/>
            <a:r>
              <a:rPr lang="en-US" dirty="0" smtClean="0"/>
              <a:t>A topology that combines topologies is known as a hybrid topology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2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pic>
        <p:nvPicPr>
          <p:cNvPr id="6146" name="Picture 2" descr="This local network has three switches, and is using a star-bus topology" title="Figure 1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801920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9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LANs and Their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Router - a device that manages traffic between two or more networks </a:t>
            </a:r>
          </a:p>
          <a:p>
            <a:pPr lvl="1"/>
            <a:r>
              <a:rPr lang="en-US" dirty="0" smtClean="0"/>
              <a:t>Can help find the best path for traffic to get from one network to another</a:t>
            </a:r>
          </a:p>
          <a:p>
            <a:r>
              <a:rPr lang="en-US" dirty="0" smtClean="0"/>
              <a:t>Routers can be used in small home networks to connect the home LAN to the Internet</a:t>
            </a:r>
          </a:p>
          <a:p>
            <a:r>
              <a:rPr lang="en-US" dirty="0" smtClean="0"/>
              <a:t>Industrial-grade routers can have several network ports, one for each network it connects to</a:t>
            </a:r>
          </a:p>
          <a:p>
            <a:r>
              <a:rPr lang="en-US" dirty="0" smtClean="0"/>
              <a:t>Difference between router and switch:</a:t>
            </a:r>
          </a:p>
          <a:p>
            <a:pPr lvl="1"/>
            <a:r>
              <a:rPr lang="en-US" dirty="0" smtClean="0"/>
              <a:t>Router is like a gateway between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1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LANs and Their Hardware</a:t>
            </a:r>
            <a:endParaRPr lang="en-US" dirty="0"/>
          </a:p>
        </p:txBody>
      </p:sp>
      <p:pic>
        <p:nvPicPr>
          <p:cNvPr id="7170" name="Picture 2" descr="Three LANs connected by a router" title="Figure 1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060" y="1905000"/>
            <a:ext cx="54318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4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MANs and WANs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Metropolitan area network (MAN) - a group of connected LANs in the same geographical area</a:t>
            </a:r>
          </a:p>
          <a:p>
            <a:pPr lvl="1"/>
            <a:r>
              <a:rPr lang="en-US" dirty="0" smtClean="0"/>
              <a:t>Also known as a campus area network (CAN)</a:t>
            </a:r>
          </a:p>
          <a:p>
            <a:r>
              <a:rPr lang="en-US" dirty="0" smtClean="0"/>
              <a:t>WAN (wide area network) - a group of LANs that spread over a wide geographical area</a:t>
            </a:r>
          </a:p>
          <a:p>
            <a:pPr lvl="1"/>
            <a:r>
              <a:rPr lang="en-US" dirty="0" smtClean="0"/>
              <a:t>Internet is the largest and most varied WAN</a:t>
            </a:r>
          </a:p>
          <a:p>
            <a:r>
              <a:rPr lang="en-US" dirty="0" smtClean="0"/>
              <a:t>MANs and WANs often use different transmission methods and media than LANs</a:t>
            </a:r>
          </a:p>
          <a:p>
            <a:r>
              <a:rPr lang="en-US" dirty="0" smtClean="0"/>
              <a:t>PAN (personal area network) - smallest network</a:t>
            </a:r>
          </a:p>
          <a:p>
            <a:pPr lvl="1"/>
            <a:r>
              <a:rPr lang="en-US" dirty="0" smtClean="0"/>
              <a:t>A network of personal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MANs and WANs</a:t>
            </a:r>
            <a:endParaRPr lang="en-US" dirty="0"/>
          </a:p>
        </p:txBody>
      </p:sp>
      <p:pic>
        <p:nvPicPr>
          <p:cNvPr id="8194" name="Picture 2" descr="A WAN connects two LANs in different geographical areas" title="Figure 1-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759563"/>
            <a:ext cx="4038600" cy="439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1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Seven-Layer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OSI (Open Systems Interconnection) reference model - a seven-layer model developed to categorize the layers of communication</a:t>
            </a:r>
          </a:p>
          <a:p>
            <a:pPr eaLnBrk="1" hangingPunct="1"/>
            <a:r>
              <a:rPr lang="en-US" dirty="0" smtClean="0"/>
              <a:t>Developed </a:t>
            </a:r>
            <a:r>
              <a:rPr lang="en-US" dirty="0"/>
              <a:t>by ISO in the 1980s</a:t>
            </a:r>
          </a:p>
          <a:p>
            <a:pPr eaLnBrk="1" hangingPunct="1"/>
            <a:r>
              <a:rPr lang="en-US" dirty="0" smtClean="0"/>
              <a:t>The layers are numbered in order, starting with Layer 1, the Physical layer at the bottom</a:t>
            </a:r>
            <a:endParaRPr lang="en-US" dirty="0"/>
          </a:p>
          <a:p>
            <a:pPr lvl="1" eaLnBrk="1" hangingPunct="1"/>
            <a:r>
              <a:rPr lang="en-US" dirty="0"/>
              <a:t>Physical, Data Link, Network, Transport, Session, Presentation, Application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4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Seven-Layer OSI Model</a:t>
            </a:r>
            <a:endParaRPr lang="en-US" dirty="0"/>
          </a:p>
        </p:txBody>
      </p:sp>
      <p:pic>
        <p:nvPicPr>
          <p:cNvPr id="9218" name="Picture 2" descr="How software, protocols, and hardware map to the seven-layer OSI model" title="Figure 1-1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63572"/>
            <a:ext cx="5140820" cy="437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1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seven layers of the OSI model</a:t>
            </a:r>
          </a:p>
          <a:p>
            <a:r>
              <a:rPr lang="en-US" dirty="0"/>
              <a:t>Explore best practices for safety when working with networks and </a:t>
            </a:r>
            <a:r>
              <a:rPr lang="en-US" dirty="0" smtClean="0"/>
              <a:t>computers</a:t>
            </a:r>
            <a:endParaRPr lang="en-US" dirty="0"/>
          </a:p>
          <a:p>
            <a:r>
              <a:rPr lang="en-US" dirty="0" smtClean="0"/>
              <a:t>Describe the seven-step troubleshooting model for solving a networking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Application layer - describes the interface between two applications, on separate computers</a:t>
            </a:r>
          </a:p>
          <a:p>
            <a:r>
              <a:rPr lang="en-US" dirty="0" smtClean="0"/>
              <a:t>Application layer protocols are used by programs that fall into two categories:</a:t>
            </a:r>
          </a:p>
          <a:p>
            <a:pPr lvl="1"/>
            <a:r>
              <a:rPr lang="en-US" dirty="0" smtClean="0"/>
              <a:t>Provide services to a user, such as a browser and Web server</a:t>
            </a:r>
          </a:p>
          <a:p>
            <a:pPr lvl="1"/>
            <a:r>
              <a:rPr lang="en-US" dirty="0" smtClean="0"/>
              <a:t>Utility programs that provide services to the system, such as SNMP that monitor and gather information about network traffic</a:t>
            </a:r>
          </a:p>
          <a:p>
            <a:r>
              <a:rPr lang="en-US" dirty="0" smtClean="0"/>
              <a:t>Payload - data that is passed between applications or utility programs and the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7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6: 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layer - responsible for reformatting, compressing, and/or encrypting data in a way that the receiving application can read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 email message can be encrypted at the Presentation layer by the email client or by the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84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5: Session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Session layer - describes how data between applications is synched and recovered if messages don’t arrive intact at the receiving application</a:t>
            </a:r>
          </a:p>
          <a:p>
            <a:r>
              <a:rPr lang="en-US" dirty="0" smtClean="0"/>
              <a:t>The Application, Presentation, and Session layers are intertwined</a:t>
            </a:r>
          </a:p>
          <a:p>
            <a:pPr lvl="1"/>
            <a:r>
              <a:rPr lang="en-US" dirty="0" smtClean="0"/>
              <a:t>Often difficult to distinguish between them</a:t>
            </a:r>
          </a:p>
          <a:p>
            <a:r>
              <a:rPr lang="en-US" dirty="0" smtClean="0"/>
              <a:t>Most tasks are performed by the OS when an application makes an API call to the OS</a:t>
            </a:r>
          </a:p>
          <a:p>
            <a:pPr lvl="1"/>
            <a:r>
              <a:rPr lang="en-US" dirty="0" smtClean="0"/>
              <a:t>Application programming interface (API) call is the method an application uses when it makes a request of the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60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- responsible for transporting Application layer payloads from one application to another	</a:t>
            </a:r>
          </a:p>
          <a:p>
            <a:r>
              <a:rPr lang="en-US" dirty="0" smtClean="0"/>
              <a:t>Two main Transport layer protocols are: </a:t>
            </a:r>
          </a:p>
          <a:p>
            <a:pPr lvl="1"/>
            <a:r>
              <a:rPr lang="en-US" dirty="0" smtClean="0"/>
              <a:t>TCP (Transmission Control Protocol) - makes a connection with the end host, checks whether data was received; called a connection-oriented protocol</a:t>
            </a:r>
          </a:p>
          <a:p>
            <a:pPr lvl="1"/>
            <a:r>
              <a:rPr lang="en-US" dirty="0" smtClean="0"/>
              <a:t>UDP (User Datagram Protocol) - does not guarantee delivery by first connecting and checking whether data is received; called a connectionless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Protocols add their own control information in an area at the beginning of the payload (called a header) </a:t>
            </a:r>
          </a:p>
          <a:p>
            <a:r>
              <a:rPr lang="en-US" dirty="0" smtClean="0"/>
              <a:t>Encapsulation - process of adding a header to the data inherited from the layer above</a:t>
            </a:r>
          </a:p>
          <a:p>
            <a:r>
              <a:rPr lang="en-US" dirty="0" smtClean="0"/>
              <a:t>The Transport layer header addresses the receiving application by a number called a port number</a:t>
            </a:r>
          </a:p>
          <a:p>
            <a:r>
              <a:rPr lang="en-US" dirty="0" smtClean="0"/>
              <a:t>If message is too large, TCP divides it into smaller messages called segments</a:t>
            </a:r>
          </a:p>
          <a:p>
            <a:pPr lvl="1"/>
            <a:r>
              <a:rPr lang="en-US" dirty="0" smtClean="0"/>
              <a:t>In UDP, the message is called a datagram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0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Network layer - responsible for moving messages from one node to another until reaches destination</a:t>
            </a:r>
          </a:p>
          <a:p>
            <a:r>
              <a:rPr lang="en-US" dirty="0" smtClean="0"/>
              <a:t>IP adds its own Network layer header to the segment or datagram</a:t>
            </a:r>
          </a:p>
          <a:p>
            <a:pPr lvl="1"/>
            <a:r>
              <a:rPr lang="en-US" dirty="0" smtClean="0"/>
              <a:t>The entire Network layer message is called a packet</a:t>
            </a:r>
          </a:p>
          <a:p>
            <a:r>
              <a:rPr lang="en-US" dirty="0" smtClean="0"/>
              <a:t>IP address - assigned to each node on a network</a:t>
            </a:r>
          </a:p>
          <a:p>
            <a:pPr lvl="1"/>
            <a:r>
              <a:rPr lang="en-US" dirty="0" smtClean="0"/>
              <a:t>Network layer uses it to uniquely identify each host</a:t>
            </a:r>
          </a:p>
          <a:p>
            <a:r>
              <a:rPr lang="en-US" dirty="0" smtClean="0"/>
              <a:t>IP relies on several routing protocols to find the best route for a packet to take to reach destination</a:t>
            </a:r>
          </a:p>
          <a:p>
            <a:pPr lvl="1"/>
            <a:r>
              <a:rPr lang="en-US" dirty="0" smtClean="0"/>
              <a:t>ICMP and ARP are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6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Layers 2 and 1 are responsible for interfacing with physical hardware on the local network</a:t>
            </a:r>
          </a:p>
          <a:p>
            <a:pPr lvl="1"/>
            <a:r>
              <a:rPr lang="en-US" dirty="0" smtClean="0"/>
              <a:t>Protocols at these layers are programmed into firmware of a computer’s NIC and other hardware</a:t>
            </a:r>
          </a:p>
          <a:p>
            <a:r>
              <a:rPr lang="en-US" dirty="0" smtClean="0"/>
              <a:t>Type of networking hardware or technology used on a network determine the Link Layer protocol used</a:t>
            </a:r>
          </a:p>
          <a:p>
            <a:pPr lvl="1"/>
            <a:r>
              <a:rPr lang="en-US" dirty="0" smtClean="0"/>
              <a:t>Ethernet and Wi-Fi are examples</a:t>
            </a:r>
          </a:p>
          <a:p>
            <a:r>
              <a:rPr lang="en-US" dirty="0" smtClean="0"/>
              <a:t>The Link layer puts control information in a Link layer header and at the end of the packet in a trailer</a:t>
            </a:r>
          </a:p>
          <a:p>
            <a:pPr lvl="1"/>
            <a:r>
              <a:rPr lang="en-US" dirty="0" smtClean="0"/>
              <a:t>Entire Link layer is called a frame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(Media Access Control) address - hardware address of the source and destination NICs</a:t>
            </a:r>
          </a:p>
          <a:p>
            <a:pPr lvl="1"/>
            <a:r>
              <a:rPr lang="en-US" dirty="0" smtClean="0"/>
              <a:t>Also called a physical address, hardware address, or Data Link layer address</a:t>
            </a:r>
          </a:p>
          <a:p>
            <a:pPr lvl="1"/>
            <a:r>
              <a:rPr lang="en-US" dirty="0" smtClean="0"/>
              <a:t>Embedded on every network adapter and are considered short-range addresses that can only find nodes on the local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0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- simplest layer and is responsible for sending bits via a wired or wireless transmission</a:t>
            </a:r>
          </a:p>
          <a:p>
            <a:r>
              <a:rPr lang="en-US" dirty="0" smtClean="0"/>
              <a:t>Can be transmitted as:</a:t>
            </a:r>
          </a:p>
          <a:p>
            <a:pPr lvl="1"/>
            <a:r>
              <a:rPr lang="en-US" dirty="0" smtClean="0"/>
              <a:t>Wavelengths in the air</a:t>
            </a:r>
          </a:p>
          <a:p>
            <a:pPr lvl="1"/>
            <a:r>
              <a:rPr lang="en-US" dirty="0" smtClean="0"/>
              <a:t>Voltage on a copper wire</a:t>
            </a:r>
          </a:p>
          <a:p>
            <a:pPr lvl="1"/>
            <a:r>
              <a:rPr lang="en-US" dirty="0" smtClean="0"/>
              <a:t>Light (via fiber-optic cabling)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Data Unit or PDU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data unit (PDU) - the technical name for a group of bits as it moves from one layer to the next and from one LAN to the next</a:t>
            </a:r>
          </a:p>
          <a:p>
            <a:pPr lvl="1"/>
            <a:r>
              <a:rPr lang="en-US" dirty="0" smtClean="0"/>
              <a:t>Technicians loosely call this group of bits a message or a transmission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pic>
        <p:nvPicPr>
          <p:cNvPr id="10242" name="Picture 2" descr="Names for a PDU or message as it moves from one layer to another" title="Table 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858000" cy="205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6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Networks 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services - the resources a network makes available to its users</a:t>
            </a:r>
          </a:p>
          <a:p>
            <a:pPr lvl="1"/>
            <a:r>
              <a:rPr lang="en-US" dirty="0" smtClean="0"/>
              <a:t>Includes applications and the data provided by these applications</a:t>
            </a:r>
          </a:p>
          <a:p>
            <a:r>
              <a:rPr lang="en-US" dirty="0" smtClean="0"/>
              <a:t>Types of applications found on most networks:</a:t>
            </a:r>
          </a:p>
          <a:p>
            <a:pPr lvl="1"/>
            <a:r>
              <a:rPr lang="en-US" dirty="0" smtClean="0"/>
              <a:t>Client-Server </a:t>
            </a:r>
          </a:p>
          <a:p>
            <a:pPr lvl="1"/>
            <a:r>
              <a:rPr lang="en-US" dirty="0" smtClean="0"/>
              <a:t>File and Print Services </a:t>
            </a:r>
          </a:p>
          <a:p>
            <a:pPr lvl="1"/>
            <a:r>
              <a:rPr lang="en-US" dirty="0" smtClean="0"/>
              <a:t>Communications Services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8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How the Layers Work Together</a:t>
            </a:r>
            <a:endParaRPr lang="en-US" dirty="0"/>
          </a:p>
        </p:txBody>
      </p:sp>
      <p:pic>
        <p:nvPicPr>
          <p:cNvPr id="1026" name="Picture 2" descr="Follow the red line to see how the OSI layers work when a browser makes a request to a Web server" title="Figure 1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127767" cy="31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46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How the Layers Work Together</a:t>
            </a:r>
            <a:endParaRPr lang="en-US" dirty="0"/>
          </a:p>
        </p:txBody>
      </p:sp>
      <p:pic>
        <p:nvPicPr>
          <p:cNvPr id="11266" name="Picture 2" descr="Steps through the OSI layers during a browser-to-Web server transmission" title="Table 1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334000" cy="41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6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Staying Safe When Working with Networks and Computers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and computer technicians need to know how to protect themselves</a:t>
            </a:r>
          </a:p>
          <a:p>
            <a:pPr lvl="1"/>
            <a:r>
              <a:rPr lang="en-US" dirty="0" smtClean="0"/>
              <a:t>As wells as protect sensitive electronic components</a:t>
            </a:r>
          </a:p>
          <a:p>
            <a:r>
              <a:rPr lang="en-US" dirty="0" smtClean="0"/>
              <a:t>This section takes a look at some best practices for safety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1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Know the best escape route or emergency exit</a:t>
            </a:r>
          </a:p>
          <a:p>
            <a:r>
              <a:rPr lang="en-US" dirty="0" smtClean="0"/>
              <a:t>Fire Suppression Systems - have a fire suppression system in the data center that includes:</a:t>
            </a:r>
          </a:p>
          <a:p>
            <a:pPr lvl="1"/>
            <a:r>
              <a:rPr lang="en-US" dirty="0" smtClean="0"/>
              <a:t>Emergency alert system</a:t>
            </a:r>
          </a:p>
          <a:p>
            <a:pPr lvl="1"/>
            <a:r>
              <a:rPr lang="en-US" dirty="0" smtClean="0"/>
              <a:t>Portable fire extinguishers</a:t>
            </a:r>
          </a:p>
          <a:p>
            <a:pPr lvl="1"/>
            <a:r>
              <a:rPr lang="en-US" dirty="0" smtClean="0"/>
              <a:t>Emergency power-off switch</a:t>
            </a:r>
          </a:p>
          <a:p>
            <a:pPr lvl="1"/>
            <a:r>
              <a:rPr lang="en-US" dirty="0" smtClean="0"/>
              <a:t>Suppression agent</a:t>
            </a:r>
          </a:p>
          <a:p>
            <a:r>
              <a:rPr lang="en-US" dirty="0"/>
              <a:t>Fail Open or Fail Close - does the security system allow access during a failure (fail open) or deny access during the failure (fail close)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40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Safety Data Sheet (MSDS) - explains how to properly handle substances such as chemical solvents and how to dispose of them</a:t>
            </a:r>
          </a:p>
          <a:p>
            <a:pPr lvl="1"/>
            <a:r>
              <a:rPr lang="en-US" dirty="0" smtClean="0"/>
              <a:t>Includes information such as physical data, toxicity, health effects, first aid, storage, shipping, disposal, and spill procedures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17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04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Heating, ventilation, and air conditioning (HVAC) system - controls the environment in a data center</a:t>
            </a:r>
          </a:p>
          <a:p>
            <a:pPr lvl="1"/>
            <a:r>
              <a:rPr lang="en-US" dirty="0" smtClean="0"/>
              <a:t>Including the temperature, humidity, airflow, and air filtering</a:t>
            </a:r>
          </a:p>
          <a:p>
            <a:r>
              <a:rPr lang="en-US" dirty="0" smtClean="0"/>
              <a:t>HVAC system must provide acceptable temperature and humidity ranges for devices that might overheat or fail due to high humidity</a:t>
            </a:r>
          </a:p>
          <a:p>
            <a:r>
              <a:rPr lang="en-US" dirty="0" smtClean="0"/>
              <a:t>HVAC systems and network cabling often occupy the space above the ceiling or below the floor in a data center</a:t>
            </a:r>
          </a:p>
          <a:p>
            <a:pPr lvl="1"/>
            <a:r>
              <a:rPr lang="en-US" dirty="0" smtClean="0"/>
              <a:t>Called the plenum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Static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components are grounded inside a computer case</a:t>
            </a:r>
          </a:p>
          <a:p>
            <a:r>
              <a:rPr lang="en-US" dirty="0" smtClean="0"/>
              <a:t>Sensitive electronic components can be damaged by electrostatic discharge (ESD)</a:t>
            </a:r>
          </a:p>
          <a:p>
            <a:r>
              <a:rPr lang="en-US" dirty="0" smtClean="0"/>
              <a:t>Static electricity can cause two types of damage:</a:t>
            </a:r>
          </a:p>
          <a:p>
            <a:pPr lvl="1"/>
            <a:r>
              <a:rPr lang="en-US" dirty="0" smtClean="0"/>
              <a:t>Catastrophic failure - destroyed beyond use</a:t>
            </a:r>
          </a:p>
          <a:p>
            <a:pPr lvl="1"/>
            <a:r>
              <a:rPr lang="en-US" dirty="0" smtClean="0"/>
              <a:t>Upset failure - shorten the life of a component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Against Static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touching a component, ground yourself by:</a:t>
            </a:r>
          </a:p>
          <a:p>
            <a:pPr lvl="1"/>
            <a:r>
              <a:rPr lang="en-US" dirty="0" smtClean="0"/>
              <a:t>Wearing an ESD strap around your wrist that clips onto the chassis or computer case</a:t>
            </a:r>
          </a:p>
          <a:p>
            <a:pPr lvl="1"/>
            <a:r>
              <a:rPr lang="en-US" dirty="0" smtClean="0"/>
              <a:t>Touching the case before touching any component inside the case</a:t>
            </a:r>
          </a:p>
          <a:p>
            <a:pPr lvl="1"/>
            <a:r>
              <a:rPr lang="en-US" dirty="0" smtClean="0"/>
              <a:t>Storing a component inside an antistatic bag</a:t>
            </a:r>
          </a:p>
          <a:p>
            <a:r>
              <a:rPr lang="en-US" dirty="0" smtClean="0"/>
              <a:t>In addition to protecting against ESD, always shut down and unplug a computer before working inside it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22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Lifting Heavy Objects - follow these guidelines:</a:t>
            </a:r>
          </a:p>
          <a:p>
            <a:pPr lvl="1"/>
            <a:r>
              <a:rPr lang="en-US" dirty="0" smtClean="0"/>
              <a:t>Decide which side of object to face so load is most balanced</a:t>
            </a:r>
          </a:p>
          <a:p>
            <a:pPr lvl="1"/>
            <a:r>
              <a:rPr lang="en-US" dirty="0" smtClean="0"/>
              <a:t>Stand close to the object with your feet apart</a:t>
            </a:r>
          </a:p>
          <a:p>
            <a:pPr lvl="1"/>
            <a:r>
              <a:rPr lang="en-US" dirty="0" smtClean="0"/>
              <a:t>Keep your back straight, bend knees and grip load</a:t>
            </a:r>
          </a:p>
          <a:p>
            <a:pPr lvl="1"/>
            <a:r>
              <a:rPr lang="en-US" dirty="0" smtClean="0"/>
              <a:t>Lift with your legs, arms, and shoulders</a:t>
            </a:r>
            <a:r>
              <a:rPr lang="en-US" dirty="0"/>
              <a:t> </a:t>
            </a:r>
            <a:r>
              <a:rPr lang="en-US" dirty="0" smtClean="0"/>
              <a:t>(not your back or stomach)</a:t>
            </a:r>
          </a:p>
          <a:p>
            <a:pPr lvl="1"/>
            <a:r>
              <a:rPr lang="en-US" dirty="0" smtClean="0"/>
              <a:t>Keep the load close to your body and avoid twisting your body while you’re holding it</a:t>
            </a:r>
          </a:p>
          <a:p>
            <a:pPr lvl="1"/>
            <a:r>
              <a:rPr lang="en-US" dirty="0" smtClean="0"/>
              <a:t>To put the object down, keep your back as straight as possible and lower object by bending your knees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1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Rack Installations - switches, routers, servers, and patch panels can be installed in racks</a:t>
            </a:r>
          </a:p>
          <a:p>
            <a:pPr lvl="1"/>
            <a:r>
              <a:rPr lang="en-US" dirty="0" smtClean="0"/>
              <a:t>Follow device manufacturer’s guidelines for requirements for the rack and the direction for installation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  <p:pic>
        <p:nvPicPr>
          <p:cNvPr id="12290" name="Picture 2" descr="This patch panel can be installed in a rack and is used where cables converge" title="Figure 1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05024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0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computer requests data or a service from a second computer, called the server</a:t>
            </a:r>
          </a:p>
          <a:p>
            <a:r>
              <a:rPr lang="en-US" dirty="0" smtClean="0"/>
              <a:t>List of several popular client-server applications: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Email services</a:t>
            </a:r>
          </a:p>
          <a:p>
            <a:pPr lvl="1"/>
            <a:r>
              <a:rPr lang="en-US" dirty="0" smtClean="0"/>
              <a:t>FTP service</a:t>
            </a:r>
          </a:p>
          <a:p>
            <a:pPr lvl="1"/>
            <a:r>
              <a:rPr lang="en-US" dirty="0" smtClean="0"/>
              <a:t>Telnet service</a:t>
            </a:r>
          </a:p>
          <a:p>
            <a:pPr lvl="1"/>
            <a:r>
              <a:rPr lang="en-US" dirty="0" smtClean="0"/>
              <a:t>Remote Desktop</a:t>
            </a:r>
          </a:p>
          <a:p>
            <a:pPr lvl="1"/>
            <a:r>
              <a:rPr lang="en-US" dirty="0" smtClean="0"/>
              <a:t>Remote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directions for safely installing rack-mountable devices:</a:t>
            </a:r>
          </a:p>
          <a:p>
            <a:pPr lvl="1"/>
            <a:r>
              <a:rPr lang="en-US" dirty="0" smtClean="0"/>
              <a:t>Engage brakes on rack wheels, if applicable</a:t>
            </a:r>
          </a:p>
          <a:p>
            <a:pPr lvl="1"/>
            <a:r>
              <a:rPr lang="en-US" dirty="0" smtClean="0"/>
              <a:t>Wear an ESD strap</a:t>
            </a:r>
          </a:p>
          <a:p>
            <a:pPr lvl="1"/>
            <a:r>
              <a:rPr lang="en-US" dirty="0" smtClean="0"/>
              <a:t>Place the device in the rack for good airflow</a:t>
            </a:r>
          </a:p>
          <a:p>
            <a:pPr lvl="1"/>
            <a:r>
              <a:rPr lang="en-US" dirty="0" smtClean="0"/>
              <a:t>Device must be well grounded</a:t>
            </a:r>
          </a:p>
          <a:p>
            <a:pPr lvl="1"/>
            <a:r>
              <a:rPr lang="en-US" dirty="0" smtClean="0"/>
              <a:t>Pay attention to tools as you work so they don’t accidentally fall into a rack of expensive equipment</a:t>
            </a:r>
          </a:p>
          <a:p>
            <a:pPr lvl="1"/>
            <a:r>
              <a:rPr lang="en-US" dirty="0" smtClean="0"/>
              <a:t>Install fan trays so that air flows in the same direction as the fans inside the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6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Safety</a:t>
            </a:r>
            <a:endParaRPr lang="en-US" dirty="0"/>
          </a:p>
        </p:txBody>
      </p:sp>
      <p:pic>
        <p:nvPicPr>
          <p:cNvPr id="13314" name="Picture 2" descr="This switch uses brackets and sliders to install in a rack" title="Figure 1-2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35" y="1891473"/>
            <a:ext cx="5029200" cy="423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2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and Tool Safety in Data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Electrical and tool safety is generally regulated by OSHA (Occupational Safety and Health Administration)</a:t>
            </a:r>
          </a:p>
          <a:p>
            <a:r>
              <a:rPr lang="en-US" dirty="0" smtClean="0"/>
              <a:t>OSHA guidelines when using power tools:</a:t>
            </a:r>
          </a:p>
          <a:p>
            <a:pPr lvl="1"/>
            <a:r>
              <a:rPr lang="en-US" dirty="0" smtClean="0"/>
              <a:t>Wear personal protective equipment (PPE)</a:t>
            </a:r>
          </a:p>
          <a:p>
            <a:pPr lvl="1"/>
            <a:r>
              <a:rPr lang="en-US" dirty="0" smtClean="0"/>
              <a:t>Keep all tools in good condition and properly store tools not in use</a:t>
            </a:r>
          </a:p>
          <a:p>
            <a:pPr lvl="1"/>
            <a:r>
              <a:rPr lang="en-US" dirty="0" smtClean="0"/>
              <a:t>Use the right tool for the job and operate the tool according to the manufacturer’s instructions</a:t>
            </a:r>
          </a:p>
          <a:p>
            <a:pPr lvl="1"/>
            <a:r>
              <a:rPr lang="en-US" dirty="0" smtClean="0"/>
              <a:t>Watch out for trip hazards, so you and others don’t stumble on a tool or cord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7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Troubleshooting </a:t>
            </a:r>
            <a:r>
              <a:rPr lang="en-US" dirty="0" smtClean="0"/>
              <a:t>steps used by most expert networking troubleshooters:</a:t>
            </a:r>
            <a:endParaRPr lang="en-US" dirty="0"/>
          </a:p>
          <a:p>
            <a:pPr lvl="1" eaLnBrk="1" hangingPunct="1"/>
            <a:r>
              <a:rPr lang="en-US" dirty="0"/>
              <a:t>Identify problem</a:t>
            </a:r>
          </a:p>
          <a:p>
            <a:pPr lvl="2" eaLnBrk="1" hangingPunct="1"/>
            <a:r>
              <a:rPr lang="en-US" dirty="0"/>
              <a:t>Gather information</a:t>
            </a:r>
          </a:p>
          <a:p>
            <a:pPr lvl="2" eaLnBrk="1" hangingPunct="1"/>
            <a:r>
              <a:rPr lang="en-US" dirty="0"/>
              <a:t>Identify symptoms</a:t>
            </a:r>
          </a:p>
          <a:p>
            <a:pPr lvl="2" eaLnBrk="1" hangingPunct="1"/>
            <a:r>
              <a:rPr lang="en-US" dirty="0"/>
              <a:t>Question users</a:t>
            </a:r>
          </a:p>
          <a:p>
            <a:pPr lvl="2" eaLnBrk="1" hangingPunct="1"/>
            <a:r>
              <a:rPr lang="en-US" dirty="0"/>
              <a:t>Determine if anything has changed</a:t>
            </a:r>
          </a:p>
          <a:p>
            <a:pPr lvl="1" eaLnBrk="1" hangingPunct="1"/>
            <a:r>
              <a:rPr lang="en-US" dirty="0"/>
              <a:t>Establish theory of probable cause</a:t>
            </a:r>
          </a:p>
          <a:p>
            <a:pPr lvl="2" eaLnBrk="1" hangingPunct="1"/>
            <a:r>
              <a:rPr lang="en-US" dirty="0"/>
              <a:t>Question the obvious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6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Network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Troubleshooting steps (</a:t>
            </a:r>
            <a:r>
              <a:rPr lang="en-US" dirty="0" smtClean="0"/>
              <a:t>cont’d)</a:t>
            </a:r>
            <a:endParaRPr lang="en-US" dirty="0"/>
          </a:p>
          <a:p>
            <a:pPr lvl="1" eaLnBrk="1" hangingPunct="1"/>
            <a:r>
              <a:rPr lang="en-US" dirty="0"/>
              <a:t>Test theory to determine cause</a:t>
            </a:r>
          </a:p>
          <a:p>
            <a:pPr lvl="2" eaLnBrk="1" hangingPunct="1"/>
            <a:r>
              <a:rPr lang="en-US" dirty="0"/>
              <a:t>If theory confirmed, determine next steps</a:t>
            </a:r>
          </a:p>
          <a:p>
            <a:pPr lvl="2" eaLnBrk="1" hangingPunct="1"/>
            <a:r>
              <a:rPr lang="en-US" dirty="0"/>
              <a:t>If theory not confirmed, establish new theory or escalate</a:t>
            </a:r>
          </a:p>
          <a:p>
            <a:pPr lvl="1" eaLnBrk="1" hangingPunct="1"/>
            <a:r>
              <a:rPr lang="en-US" dirty="0"/>
              <a:t>Establish action plan</a:t>
            </a:r>
          </a:p>
          <a:p>
            <a:pPr lvl="1" eaLnBrk="1" hangingPunct="1"/>
            <a:r>
              <a:rPr lang="en-US" dirty="0"/>
              <a:t>Implement solution or </a:t>
            </a:r>
            <a:r>
              <a:rPr lang="en-US" dirty="0" smtClean="0"/>
              <a:t>escalate the problem</a:t>
            </a:r>
            <a:endParaRPr lang="en-US" dirty="0"/>
          </a:p>
          <a:p>
            <a:pPr lvl="1" eaLnBrk="1" hangingPunct="1"/>
            <a:r>
              <a:rPr lang="en-US" dirty="0"/>
              <a:t>Verify full functionality</a:t>
            </a:r>
          </a:p>
          <a:p>
            <a:pPr lvl="2" eaLnBrk="1" hangingPunct="1"/>
            <a:r>
              <a:rPr lang="en-US" dirty="0"/>
              <a:t>Implement preventative measures if applicable</a:t>
            </a:r>
          </a:p>
          <a:p>
            <a:pPr lvl="1" eaLnBrk="1" hangingPunct="1"/>
            <a:r>
              <a:rPr lang="en-US" dirty="0"/>
              <a:t>Document findings, actions, outcomes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96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Networks provide a wide range of services, including client-server applications, file and print services, and communications services</a:t>
            </a:r>
            <a:endParaRPr lang="en-US" dirty="0"/>
          </a:p>
          <a:p>
            <a:pPr eaLnBrk="1" hangingPunct="1"/>
            <a:r>
              <a:rPr lang="en-US" dirty="0" smtClean="0"/>
              <a:t>File and print services enable multiple users to share data, storage areas, and printers</a:t>
            </a:r>
          </a:p>
          <a:p>
            <a:pPr eaLnBrk="1" hangingPunct="1"/>
            <a:r>
              <a:rPr lang="en-US" dirty="0" smtClean="0"/>
              <a:t>Traditional peer-to-peer networks are usually simple and inexpensive to set up</a:t>
            </a:r>
          </a:p>
          <a:p>
            <a:pPr eaLnBrk="1" hangingPunct="1"/>
            <a:r>
              <a:rPr lang="en-US" dirty="0" smtClean="0"/>
              <a:t>The client-server model for access control relies on a centrally administered server using a NOS that manages shared resources for multiple clients</a:t>
            </a:r>
          </a:p>
          <a:p>
            <a:pPr lvl="1" eaLnBrk="1" hangingPunct="1"/>
            <a:r>
              <a:rPr lang="en-US" dirty="0" smtClean="0"/>
              <a:t>More complex and expensive to install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LAN is a network of computers and other devices that can directly address all other nodes</a:t>
            </a:r>
          </a:p>
          <a:p>
            <a:pPr eaLnBrk="1" hangingPunct="1"/>
            <a:r>
              <a:rPr lang="en-US" dirty="0" smtClean="0"/>
              <a:t>In a star topology, all computers and network devices connect to one central device</a:t>
            </a:r>
          </a:p>
          <a:p>
            <a:pPr eaLnBrk="1" hangingPunct="1"/>
            <a:r>
              <a:rPr lang="en-US" dirty="0" smtClean="0"/>
              <a:t>A backbone is a central conduit that connects parts of a network and might use the bus topology</a:t>
            </a:r>
          </a:p>
          <a:p>
            <a:pPr eaLnBrk="1" hangingPunct="1"/>
            <a:r>
              <a:rPr lang="en-US" dirty="0" smtClean="0"/>
              <a:t>A router manages traffic between two or more LANS</a:t>
            </a:r>
          </a:p>
          <a:p>
            <a:pPr eaLnBrk="1" hangingPunct="1"/>
            <a:r>
              <a:rPr lang="en-US" dirty="0" smtClean="0"/>
              <a:t>LANS can be interconnected to form WANS, which traverse longer distances in two or more geographical areas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The seven layers of the OSI model are Application, Presentation, Session, Transport, Network, Data Link, and Physical</a:t>
            </a:r>
          </a:p>
          <a:p>
            <a:pPr eaLnBrk="1" hangingPunct="1"/>
            <a:r>
              <a:rPr lang="en-US" dirty="0" smtClean="0"/>
              <a:t>At Layers 7,6, and 5, data and its control information is known as the payload</a:t>
            </a:r>
          </a:p>
          <a:p>
            <a:pPr eaLnBrk="1" hangingPunct="1"/>
            <a:r>
              <a:rPr lang="en-US" dirty="0" smtClean="0"/>
              <a:t>A message at the Transport layer is called a segment in TCP and a datagram in UDP</a:t>
            </a:r>
          </a:p>
          <a:p>
            <a:pPr eaLnBrk="1" hangingPunct="1"/>
            <a:r>
              <a:rPr lang="en-US" dirty="0" smtClean="0"/>
              <a:t>An IP transmission is called a packet</a:t>
            </a:r>
          </a:p>
          <a:p>
            <a:pPr eaLnBrk="1" hangingPunct="1"/>
            <a:r>
              <a:rPr lang="en-US" dirty="0" smtClean="0"/>
              <a:t>A message at the Data Link layer is called a frame</a:t>
            </a:r>
          </a:p>
          <a:p>
            <a:pPr eaLnBrk="1" hangingPunct="1"/>
            <a:r>
              <a:rPr lang="en-US" dirty="0" smtClean="0"/>
              <a:t>Some switches operate at the Data Link layer and routers operate at the Network layer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fire suppression system can include an emergency alert system, portable fire extinguishers, an emergency power-off switch, and suppression agents</a:t>
            </a:r>
          </a:p>
          <a:p>
            <a:pPr eaLnBrk="1" hangingPunct="1"/>
            <a:r>
              <a:rPr lang="en-US" dirty="0" smtClean="0"/>
              <a:t>HVAC systems are responsible for controlling humidity and temperature in a data center</a:t>
            </a:r>
          </a:p>
          <a:p>
            <a:pPr eaLnBrk="1" hangingPunct="1"/>
            <a:r>
              <a:rPr lang="en-US" dirty="0" smtClean="0"/>
              <a:t>When working with sensitive components, protect against ESD by using an ESD strap</a:t>
            </a:r>
          </a:p>
          <a:p>
            <a:pPr eaLnBrk="1" hangingPunct="1"/>
            <a:r>
              <a:rPr lang="en-US" dirty="0" smtClean="0"/>
              <a:t>Troubleshooting problems and their solutions are documented in a call tracking system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  <a:endParaRPr lang="en-US" dirty="0"/>
          </a:p>
        </p:txBody>
      </p:sp>
      <p:pic>
        <p:nvPicPr>
          <p:cNvPr id="1026" name="Picture 2" descr="A Web browser (client application) requests a Web page from a Web server (server application); the Web server returns the requested data to the client" title="Figure 1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571914" cy="246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Applications</a:t>
            </a:r>
            <a:endParaRPr lang="en-US" dirty="0"/>
          </a:p>
        </p:txBody>
      </p:sp>
      <p:pic>
        <p:nvPicPr>
          <p:cNvPr id="2050" name="Picture 2" descr="SMTP is used to send e-mail to a recipient's mail server, and POP3 or IMAP4 is used bythe client to receive email" title="Figure 1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806949" cy="345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services - a server’s ability to share data files and disk storage space</a:t>
            </a:r>
          </a:p>
          <a:p>
            <a:r>
              <a:rPr lang="en-US" dirty="0" smtClean="0"/>
              <a:t>File server - a computer that provides file services</a:t>
            </a:r>
          </a:p>
          <a:p>
            <a:r>
              <a:rPr lang="en-US" dirty="0" smtClean="0"/>
              <a:t>Print services - ability to share printers across a network</a:t>
            </a:r>
          </a:p>
          <a:p>
            <a:pPr lvl="1"/>
            <a:r>
              <a:rPr lang="en-US" dirty="0" smtClean="0"/>
              <a:t>With one printer, less time is spent on maintenance and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- using the same network to deliver multiple types of communications services</a:t>
            </a:r>
          </a:p>
          <a:p>
            <a:r>
              <a:rPr lang="en-US" dirty="0" smtClean="0"/>
              <a:t>Unified communication (UC) - refers to the centralized management of multiple network-based communications</a:t>
            </a:r>
          </a:p>
          <a:p>
            <a:r>
              <a:rPr lang="en-US" dirty="0" smtClean="0"/>
              <a:t>Three types of communication services:</a:t>
            </a:r>
          </a:p>
          <a:p>
            <a:pPr lvl="1"/>
            <a:r>
              <a:rPr lang="en-US" dirty="0" smtClean="0"/>
              <a:t>Conversational voice - VoIP (Voice over IP)</a:t>
            </a:r>
          </a:p>
          <a:p>
            <a:pPr lvl="1"/>
            <a:r>
              <a:rPr lang="en-US" dirty="0" smtClean="0"/>
              <a:t>Streaming live audio and video</a:t>
            </a:r>
          </a:p>
          <a:p>
            <a:pPr lvl="1"/>
            <a:r>
              <a:rPr lang="en-US" dirty="0" smtClean="0"/>
              <a:t>Streaming stored audio and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 4351 - Network Administration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63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9481</TotalTime>
  <Words>5894</Words>
  <Application>Microsoft Macintosh PowerPoint</Application>
  <PresentationFormat>On-screen Show (4:3)</PresentationFormat>
  <Paragraphs>763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Calisto MT</vt:lpstr>
      <vt:lpstr>Mistral</vt:lpstr>
      <vt:lpstr>Wingdings 2</vt:lpstr>
      <vt:lpstr>Travelogue</vt:lpstr>
      <vt:lpstr>Network+ Guide to Networks 7th Edition</vt:lpstr>
      <vt:lpstr>Objectives</vt:lpstr>
      <vt:lpstr>Objectives</vt:lpstr>
      <vt:lpstr>How Networks Are Used</vt:lpstr>
      <vt:lpstr>Client-Server Applications</vt:lpstr>
      <vt:lpstr>Client-Server Applications</vt:lpstr>
      <vt:lpstr>Client-Server Applications</vt:lpstr>
      <vt:lpstr>File and Print Services</vt:lpstr>
      <vt:lpstr>Communication Services</vt:lpstr>
      <vt:lpstr>Communication Services</vt:lpstr>
      <vt:lpstr>Controlling Network Access</vt:lpstr>
      <vt:lpstr>Peer-to-Peer Model</vt:lpstr>
      <vt:lpstr>Peer-to-Peer Model</vt:lpstr>
      <vt:lpstr>Peer-to-Peer Model</vt:lpstr>
      <vt:lpstr>Client-Server Network Model</vt:lpstr>
      <vt:lpstr>Client-Server Network Model</vt:lpstr>
      <vt:lpstr>Client-Server Network Model</vt:lpstr>
      <vt:lpstr>Client-Server Network Model</vt:lpstr>
      <vt:lpstr>Client-Server Network Model</vt:lpstr>
      <vt:lpstr>Networking Hardware and Physical Topologies</vt:lpstr>
      <vt:lpstr>LANs and Their Hardware</vt:lpstr>
      <vt:lpstr>LANs and Their Hardware</vt:lpstr>
      <vt:lpstr>LANs and Their Hardware</vt:lpstr>
      <vt:lpstr>LANs and Their Hardware</vt:lpstr>
      <vt:lpstr>LANs and Their Hardware</vt:lpstr>
      <vt:lpstr>MANs and WANs</vt:lpstr>
      <vt:lpstr>MANs and WANs</vt:lpstr>
      <vt:lpstr>The Seven-Layer OSI Model</vt:lpstr>
      <vt:lpstr>The Seven-Layer OSI Model</vt:lpstr>
      <vt:lpstr>Layer 7: Application Layer</vt:lpstr>
      <vt:lpstr>Layer 6: Presentation Layer</vt:lpstr>
      <vt:lpstr>Layer 5: Session Layer</vt:lpstr>
      <vt:lpstr>Layer 4: Transport Layer</vt:lpstr>
      <vt:lpstr>Layer 4: Transport Layer</vt:lpstr>
      <vt:lpstr>Layer 3: Network Layer</vt:lpstr>
      <vt:lpstr>Layer 2: Data Link Layer</vt:lpstr>
      <vt:lpstr>Layer 2: Data Link Layer</vt:lpstr>
      <vt:lpstr>Layer 1: Physical Layer</vt:lpstr>
      <vt:lpstr>Protocol Data Unit or PDU</vt:lpstr>
      <vt:lpstr>Summary of How the Layers Work Together</vt:lpstr>
      <vt:lpstr>Summary of How the Layers Work Together</vt:lpstr>
      <vt:lpstr>Staying Safe When Working with Networks and Computers</vt:lpstr>
      <vt:lpstr>Emergency Procedures</vt:lpstr>
      <vt:lpstr>Emergency Procedures</vt:lpstr>
      <vt:lpstr>HVAC Systems</vt:lpstr>
      <vt:lpstr>Protecting Against Static Electricity</vt:lpstr>
      <vt:lpstr>Protecting Against Static Electricity</vt:lpstr>
      <vt:lpstr>Installation Safety</vt:lpstr>
      <vt:lpstr>Installation Safety</vt:lpstr>
      <vt:lpstr>Installation Safety</vt:lpstr>
      <vt:lpstr>Installation Safety</vt:lpstr>
      <vt:lpstr>Electrical and Tool Safety in Data Centers</vt:lpstr>
      <vt:lpstr>Troubleshooting Network Problems</vt:lpstr>
      <vt:lpstr>Troubleshooting Network Problems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Julie</dc:creator>
  <cp:lastModifiedBy>Ibrahim H Suslu</cp:lastModifiedBy>
  <cp:revision>481</cp:revision>
  <dcterms:created xsi:type="dcterms:W3CDTF">2007-07-09T21:56:01Z</dcterms:created>
  <dcterms:modified xsi:type="dcterms:W3CDTF">2016-08-09T22:03:10Z</dcterms:modified>
</cp:coreProperties>
</file>