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164" r:id="rId4"/>
  </p:sldMasterIdLst>
  <p:notesMasterIdLst>
    <p:notesMasterId r:id="rId55"/>
  </p:notesMasterIdLst>
  <p:handoutMasterIdLst>
    <p:handoutMasterId r:id="rId56"/>
  </p:handoutMasterIdLst>
  <p:sldIdLst>
    <p:sldId id="319" r:id="rId5"/>
    <p:sldId id="320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367" r:id="rId51"/>
    <p:sldId id="376" r:id="rId52"/>
    <p:sldId id="382" r:id="rId53"/>
    <p:sldId id="383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3" autoAdjust="0"/>
    <p:restoredTop sz="88348" autoAdjust="0"/>
  </p:normalViewPr>
  <p:slideViewPr>
    <p:cSldViewPr>
      <p:cViewPr varScale="1">
        <p:scale>
          <a:sx n="90" d="100"/>
          <a:sy n="90" d="100"/>
        </p:scale>
        <p:origin x="192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9/16/16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9/16/16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/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4 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Structured Cabling and Networking Elements</a:t>
            </a:r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65704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Cable installation tips (cont’d):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Avoid laying cables across a floor and use cord covers if they must be exposed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Avoid EMI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sure cable sheath is plenum-rated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Pay attention to grounding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Leave some slack in cable runs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cable management devices such as cable trays, braided sleeving, and furniture grommets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patch panels to organize and connect 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0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Cable installation tips (cont’d):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or your network manager should specify standards for the types of cable used by your organization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Keep your cable plant documentation accessible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Label every data jack or port, patch panel and connector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color-coded cables for different purposes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Update your documentation as you make changes to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5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Maintaining up-to-date records about your network devices will reduce your workload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Will also make troubleshooting easier and more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order to keep track of 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Name them systematically and label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4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Labeling and Naming Conventions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Tips for labeling: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color-coded cables for different purposes and use cable tags to identify each cable’s 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Label the ports and jacks that cables connect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a portable label maker and use labels that are durable and are designed to stick to plastic and metal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Where labels won’t fit on the device, draw a simple diagram of each device that indicates how each port is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names that are as descriptive as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established naming conventions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8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Labeling and Naming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5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Rack Systems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Rack systems - provide mounting hardware for network equipment to optimize the use of square footage in equipment rooms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And ensure adequate spacing, access, and ventilation for these 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Come in a standard 19-inch frame, but may also come across a 23-inch rack that includes the entire width of the rack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Racks may be wall- or ceiling-mounted, or freestanding on the floor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Racks are measured in rack units (RU or U)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Rack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1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Rack Systems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a typical rack system, airflow through the chassis is typically designed to move from front to back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Rack-monitoring systems should be installed to sound an alarm if the overall temperature rises too much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7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</a:p>
          <a:p>
            <a:endParaRPr lang="en-US" dirty="0" smtClean="0"/>
          </a:p>
          <a:p>
            <a:r>
              <a:rPr lang="en-US" dirty="0" smtClean="0"/>
              <a:t>Fault tolerance - techniques that allow data storage or other operations to continue in the event of a failure or fault of one its components</a:t>
            </a:r>
          </a:p>
          <a:p>
            <a:r>
              <a:rPr lang="en-US" dirty="0" smtClean="0"/>
              <a:t>NAS - a specialized storage device or group of storage devices that provides centralized fault tolerant data storage for a network</a:t>
            </a:r>
          </a:p>
          <a:p>
            <a:pPr lvl="1"/>
            <a:r>
              <a:rPr lang="en-US" dirty="0" smtClean="0"/>
              <a:t>Contains its own file system optimized for saving and serving files</a:t>
            </a:r>
          </a:p>
          <a:p>
            <a:pPr lvl="1"/>
            <a:r>
              <a:rPr lang="en-US" dirty="0" smtClean="0"/>
              <a:t>Reads and writes from its disk significantly faster than other types of servers</a:t>
            </a:r>
          </a:p>
          <a:p>
            <a:pPr lvl="1"/>
            <a:r>
              <a:rPr lang="en-US" dirty="0" smtClean="0"/>
              <a:t>Can be easily expanded without interrupting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50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</a:p>
          <a:p>
            <a:endParaRPr lang="en-US" dirty="0" smtClean="0"/>
          </a:p>
          <a:p>
            <a:r>
              <a:rPr lang="en-US" dirty="0" smtClean="0"/>
              <a:t>A NAS device cannot communicate directly with clients</a:t>
            </a:r>
          </a:p>
          <a:p>
            <a:pPr lvl="1"/>
            <a:r>
              <a:rPr lang="en-US" dirty="0" smtClean="0"/>
              <a:t>Clients go through a file server, which communicates with the NAS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4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Identify the best practices for managing networks and cabling equipment in commercial buildings and work areas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Explain issues related to managing power and the environment in which networking equipment operates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Describe characteristics of NIC and Ethernet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Troubleshoot network devices and create a network map to be used for network troubleshooting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32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</a:p>
          <a:p>
            <a:endParaRPr lang="en-US" dirty="0" smtClean="0"/>
          </a:p>
          <a:p>
            <a:r>
              <a:rPr lang="en-US" dirty="0" smtClean="0"/>
              <a:t>A SAN is a network of storage devices that communicate directly with each other and with other networks</a:t>
            </a:r>
          </a:p>
          <a:p>
            <a:pPr lvl="1"/>
            <a:r>
              <a:rPr lang="en-US" dirty="0" smtClean="0"/>
              <a:t>Uses a type of architecture that is similar to mesh topology, which is very fault-tolerant</a:t>
            </a:r>
          </a:p>
          <a:p>
            <a:r>
              <a:rPr lang="en-US" dirty="0" smtClean="0"/>
              <a:t>SANS use one of two types of Transport layer protocols:</a:t>
            </a:r>
          </a:p>
          <a:p>
            <a:pPr lvl="1"/>
            <a:r>
              <a:rPr lang="en-US" dirty="0" smtClean="0"/>
              <a:t>Fibre Channel (FC)</a:t>
            </a:r>
          </a:p>
          <a:p>
            <a:pPr lvl="1"/>
            <a:r>
              <a:rPr lang="en-US" dirty="0" smtClean="0"/>
              <a:t>iSCSI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1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5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</a:p>
          <a:p>
            <a:endParaRPr lang="en-US" dirty="0" smtClean="0"/>
          </a:p>
          <a:p>
            <a:r>
              <a:rPr lang="en-US" dirty="0" smtClean="0"/>
              <a:t>A SAN can be installed in a location separate from the LAN it serves</a:t>
            </a:r>
          </a:p>
          <a:p>
            <a:r>
              <a:rPr lang="en-US" dirty="0" smtClean="0"/>
              <a:t>SANs are highly scalable and have:</a:t>
            </a:r>
          </a:p>
          <a:p>
            <a:pPr lvl="1"/>
            <a:r>
              <a:rPr lang="en-US" dirty="0" smtClean="0"/>
              <a:t>A very high fault tolerance</a:t>
            </a:r>
          </a:p>
          <a:p>
            <a:pPr lvl="1"/>
            <a:r>
              <a:rPr lang="en-US" dirty="0" smtClean="0"/>
              <a:t>Massive storage capabilities</a:t>
            </a:r>
          </a:p>
          <a:p>
            <a:pPr lvl="1"/>
            <a:r>
              <a:rPr lang="en-US" dirty="0" smtClean="0"/>
              <a:t>Fast data access</a:t>
            </a:r>
          </a:p>
          <a:p>
            <a:r>
              <a:rPr lang="en-US" dirty="0" smtClean="0"/>
              <a:t>SANs are best suited to environments with huge quantities of data that must always be quickly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25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 Power Sources and the Environment</a:t>
            </a:r>
          </a:p>
          <a:p>
            <a:endParaRPr lang="en-US" dirty="0" smtClean="0"/>
          </a:p>
          <a:p>
            <a:r>
              <a:rPr lang="en-US" dirty="0" smtClean="0"/>
              <a:t>Part of managing a network is managing power sources to account for outages and fluctuations</a:t>
            </a:r>
          </a:p>
          <a:p>
            <a:r>
              <a:rPr lang="en-US" dirty="0" smtClean="0"/>
              <a:t>You also need to monitor and manage the environment that might affect sensitive network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58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</a:p>
          <a:p>
            <a:endParaRPr lang="en-US" dirty="0" smtClean="0"/>
          </a:p>
          <a:p>
            <a:r>
              <a:rPr lang="en-US" dirty="0" smtClean="0"/>
              <a:t>Power surges can cause serious damage to sensitive computer equipment</a:t>
            </a:r>
          </a:p>
          <a:p>
            <a:pPr lvl="1"/>
            <a:r>
              <a:rPr lang="en-US" dirty="0" smtClean="0"/>
              <a:t>Can be a frustrating source of network problems</a:t>
            </a:r>
          </a:p>
          <a:p>
            <a:r>
              <a:rPr lang="en-US" dirty="0" smtClean="0"/>
              <a:t>Arm yourself with an understanding of:</a:t>
            </a:r>
          </a:p>
          <a:p>
            <a:pPr lvl="1"/>
            <a:r>
              <a:rPr lang="en-US" dirty="0" smtClean="0"/>
              <a:t>The nature of an electric circuit</a:t>
            </a:r>
          </a:p>
          <a:p>
            <a:pPr lvl="1"/>
            <a:r>
              <a:rPr lang="en-US" dirty="0" smtClean="0"/>
              <a:t>Electrical components that manage electricity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70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Flaws</a:t>
            </a:r>
          </a:p>
          <a:p>
            <a:endParaRPr lang="en-US" dirty="0" smtClean="0"/>
          </a:p>
          <a:p>
            <a:r>
              <a:rPr lang="en-US" dirty="0" smtClean="0"/>
              <a:t>Power flaws that can damage your equipment:</a:t>
            </a:r>
          </a:p>
          <a:p>
            <a:pPr lvl="1"/>
            <a:r>
              <a:rPr lang="en-US" dirty="0" smtClean="0"/>
              <a:t>Surge - momentary increase in voltage due to lightning strikes, solar flares, or electrical problems</a:t>
            </a:r>
          </a:p>
          <a:p>
            <a:pPr lvl="1"/>
            <a:r>
              <a:rPr lang="en-US" dirty="0" smtClean="0"/>
              <a:t>Noise - fluctuation in voltage levels caused by other devices on the network or EMI</a:t>
            </a:r>
          </a:p>
          <a:p>
            <a:pPr lvl="1"/>
            <a:r>
              <a:rPr lang="en-US" dirty="0" smtClean="0"/>
              <a:t>Brownout - momentary decrease in voltage; also known as a sag</a:t>
            </a:r>
          </a:p>
          <a:p>
            <a:pPr lvl="1"/>
            <a:r>
              <a:rPr lang="en-US" dirty="0" smtClean="0"/>
              <a:t>Blackout - complete power loss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33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UPS (Uninterruptible Power Supply)</a:t>
            </a:r>
          </a:p>
          <a:p>
            <a:endParaRPr lang="en-US" dirty="0" smtClean="0"/>
          </a:p>
          <a:p>
            <a:r>
              <a:rPr lang="en-US" dirty="0" smtClean="0"/>
              <a:t>UPS - a battery-operated power source directly attached to devices and to a power supply</a:t>
            </a:r>
          </a:p>
          <a:p>
            <a:pPr lvl="1"/>
            <a:r>
              <a:rPr lang="en-US" dirty="0" smtClean="0"/>
              <a:t>Prevents undesired fluctuations of power from harming the device or interrupting its services</a:t>
            </a:r>
          </a:p>
          <a:p>
            <a:r>
              <a:rPr lang="en-US" dirty="0" smtClean="0"/>
              <a:t>Two UPS categories:</a:t>
            </a:r>
          </a:p>
          <a:p>
            <a:pPr lvl="1"/>
            <a:r>
              <a:rPr lang="en-US" dirty="0" smtClean="0"/>
              <a:t>Standby UPS - provides continuous voltage to a device by switching to the battery when it detects a loss of power from the wall outlet</a:t>
            </a:r>
          </a:p>
          <a:p>
            <a:pPr lvl="1"/>
            <a:r>
              <a:rPr lang="en-US" dirty="0" smtClean="0"/>
              <a:t>Online UPS - uses the AC power from the wall outlet to continuously charge its battery, while providing power to the device through its battery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UPS (Uninterruptible Power Supply)</a:t>
            </a:r>
          </a:p>
          <a:p>
            <a:endParaRPr lang="en-US" dirty="0" smtClean="0"/>
          </a:p>
          <a:p>
            <a:r>
              <a:rPr lang="en-US" dirty="0" smtClean="0"/>
              <a:t>To decide which UPS is right for your network, consider the following:</a:t>
            </a:r>
          </a:p>
          <a:p>
            <a:pPr lvl="1"/>
            <a:r>
              <a:rPr lang="en-US" dirty="0" smtClean="0"/>
              <a:t>Amount of power needed</a:t>
            </a:r>
          </a:p>
          <a:p>
            <a:pPr lvl="1"/>
            <a:r>
              <a:rPr lang="en-US" dirty="0" smtClean="0"/>
              <a:t>Period of time to keep a device running</a:t>
            </a:r>
          </a:p>
          <a:p>
            <a:pPr lvl="1"/>
            <a:r>
              <a:rPr lang="en-US" dirty="0" smtClean="0"/>
              <a:t>Line conditioning</a:t>
            </a:r>
          </a:p>
          <a:p>
            <a:pPr lvl="1"/>
            <a:r>
              <a:rPr lang="en-US" dirty="0" smtClean="0"/>
              <a:t>Cost</a:t>
            </a:r>
          </a:p>
          <a:p>
            <a:r>
              <a:rPr lang="en-US" dirty="0" smtClean="0"/>
              <a:t>Testing UPSs with your equipment is an important part of the decision-making process</a:t>
            </a:r>
          </a:p>
          <a:p>
            <a:pPr lvl="1"/>
            <a:r>
              <a:rPr lang="en-US" dirty="0" smtClean="0"/>
              <a:t>Some manufacturers will let you test the 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24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</a:p>
          <a:p>
            <a:endParaRPr lang="en-US" dirty="0" smtClean="0"/>
          </a:p>
          <a:p>
            <a:r>
              <a:rPr lang="en-US" dirty="0" smtClean="0"/>
              <a:t>Generator - backup power source, providing power redundancy in the event of a total blackout</a:t>
            </a:r>
          </a:p>
          <a:p>
            <a:pPr lvl="1"/>
            <a:r>
              <a:rPr lang="en-US" dirty="0" smtClean="0"/>
              <a:t>Can be powered by diesel, liquid propane gas, natural gas, or steam</a:t>
            </a:r>
          </a:p>
          <a:p>
            <a:r>
              <a:rPr lang="en-US" dirty="0" smtClean="0"/>
              <a:t>Generators can be combined with large UPSs to ensure that clean power is always available</a:t>
            </a:r>
          </a:p>
          <a:p>
            <a:r>
              <a:rPr lang="en-US" dirty="0" smtClean="0"/>
              <a:t>If an organization relies on a generator, fuel levels and quality should be checked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85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3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TIA/EIA’s joint 568 Commercial Building Wiring Standard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Also known as structured cabling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Describes the best way to install networking media to maximize performance and minimize upkeep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Apply no matter what type of media, transmission technology, or networking speeds are involved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Based on hierarchical design and assumes a network is based on the start topology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2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 the Environment and Security</a:t>
            </a:r>
          </a:p>
          <a:p>
            <a:endParaRPr lang="en-US" dirty="0" smtClean="0"/>
          </a:p>
          <a:p>
            <a:r>
              <a:rPr lang="en-US" dirty="0" smtClean="0"/>
              <a:t>Data rooms are often service by HVAC systems separate from the rest of the building</a:t>
            </a:r>
          </a:p>
          <a:p>
            <a:r>
              <a:rPr lang="en-US" dirty="0" smtClean="0"/>
              <a:t>Specialized products can monitor the critical factors of a data closet’s environment:</a:t>
            </a:r>
          </a:p>
          <a:p>
            <a:pPr lvl="1"/>
            <a:r>
              <a:rPr lang="en-US" dirty="0" smtClean="0"/>
              <a:t>Unacceptable temperature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Airflow conditions</a:t>
            </a:r>
          </a:p>
          <a:p>
            <a:r>
              <a:rPr lang="en-US" dirty="0" smtClean="0"/>
              <a:t>Every data room should be locked with only limited IT personnel having keys</a:t>
            </a:r>
          </a:p>
          <a:p>
            <a:pPr lvl="1"/>
            <a:r>
              <a:rPr lang="en-US" dirty="0" smtClean="0"/>
              <a:t>Security cameras are suggested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25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NICs and Ethernet</a:t>
            </a:r>
          </a:p>
          <a:p>
            <a:endParaRPr lang="en-US" dirty="0" smtClean="0"/>
          </a:p>
          <a:p>
            <a:r>
              <a:rPr lang="en-US" dirty="0" smtClean="0"/>
              <a:t>Each workstation, server, printer, connectivity device, or other device on a network uses a NIC</a:t>
            </a:r>
          </a:p>
          <a:p>
            <a:r>
              <a:rPr lang="en-US" dirty="0" smtClean="0"/>
              <a:t>On local networks, a NIC uses Ethernet standards for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5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The NIC contains a transceiver that transmits and receives data signals over network media</a:t>
            </a:r>
          </a:p>
          <a:p>
            <a:r>
              <a:rPr lang="en-US" dirty="0" smtClean="0"/>
              <a:t>NICs belong to both the Physical and Data Link layer because they:</a:t>
            </a:r>
          </a:p>
          <a:p>
            <a:pPr lvl="1"/>
            <a:r>
              <a:rPr lang="en-US" dirty="0" smtClean="0"/>
              <a:t>Issue data signals and assemble/disassemble data frames</a:t>
            </a:r>
          </a:p>
          <a:p>
            <a:pPr lvl="1"/>
            <a:r>
              <a:rPr lang="en-US" dirty="0" smtClean="0"/>
              <a:t>Interpret physical addressing information</a:t>
            </a:r>
          </a:p>
          <a:p>
            <a:pPr lvl="1"/>
            <a:r>
              <a:rPr lang="en-US" dirty="0" smtClean="0"/>
              <a:t>Perform routines that determine which node has the right to transmit data </a:t>
            </a:r>
          </a:p>
          <a:p>
            <a:pPr lvl="1"/>
            <a:r>
              <a:rPr lang="en-US" dirty="0" smtClean="0"/>
              <a:t>Can also perform prioritization, network management, buffering, and traffic-filtering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89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NICs come in a variety of types depending on:</a:t>
            </a:r>
          </a:p>
          <a:p>
            <a:pPr lvl="1"/>
            <a:r>
              <a:rPr lang="en-US" dirty="0" smtClean="0"/>
              <a:t>Connection type</a:t>
            </a:r>
          </a:p>
          <a:p>
            <a:pPr lvl="1"/>
            <a:r>
              <a:rPr lang="en-US" dirty="0" smtClean="0"/>
              <a:t>Maximum network transmission speed</a:t>
            </a:r>
          </a:p>
          <a:p>
            <a:pPr lvl="1"/>
            <a:r>
              <a:rPr lang="en-US" dirty="0" smtClean="0"/>
              <a:t>Connector interfaces</a:t>
            </a:r>
          </a:p>
          <a:p>
            <a:pPr lvl="1"/>
            <a:r>
              <a:rPr lang="en-US" dirty="0" smtClean="0"/>
              <a:t>Number of connector interfaces, or ports</a:t>
            </a:r>
          </a:p>
          <a:p>
            <a:pPr lvl="1"/>
            <a:r>
              <a:rPr lang="en-US" dirty="0" smtClean="0"/>
              <a:t>Manufacturer</a:t>
            </a:r>
          </a:p>
          <a:p>
            <a:pPr lvl="1"/>
            <a:r>
              <a:rPr lang="en-US" dirty="0" smtClean="0"/>
              <a:t>Support for enhanced features, such as PoE+, buffering, or traffic management</a:t>
            </a:r>
          </a:p>
          <a:p>
            <a:pPr lvl="1"/>
            <a:r>
              <a:rPr lang="en-US" dirty="0" smtClean="0"/>
              <a:t>Method of interfacing with the computer’s motherboard and interface standards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2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A NIC interfaces with a computer’s motherboard by one of the following methods:</a:t>
            </a:r>
          </a:p>
          <a:p>
            <a:pPr lvl="1"/>
            <a:r>
              <a:rPr lang="en-US" dirty="0" smtClean="0"/>
              <a:t>Integrated into the motherboard</a:t>
            </a:r>
          </a:p>
          <a:p>
            <a:pPr lvl="1"/>
            <a:r>
              <a:rPr lang="en-US" dirty="0" smtClean="0"/>
              <a:t>Installed in an expansion slot on the motherboard</a:t>
            </a:r>
          </a:p>
          <a:p>
            <a:pPr lvl="1"/>
            <a:r>
              <a:rPr lang="en-US" dirty="0" smtClean="0"/>
              <a:t>Installed as a peripheral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72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64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General tips when installing NICs:</a:t>
            </a:r>
          </a:p>
          <a:p>
            <a:pPr lvl="1"/>
            <a:r>
              <a:rPr lang="en-US" dirty="0" smtClean="0"/>
              <a:t>Install hardware and software</a:t>
            </a:r>
          </a:p>
          <a:p>
            <a:pPr lvl="1"/>
            <a:r>
              <a:rPr lang="en-US" dirty="0" smtClean="0"/>
              <a:t>Install a peripheral NIC</a:t>
            </a:r>
          </a:p>
          <a:p>
            <a:pPr lvl="1"/>
            <a:r>
              <a:rPr lang="en-US" dirty="0" smtClean="0"/>
              <a:t>Install an expansion card NIC</a:t>
            </a:r>
          </a:p>
          <a:p>
            <a:pPr lvl="1"/>
            <a:r>
              <a:rPr lang="en-US" dirty="0" smtClean="0"/>
              <a:t>Install multiple NICs in servers and other high-powered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25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</a:p>
          <a:p>
            <a:endParaRPr lang="en-US" dirty="0" smtClean="0"/>
          </a:p>
          <a:p>
            <a:r>
              <a:rPr lang="en-US" dirty="0" smtClean="0"/>
              <a:t>Methods of transmission:</a:t>
            </a:r>
          </a:p>
          <a:p>
            <a:pPr lvl="1"/>
            <a:r>
              <a:rPr lang="en-US" dirty="0" smtClean="0"/>
              <a:t>Full-duplex, also called duplex - signals are free to travel in both directions over a medium simultaneously</a:t>
            </a:r>
          </a:p>
          <a:p>
            <a:pPr lvl="1"/>
            <a:r>
              <a:rPr lang="en-US" dirty="0" smtClean="0"/>
              <a:t>Half-duplex - signals may travel in both directions over a medium but in only one direction at a time</a:t>
            </a:r>
          </a:p>
          <a:p>
            <a:pPr lvl="1"/>
            <a:r>
              <a:rPr lang="en-US" dirty="0" smtClean="0"/>
              <a:t>Simplex - signals may travel in only one direction</a:t>
            </a:r>
          </a:p>
          <a:p>
            <a:pPr lvl="2"/>
            <a:r>
              <a:rPr lang="en-US" dirty="0" smtClean="0"/>
              <a:t>Sometimes called one-way or unidirectional</a:t>
            </a:r>
          </a:p>
          <a:p>
            <a:r>
              <a:rPr lang="en-US" dirty="0" smtClean="0"/>
              <a:t>Many network devices allow you to specify whether the device should use half- or full-duplex</a:t>
            </a:r>
          </a:p>
          <a:p>
            <a:pPr lvl="1"/>
            <a:r>
              <a:rPr lang="en-US" dirty="0" smtClean="0"/>
              <a:t>Modern NICs use full-duplex by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6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</a:p>
          <a:p>
            <a:endParaRPr lang="en-US" dirty="0" smtClean="0"/>
          </a:p>
          <a:p>
            <a:r>
              <a:rPr lang="en-US" dirty="0" smtClean="0"/>
              <a:t>Auto Negotiation - allows the NIC to select the best link speed and duplex that is also supported by the neighboring device</a:t>
            </a:r>
          </a:p>
          <a:p>
            <a:r>
              <a:rPr lang="en-US" dirty="0" smtClean="0"/>
              <a:t>If you specify a particular speed and duplex that is not supported by a neighboring device</a:t>
            </a:r>
          </a:p>
          <a:p>
            <a:pPr lvl="1"/>
            <a:r>
              <a:rPr lang="en-US" dirty="0" smtClean="0"/>
              <a:t>The result is a speed and duplex mismatch and transmission will fail</a:t>
            </a:r>
          </a:p>
          <a:p>
            <a:r>
              <a:rPr lang="en-US" dirty="0" smtClean="0"/>
              <a:t>Using UNIX or Linux, the </a:t>
            </a:r>
            <a:r>
              <a:rPr lang="en-US" b="1" dirty="0" smtClean="0"/>
              <a:t>ethtool </a:t>
            </a:r>
            <a:r>
              <a:rPr lang="en-US" dirty="0" smtClean="0"/>
              <a:t>utility allows you to view and change NIC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6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Frames</a:t>
            </a:r>
          </a:p>
          <a:p>
            <a:endParaRPr lang="en-US" dirty="0" smtClean="0"/>
          </a:p>
          <a:p>
            <a:r>
              <a:rPr lang="en-US" dirty="0" smtClean="0"/>
              <a:t>Ethernet is a Layer 2 standard that:</a:t>
            </a:r>
          </a:p>
          <a:p>
            <a:pPr lvl="1"/>
            <a:r>
              <a:rPr lang="en-US" dirty="0" smtClean="0"/>
              <a:t>Is flexible</a:t>
            </a:r>
          </a:p>
          <a:p>
            <a:pPr lvl="1"/>
            <a:r>
              <a:rPr lang="en-US" dirty="0" smtClean="0"/>
              <a:t>Capable of running on a variety of network media</a:t>
            </a:r>
          </a:p>
          <a:p>
            <a:pPr lvl="1"/>
            <a:r>
              <a:rPr lang="en-US" dirty="0" smtClean="0"/>
              <a:t>Offers excellent throughput at a reasonable cost</a:t>
            </a:r>
          </a:p>
          <a:p>
            <a:r>
              <a:rPr lang="en-US" dirty="0" smtClean="0"/>
              <a:t>Ethernet II is the current Ethernet 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08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Network Devices</a:t>
            </a:r>
          </a:p>
          <a:p>
            <a:endParaRPr lang="en-US" dirty="0" smtClean="0"/>
          </a:p>
          <a:p>
            <a:r>
              <a:rPr lang="en-US" dirty="0" smtClean="0"/>
              <a:t>This section takes a look at some approaches to troubleshooting NIC problems</a:t>
            </a:r>
          </a:p>
          <a:p>
            <a:pPr lvl="1"/>
            <a:r>
              <a:rPr lang="en-US" dirty="0" smtClean="0"/>
              <a:t>Apply what you have learned so far by completing Applying Concepts activities in this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83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</a:p>
          <a:p>
            <a:endParaRPr lang="en-US" dirty="0" smtClean="0"/>
          </a:p>
          <a:p>
            <a:r>
              <a:rPr lang="en-US" dirty="0" smtClean="0"/>
              <a:t>Having up-to-date and detailed documentation of your network is essential to good troubleshooting</a:t>
            </a:r>
          </a:p>
          <a:p>
            <a:r>
              <a:rPr lang="en-US" dirty="0" smtClean="0"/>
              <a:t>Network diagrams - graphical representations of a network’s devices and connections</a:t>
            </a:r>
          </a:p>
          <a:p>
            <a:pPr lvl="1"/>
            <a:r>
              <a:rPr lang="en-US" dirty="0" smtClean="0"/>
              <a:t>May show physical layout, logical topology, IP address reserves, names of major network devices, and types of transmission media</a:t>
            </a:r>
          </a:p>
          <a:p>
            <a:r>
              <a:rPr lang="en-US" dirty="0" smtClean="0"/>
              <a:t>Network mapping - the process of discovering and identifying the devices on a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16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</a:p>
          <a:p>
            <a:endParaRPr lang="en-US" dirty="0" smtClean="0"/>
          </a:p>
          <a:p>
            <a:r>
              <a:rPr lang="en-US" dirty="0" smtClean="0"/>
              <a:t>To adequately manage a network, record the following:</a:t>
            </a:r>
          </a:p>
          <a:p>
            <a:pPr lvl="1"/>
            <a:r>
              <a:rPr lang="en-US" dirty="0" smtClean="0"/>
              <a:t>Network diagrams</a:t>
            </a:r>
          </a:p>
          <a:p>
            <a:pPr lvl="1"/>
            <a:r>
              <a:rPr lang="en-US" dirty="0" smtClean="0"/>
              <a:t>Physical topology</a:t>
            </a:r>
          </a:p>
          <a:p>
            <a:pPr lvl="1"/>
            <a:r>
              <a:rPr lang="en-US" dirty="0" smtClean="0"/>
              <a:t>Access methods</a:t>
            </a:r>
          </a:p>
          <a:p>
            <a:pPr lvl="1"/>
            <a:r>
              <a:rPr lang="en-US" dirty="0" smtClean="0"/>
              <a:t>Protocols </a:t>
            </a:r>
          </a:p>
          <a:p>
            <a:pPr lvl="1"/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Configurations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0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75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</a:p>
          <a:p>
            <a:endParaRPr lang="en-US" dirty="0" smtClean="0"/>
          </a:p>
          <a:p>
            <a:r>
              <a:rPr lang="en-US" dirty="0" smtClean="0"/>
              <a:t>Network diagrams provide broad snapshots of a network’s physical or logical topology</a:t>
            </a:r>
          </a:p>
          <a:p>
            <a:pPr lvl="1"/>
            <a:r>
              <a:rPr lang="en-US" dirty="0" smtClean="0"/>
              <a:t>Useful for planning where to insert a new switch or determining how a particular router, gateway, or firewall interact</a:t>
            </a:r>
          </a:p>
          <a:p>
            <a:r>
              <a:rPr lang="en-US" dirty="0" smtClean="0"/>
              <a:t>Wiring schematic - a graphical representation of a network’s wired infrastructure</a:t>
            </a:r>
          </a:p>
          <a:p>
            <a:pPr lvl="1"/>
            <a:r>
              <a:rPr lang="en-US" dirty="0" smtClean="0"/>
              <a:t>In detailed form, it shows every wire necessary to interconnect network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65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97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TIA/EIA created a joint cabling standard known as structured cabling </a:t>
            </a:r>
          </a:p>
          <a:p>
            <a:pPr eaLnBrk="1" hangingPunct="1"/>
            <a:r>
              <a:rPr lang="en-US" dirty="0" smtClean="0"/>
              <a:t>Physical layer failures can be caused by a range of issues, including poor termination, excessive bend radius, damaged cables, and EMI</a:t>
            </a:r>
          </a:p>
          <a:p>
            <a:pPr eaLnBrk="1" hangingPunct="1"/>
            <a:r>
              <a:rPr lang="en-US" dirty="0" smtClean="0"/>
              <a:t>Rack systems provide mounting hardware for network equipment to optimize the use of square footage in equipment rooms</a:t>
            </a:r>
          </a:p>
          <a:p>
            <a:pPr eaLnBrk="1" hangingPunct="1"/>
            <a:r>
              <a:rPr lang="en-US" dirty="0" smtClean="0"/>
              <a:t>NAS (network attached storage) provides centralized fault-tolerant data storage for a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710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SAN is a network of multiple storage devices that collectively provide faster access to data and larger amounts of storage than a NAS can do</a:t>
            </a:r>
          </a:p>
          <a:p>
            <a:pPr eaLnBrk="1" hangingPunct="1"/>
            <a:r>
              <a:rPr lang="en-US" dirty="0" smtClean="0"/>
              <a:t>Fibre Channel connects devices within a SAN</a:t>
            </a:r>
          </a:p>
          <a:p>
            <a:pPr eaLnBrk="1" hangingPunct="1"/>
            <a:r>
              <a:rPr lang="en-US" dirty="0" smtClean="0"/>
              <a:t>iSCSI runs on top of TCP on an already established Ethernet LAN</a:t>
            </a:r>
          </a:p>
          <a:p>
            <a:pPr eaLnBrk="1" hangingPunct="1"/>
            <a:r>
              <a:rPr lang="en-US" dirty="0" smtClean="0"/>
              <a:t>A UPS is a battery-operated power source directly attached to one or more devices and a power supply</a:t>
            </a:r>
          </a:p>
          <a:p>
            <a:pPr eaLnBrk="1" hangingPunct="1"/>
            <a:r>
              <a:rPr lang="en-US" dirty="0" smtClean="0"/>
              <a:t>Standard generators do not provide surge protection but can provide a backup power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43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NICs interpret physical addressing information to ensure data is delivered to its proper destination</a:t>
            </a:r>
          </a:p>
          <a:p>
            <a:pPr eaLnBrk="1" hangingPunct="1"/>
            <a:r>
              <a:rPr lang="en-US" dirty="0" smtClean="0"/>
              <a:t>On a Linux workstation, a popular utility called ethtool allows you to view and change NIC settings</a:t>
            </a:r>
          </a:p>
          <a:p>
            <a:pPr eaLnBrk="1" hangingPunct="1"/>
            <a:r>
              <a:rPr lang="en-US" dirty="0" smtClean="0"/>
              <a:t>Ethernet is a Layer 2 standard that is a flexible technology, capable of running on a variety of media</a:t>
            </a:r>
          </a:p>
          <a:p>
            <a:pPr eaLnBrk="1" hangingPunct="1"/>
            <a:r>
              <a:rPr lang="en-US" dirty="0" smtClean="0"/>
              <a:t>An Ethernet II frame can range in size from 64 to 1522 total 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29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 troubleshoot NIC problems, use a loopback plug, Device Manager in Windows, or ethtool in Linux or UNIX, NIC diagnostics software, and command-line utilities</a:t>
            </a:r>
          </a:p>
          <a:p>
            <a:pPr eaLnBrk="1" hangingPunct="1"/>
            <a:r>
              <a:rPr lang="en-US" dirty="0" smtClean="0"/>
              <a:t>Network maps may show physical layout, logical topology, IP address reserves, names of major network devices, and types of transmission media</a:t>
            </a:r>
          </a:p>
          <a:p>
            <a:pPr eaLnBrk="1" hangingPunct="1"/>
            <a:r>
              <a:rPr lang="en-US" dirty="0" smtClean="0"/>
              <a:t>Several programs are available to assist in detecting, identifying, and monitoring the devices on your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Components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Entrance facilities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MDF (main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IDF (intermediate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Horizontal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Backbone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Work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0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5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Cable installation tips to prevent Physical layer failures: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terminating twisted-pair cabling, don’t leave more than 1 inch of exposed cable before a termination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Do not exceed the cable’s prescribed bend radius (radius of the maximum arc into which you can loop a cable without impairing data transmission)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a cable tester to verify that each cable segment transmits data reliably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Cinch cables loosely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1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195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12445-F321-4665-86FD-8090EC5087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936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6" name="Picture 15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86500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996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549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578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82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9189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960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121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89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7240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9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149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8" name="Picture 17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33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3798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43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bg1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bg1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4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Structured Cabling and Networking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Cable installation tips (cont’d):</a:t>
            </a:r>
          </a:p>
          <a:p>
            <a:pPr lvl="1"/>
            <a:r>
              <a:rPr lang="en-US" dirty="0" smtClean="0"/>
              <a:t>Avoid laying cables across a floor and use cord covers if they must be exposed</a:t>
            </a:r>
          </a:p>
          <a:p>
            <a:pPr lvl="1"/>
            <a:r>
              <a:rPr lang="en-US" dirty="0" smtClean="0"/>
              <a:t>Avoid EMI</a:t>
            </a:r>
          </a:p>
          <a:p>
            <a:pPr lvl="1"/>
            <a:r>
              <a:rPr lang="en-US" dirty="0" smtClean="0"/>
              <a:t>Make sure cable sheath is plenum-rated</a:t>
            </a:r>
          </a:p>
          <a:p>
            <a:pPr lvl="1"/>
            <a:r>
              <a:rPr lang="en-US" dirty="0" smtClean="0"/>
              <a:t>Pay attention to grounding requirements</a:t>
            </a:r>
          </a:p>
          <a:p>
            <a:pPr lvl="1"/>
            <a:r>
              <a:rPr lang="en-US" dirty="0" smtClean="0"/>
              <a:t>Leave some slack in cable runs</a:t>
            </a:r>
          </a:p>
          <a:p>
            <a:pPr lvl="1"/>
            <a:r>
              <a:rPr lang="en-US" dirty="0" smtClean="0"/>
              <a:t>Use cable management devices such as cable trays, braided sleeving, and furniture grommets</a:t>
            </a:r>
          </a:p>
          <a:p>
            <a:pPr lvl="1"/>
            <a:r>
              <a:rPr lang="en-US" dirty="0" smtClean="0"/>
              <a:t>Use patch panels to organize and connect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Cable installation tips (cont’d):</a:t>
            </a:r>
          </a:p>
          <a:p>
            <a:pPr lvl="1"/>
            <a:r>
              <a:rPr lang="en-US" dirty="0" smtClean="0"/>
              <a:t>You or your network manager should specify standards for the types of cable used by your organization</a:t>
            </a:r>
          </a:p>
          <a:p>
            <a:pPr lvl="1"/>
            <a:r>
              <a:rPr lang="en-US" dirty="0" smtClean="0"/>
              <a:t>Keep your cable plant documentation accessible</a:t>
            </a:r>
          </a:p>
          <a:p>
            <a:pPr lvl="1"/>
            <a:r>
              <a:rPr lang="en-US" dirty="0" smtClean="0"/>
              <a:t>Label every data jack or port, patch panel and connector</a:t>
            </a:r>
          </a:p>
          <a:p>
            <a:pPr lvl="1"/>
            <a:r>
              <a:rPr lang="en-US" dirty="0" smtClean="0"/>
              <a:t>Use color-coded cables for different purposes</a:t>
            </a:r>
          </a:p>
          <a:p>
            <a:pPr lvl="1"/>
            <a:r>
              <a:rPr lang="en-US" dirty="0" smtClean="0"/>
              <a:t>Update your documentation as you make changes to the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up-to-date records about your network devices will reduce your workload</a:t>
            </a:r>
          </a:p>
          <a:p>
            <a:pPr lvl="1"/>
            <a:r>
              <a:rPr lang="en-US" dirty="0" smtClean="0"/>
              <a:t>Will also make troubleshooting easier and more efficient</a:t>
            </a:r>
          </a:p>
          <a:p>
            <a:r>
              <a:rPr lang="en-US" dirty="0" smtClean="0"/>
              <a:t>In order to keep track of devices</a:t>
            </a:r>
          </a:p>
          <a:p>
            <a:pPr lvl="1"/>
            <a:r>
              <a:rPr lang="en-US" dirty="0" smtClean="0"/>
              <a:t>Name them systematically and label them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and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Tips for labeling:</a:t>
            </a:r>
          </a:p>
          <a:p>
            <a:pPr lvl="1"/>
            <a:r>
              <a:rPr lang="en-US" dirty="0" smtClean="0"/>
              <a:t>Use color-coded cables for different purposes and use cable tags to identify each cable’s purpose</a:t>
            </a:r>
          </a:p>
          <a:p>
            <a:pPr lvl="1"/>
            <a:r>
              <a:rPr lang="en-US" dirty="0" smtClean="0"/>
              <a:t>Label the ports and jacks that cables connect to</a:t>
            </a:r>
          </a:p>
          <a:p>
            <a:pPr lvl="1"/>
            <a:r>
              <a:rPr lang="en-US" dirty="0" smtClean="0"/>
              <a:t>Use a portable label maker and use labels that are durable and are designed to stick to plastic and metal</a:t>
            </a:r>
          </a:p>
          <a:p>
            <a:pPr lvl="1"/>
            <a:r>
              <a:rPr lang="en-US" dirty="0" smtClean="0"/>
              <a:t>Where labels won’t fit on the device, draw a simple diagram of each device that indicates how each port is used</a:t>
            </a:r>
          </a:p>
          <a:p>
            <a:pPr lvl="1"/>
            <a:r>
              <a:rPr lang="en-US" dirty="0" smtClean="0"/>
              <a:t>Use names that are as descriptive as possible</a:t>
            </a:r>
          </a:p>
          <a:p>
            <a:pPr lvl="1"/>
            <a:r>
              <a:rPr lang="en-US" dirty="0" smtClean="0"/>
              <a:t>Use established naming conventions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and Naming Conventions</a:t>
            </a:r>
            <a:endParaRPr lang="en-US" dirty="0"/>
          </a:p>
        </p:txBody>
      </p:sp>
      <p:pic>
        <p:nvPicPr>
          <p:cNvPr id="23554" name="Picture 2" descr="Simple prt diagram of a Cisco router with red labels identifying how five ports are used" title="Figure 4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419117" cy="201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Rack systems - provide mounting hardware for network equipment to optimize the use of square footage in equipment rooms</a:t>
            </a:r>
          </a:p>
          <a:p>
            <a:pPr lvl="1"/>
            <a:r>
              <a:rPr lang="en-US" dirty="0" smtClean="0"/>
              <a:t>And ensure adequate spacing, access, and ventilation for these devices</a:t>
            </a:r>
          </a:p>
          <a:p>
            <a:pPr lvl="1"/>
            <a:r>
              <a:rPr lang="en-US" dirty="0" smtClean="0"/>
              <a:t>Come in a standard 19-inch frame, but may also come across a 23-inch rack that includes the entire width of the rack</a:t>
            </a:r>
          </a:p>
          <a:p>
            <a:pPr lvl="1"/>
            <a:r>
              <a:rPr lang="en-US" dirty="0" smtClean="0"/>
              <a:t>Racks may be wall- or ceiling-mounted, or freestanding on the floor</a:t>
            </a:r>
          </a:p>
          <a:p>
            <a:pPr lvl="1"/>
            <a:r>
              <a:rPr lang="en-US" dirty="0" smtClean="0"/>
              <a:t>Racks are measured in rack units (RU or U)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Systems</a:t>
            </a:r>
            <a:endParaRPr lang="en-US" dirty="0"/>
          </a:p>
        </p:txBody>
      </p:sp>
      <p:pic>
        <p:nvPicPr>
          <p:cNvPr id="1026" name="Picture 2" descr="Two-post and four-post racks" title="Figure 4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276577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7" name="Picture 3" descr="Two-post and four-post racks" title="Figure 4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1524000"/>
            <a:ext cx="262231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5248" y="5698123"/>
            <a:ext cx="4042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4-13  </a:t>
            </a:r>
            <a:r>
              <a:rPr lang="en-US" sz="1600" dirty="0" smtClean="0"/>
              <a:t>Two-post and four-post racks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89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rack system, airflow through the chassis is typically designed to move from front to back</a:t>
            </a:r>
          </a:p>
          <a:p>
            <a:pPr lvl="1"/>
            <a:r>
              <a:rPr lang="en-US" dirty="0" smtClean="0"/>
              <a:t>Rack-monitoring systems should be installed to sound an alarm if the overall temperature rises too much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4578" name="Picture 2" descr="Hot aisle/cold aisle rack layout" title="Figure 4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13707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0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Fault tolerance - techniques that allow data storage or other operations to continue in the event of a failure or fault of one its components</a:t>
            </a:r>
          </a:p>
          <a:p>
            <a:r>
              <a:rPr lang="en-US" dirty="0" smtClean="0"/>
              <a:t>NAS - a specialized storage device or group of storage devices that provides centralized fault tolerant data storage for a network</a:t>
            </a:r>
          </a:p>
          <a:p>
            <a:pPr lvl="1"/>
            <a:r>
              <a:rPr lang="en-US" dirty="0" smtClean="0"/>
              <a:t>Contains its own file system optimized for saving and serving files</a:t>
            </a:r>
          </a:p>
          <a:p>
            <a:pPr lvl="1"/>
            <a:r>
              <a:rPr lang="en-US" dirty="0" smtClean="0"/>
              <a:t>Reads and writes from its disk significantly faster than other types of servers</a:t>
            </a:r>
          </a:p>
          <a:p>
            <a:pPr lvl="1"/>
            <a:r>
              <a:rPr lang="en-US" dirty="0"/>
              <a:t>Can be easily expanded without interrupting service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NAS device cannot communicate directly with clients</a:t>
            </a:r>
          </a:p>
          <a:p>
            <a:pPr lvl="1"/>
            <a:r>
              <a:rPr lang="en-US" dirty="0" smtClean="0"/>
              <a:t>Clients go through a file server, which communicates with the NAS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5602" name="Picture 2" descr="Network attached storage (NAS) on a LAN" title="Figure 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290520"/>
            <a:ext cx="5572125" cy="298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6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best practices for managing networks and cabling equipment in commercial buildings and work areas</a:t>
            </a:r>
          </a:p>
          <a:p>
            <a:r>
              <a:rPr lang="en-US" dirty="0" smtClean="0"/>
              <a:t>Explain issues related to managing power and the environment in which networking equipment operates</a:t>
            </a:r>
          </a:p>
          <a:p>
            <a:r>
              <a:rPr lang="en-US" dirty="0" smtClean="0"/>
              <a:t>Describe characteristics of NIC and Ethernet interfaces</a:t>
            </a:r>
          </a:p>
          <a:p>
            <a:r>
              <a:rPr lang="en-US" dirty="0" smtClean="0"/>
              <a:t>Troubleshoot network devices and create a network map to be used for network troubleshooting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SAN is a network of storage devices that communicate directly with each other and with other networks</a:t>
            </a:r>
          </a:p>
          <a:p>
            <a:pPr lvl="1"/>
            <a:r>
              <a:rPr lang="en-US" dirty="0" smtClean="0"/>
              <a:t>Uses a type of architecture that is similar to mesh topology, which is very fault-tolerant</a:t>
            </a:r>
          </a:p>
          <a:p>
            <a:r>
              <a:rPr lang="en-US" dirty="0" smtClean="0"/>
              <a:t>SANS use one of two types of Transport layer protocols:</a:t>
            </a:r>
          </a:p>
          <a:p>
            <a:pPr lvl="1"/>
            <a:r>
              <a:rPr lang="en-US" dirty="0" smtClean="0"/>
              <a:t>Fibre Channel (FC)</a:t>
            </a:r>
          </a:p>
          <a:p>
            <a:pPr lvl="1"/>
            <a:r>
              <a:rPr lang="en-US" dirty="0" smtClean="0"/>
              <a:t>iSCSI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6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pic>
        <p:nvPicPr>
          <p:cNvPr id="26626" name="Picture 2" descr="A storage area network (SAN) using Fibre Channel (FC) connected to a LAN" title="Figure 4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181871" cy="327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SAN can be installed in a location separate from the LAN it serves</a:t>
            </a:r>
          </a:p>
          <a:p>
            <a:r>
              <a:rPr lang="en-US" dirty="0" smtClean="0"/>
              <a:t>SANs are highly scalable and have:</a:t>
            </a:r>
          </a:p>
          <a:p>
            <a:pPr lvl="1"/>
            <a:r>
              <a:rPr lang="en-US" dirty="0" smtClean="0"/>
              <a:t>A very high fault tolerance</a:t>
            </a:r>
          </a:p>
          <a:p>
            <a:pPr lvl="1"/>
            <a:r>
              <a:rPr lang="en-US" dirty="0" smtClean="0"/>
              <a:t>Massive storage capabilities</a:t>
            </a:r>
          </a:p>
          <a:p>
            <a:pPr lvl="1"/>
            <a:r>
              <a:rPr lang="en-US" dirty="0" smtClean="0"/>
              <a:t>Fast data access</a:t>
            </a:r>
          </a:p>
          <a:p>
            <a:r>
              <a:rPr lang="en-US" dirty="0" smtClean="0"/>
              <a:t>SANs are best suited to environments with huge quantities of data that must always be quickly available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8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Power Sources and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managing a network is managing power sources to account for outages and fluctuations</a:t>
            </a:r>
          </a:p>
          <a:p>
            <a:r>
              <a:rPr lang="en-US" dirty="0" smtClean="0"/>
              <a:t>You also need to monitor and manage the environment that might affect sensitive network equipment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0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surges can cause serious damage to sensitive computer equipment</a:t>
            </a:r>
          </a:p>
          <a:p>
            <a:pPr lvl="1"/>
            <a:r>
              <a:rPr lang="en-US" dirty="0" smtClean="0"/>
              <a:t>Can be a frustrating source of network problems</a:t>
            </a:r>
          </a:p>
          <a:p>
            <a:r>
              <a:rPr lang="en-US" dirty="0" smtClean="0"/>
              <a:t>Arm yourself with an understanding of:</a:t>
            </a:r>
          </a:p>
          <a:p>
            <a:pPr lvl="1"/>
            <a:r>
              <a:rPr lang="en-US" dirty="0" smtClean="0"/>
              <a:t>The nature of an electric circuit</a:t>
            </a:r>
          </a:p>
          <a:p>
            <a:pPr lvl="1"/>
            <a:r>
              <a:rPr lang="en-US" dirty="0" smtClean="0"/>
              <a:t>Electrical components that manage electricity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flaws that can damage your equipment:</a:t>
            </a:r>
          </a:p>
          <a:p>
            <a:pPr lvl="1"/>
            <a:r>
              <a:rPr lang="en-US" dirty="0" smtClean="0"/>
              <a:t>Surge - momentary increase in voltage due to lightning strikes, solar flares, or electrical problems</a:t>
            </a:r>
          </a:p>
          <a:p>
            <a:pPr lvl="1"/>
            <a:r>
              <a:rPr lang="en-US" dirty="0" smtClean="0"/>
              <a:t>Noise - fluctuation in voltage levels caused by other devices on the network or EMI</a:t>
            </a:r>
          </a:p>
          <a:p>
            <a:pPr lvl="1"/>
            <a:r>
              <a:rPr lang="en-US" dirty="0" smtClean="0"/>
              <a:t>Brownout - momentary decrease in voltage; also known as a sag</a:t>
            </a:r>
          </a:p>
          <a:p>
            <a:pPr lvl="1"/>
            <a:r>
              <a:rPr lang="en-US" dirty="0" smtClean="0"/>
              <a:t>Blackout - complete power loss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 (Uninterruptible Power Supply)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UPS - a battery-operated power source directly attached to devices and to a power supply</a:t>
            </a:r>
          </a:p>
          <a:p>
            <a:pPr lvl="1"/>
            <a:r>
              <a:rPr lang="en-US" dirty="0" smtClean="0"/>
              <a:t>Prevents undesired fluctuations of power from harming the device or interrupting its services</a:t>
            </a:r>
          </a:p>
          <a:p>
            <a:r>
              <a:rPr lang="en-US" dirty="0" smtClean="0"/>
              <a:t>Two UPS categories:</a:t>
            </a:r>
          </a:p>
          <a:p>
            <a:pPr lvl="1"/>
            <a:r>
              <a:rPr lang="en-US" dirty="0" smtClean="0"/>
              <a:t>Standby UPS - provides continuous voltage to a device by switching to the battery when it detects a loss of power from the wall outlet</a:t>
            </a:r>
          </a:p>
          <a:p>
            <a:pPr lvl="1"/>
            <a:r>
              <a:rPr lang="en-US" dirty="0" smtClean="0"/>
              <a:t>Online UPS - uses the AC power from the wall outlet to continuously charge its battery, while providing power to the device through its battery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6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 (Uninterruptible Power Supply)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decide which UPS is right for your network, consider the following:</a:t>
            </a:r>
          </a:p>
          <a:p>
            <a:pPr lvl="1"/>
            <a:r>
              <a:rPr lang="en-US" dirty="0" smtClean="0"/>
              <a:t>Amount of power needed</a:t>
            </a:r>
          </a:p>
          <a:p>
            <a:pPr lvl="1"/>
            <a:r>
              <a:rPr lang="en-US" dirty="0" smtClean="0"/>
              <a:t>Period of time to keep a device running</a:t>
            </a:r>
          </a:p>
          <a:p>
            <a:pPr lvl="1"/>
            <a:r>
              <a:rPr lang="en-US" dirty="0" smtClean="0"/>
              <a:t>Line conditioning</a:t>
            </a:r>
          </a:p>
          <a:p>
            <a:pPr lvl="1"/>
            <a:r>
              <a:rPr lang="en-US" dirty="0" smtClean="0"/>
              <a:t>Cost</a:t>
            </a:r>
          </a:p>
          <a:p>
            <a:r>
              <a:rPr lang="en-US" dirty="0" smtClean="0"/>
              <a:t>Testing UPSs with your equipment is an important part of the decision-making process</a:t>
            </a:r>
          </a:p>
          <a:p>
            <a:pPr lvl="1"/>
            <a:r>
              <a:rPr lang="en-US" dirty="0" smtClean="0"/>
              <a:t>Some manufacturers will let you test the 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 - backup power source, providing power redundancy in the event of a total blackout</a:t>
            </a:r>
          </a:p>
          <a:p>
            <a:pPr lvl="1"/>
            <a:r>
              <a:rPr lang="en-US" dirty="0" smtClean="0"/>
              <a:t>Can be powered by diesel, liquid propane gas, natural gas, or steam</a:t>
            </a:r>
          </a:p>
          <a:p>
            <a:r>
              <a:rPr lang="en-US" dirty="0" smtClean="0"/>
              <a:t>Generators can be combined with large UPSs to ensure that clean power is always available</a:t>
            </a:r>
          </a:p>
          <a:p>
            <a:r>
              <a:rPr lang="en-US" dirty="0" smtClean="0"/>
              <a:t>If an organization relies on a generator, fuel levels and quality should be checked regularly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pic>
        <p:nvPicPr>
          <p:cNvPr id="27650" name="Picture 2" descr="UPSs and a generator in a netwok design" title="Figure 4-2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15352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TIA/EIA’s </a:t>
            </a:r>
            <a:r>
              <a:rPr lang="en-US" dirty="0"/>
              <a:t>joint 568 Commercial Building Wiring Standard</a:t>
            </a:r>
          </a:p>
          <a:p>
            <a:pPr lvl="1"/>
            <a:r>
              <a:rPr lang="en-US" dirty="0"/>
              <a:t>Also known as structured </a:t>
            </a:r>
            <a:r>
              <a:rPr lang="en-US" dirty="0" smtClean="0"/>
              <a:t>cabling</a:t>
            </a:r>
          </a:p>
          <a:p>
            <a:pPr lvl="1"/>
            <a:r>
              <a:rPr lang="en-US" dirty="0" smtClean="0"/>
              <a:t>Describes the best way to install networking media to maximize performance and minimize upkeep</a:t>
            </a:r>
          </a:p>
          <a:p>
            <a:pPr lvl="1"/>
            <a:r>
              <a:rPr lang="en-US" dirty="0" smtClean="0"/>
              <a:t>Apply no matter what type of media, transmission technology, or networking speeds are involved</a:t>
            </a:r>
            <a:endParaRPr lang="en-US" dirty="0"/>
          </a:p>
          <a:p>
            <a:pPr lvl="1"/>
            <a:r>
              <a:rPr lang="en-US" dirty="0"/>
              <a:t>Based on hierarchical </a:t>
            </a:r>
            <a:r>
              <a:rPr lang="en-US" dirty="0" smtClean="0"/>
              <a:t>design and assumes a network is based on the start topology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the Environment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rooms are often service by HVAC systems separate from the rest of the building</a:t>
            </a:r>
          </a:p>
          <a:p>
            <a:r>
              <a:rPr lang="en-US" dirty="0" smtClean="0"/>
              <a:t>Specialized products can monitor the critical factors of a data closet’s environment:</a:t>
            </a:r>
          </a:p>
          <a:p>
            <a:pPr lvl="1"/>
            <a:r>
              <a:rPr lang="en-US" dirty="0" smtClean="0"/>
              <a:t>Unacceptable temperature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Airflow conditions</a:t>
            </a:r>
          </a:p>
          <a:p>
            <a:r>
              <a:rPr lang="en-US" dirty="0" smtClean="0"/>
              <a:t>Every data room should be locked with only limited IT personnel having keys</a:t>
            </a:r>
          </a:p>
          <a:p>
            <a:pPr lvl="1"/>
            <a:r>
              <a:rPr lang="en-US" dirty="0" smtClean="0"/>
              <a:t>Security cameras are suggested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NICs and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workstation, server, printer, connectivity device, or other device on a network uses a NIC</a:t>
            </a:r>
          </a:p>
          <a:p>
            <a:r>
              <a:rPr lang="en-US" dirty="0" smtClean="0"/>
              <a:t>On local networks, a NIC uses Ethernet standards for communication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NIC contains a transceiver that transmits and receives data signals over network media</a:t>
            </a:r>
          </a:p>
          <a:p>
            <a:r>
              <a:rPr lang="en-US" dirty="0" smtClean="0"/>
              <a:t>NICs belong to both the Physical and Data Link layer because they: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ssue data signals and assemble/disassemble data frames</a:t>
            </a:r>
          </a:p>
          <a:p>
            <a:pPr lvl="1"/>
            <a:r>
              <a:rPr lang="en-US" dirty="0" smtClean="0"/>
              <a:t>Interpret physical addressing information</a:t>
            </a:r>
          </a:p>
          <a:p>
            <a:pPr lvl="1"/>
            <a:r>
              <a:rPr lang="en-US" dirty="0" smtClean="0"/>
              <a:t>Perform routines that determine which node has the right to transmit data </a:t>
            </a:r>
          </a:p>
          <a:p>
            <a:pPr lvl="1"/>
            <a:r>
              <a:rPr lang="en-US" dirty="0" smtClean="0"/>
              <a:t>Can also perform prioritization, network management, buffering, and traffic-filtering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NICs come in a variety of types depending on:</a:t>
            </a:r>
          </a:p>
          <a:p>
            <a:pPr lvl="1"/>
            <a:r>
              <a:rPr lang="en-US" dirty="0" smtClean="0"/>
              <a:t>Connection type</a:t>
            </a:r>
          </a:p>
          <a:p>
            <a:pPr lvl="1"/>
            <a:r>
              <a:rPr lang="en-US" dirty="0" smtClean="0"/>
              <a:t>Maximum network transmission speed</a:t>
            </a:r>
          </a:p>
          <a:p>
            <a:pPr lvl="1"/>
            <a:r>
              <a:rPr lang="en-US" dirty="0" smtClean="0"/>
              <a:t>Connector interfaces</a:t>
            </a:r>
          </a:p>
          <a:p>
            <a:pPr lvl="1"/>
            <a:r>
              <a:rPr lang="en-US" dirty="0" smtClean="0"/>
              <a:t>Number of connector interfaces, or ports</a:t>
            </a:r>
          </a:p>
          <a:p>
            <a:pPr lvl="1"/>
            <a:r>
              <a:rPr lang="en-US" dirty="0" smtClean="0"/>
              <a:t>Manufacturer</a:t>
            </a:r>
          </a:p>
          <a:p>
            <a:pPr lvl="1"/>
            <a:r>
              <a:rPr lang="en-US" dirty="0" smtClean="0"/>
              <a:t>Support for enhanced features, such as PoE+, buffering, or traffic management</a:t>
            </a:r>
          </a:p>
          <a:p>
            <a:pPr lvl="1"/>
            <a:r>
              <a:rPr lang="en-US" dirty="0" smtClean="0"/>
              <a:t>Method of interfacing with the computer’s motherboard and interface standards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NIC interfaces with a computer’s motherboard by one of the following methods:</a:t>
            </a:r>
          </a:p>
          <a:p>
            <a:pPr lvl="1"/>
            <a:r>
              <a:rPr lang="en-US" dirty="0" smtClean="0"/>
              <a:t>Integrated into the motherboard</a:t>
            </a:r>
          </a:p>
          <a:p>
            <a:pPr lvl="1"/>
            <a:r>
              <a:rPr lang="en-US" dirty="0" smtClean="0"/>
              <a:t>Installed in an expansion slot on the motherboard</a:t>
            </a:r>
          </a:p>
          <a:p>
            <a:pPr lvl="1"/>
            <a:r>
              <a:rPr lang="en-US" dirty="0" smtClean="0"/>
              <a:t>Installed as a peripheral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8674" name="Picture 2" descr="Motherboard with two onboard NICs" title="Figure 4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4226765"/>
            <a:ext cx="4067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9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pic>
        <p:nvPicPr>
          <p:cNvPr id="29698" name="Picture 2" descr="PCIe expansion board NIC" title="Figure 4-2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33790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9699" name="Picture 3" descr="A USB NIC" title="Figure 4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563" y="2362200"/>
            <a:ext cx="330916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 when installing NICs:</a:t>
            </a:r>
          </a:p>
          <a:p>
            <a:pPr lvl="1"/>
            <a:r>
              <a:rPr lang="en-US" dirty="0" smtClean="0"/>
              <a:t>Install hardware and software</a:t>
            </a:r>
          </a:p>
          <a:p>
            <a:pPr lvl="1"/>
            <a:r>
              <a:rPr lang="en-US" dirty="0" smtClean="0"/>
              <a:t>Install a peripheral NIC</a:t>
            </a:r>
          </a:p>
          <a:p>
            <a:pPr lvl="1"/>
            <a:r>
              <a:rPr lang="en-US" dirty="0" smtClean="0"/>
              <a:t>Install an expansion card NIC</a:t>
            </a:r>
          </a:p>
          <a:p>
            <a:pPr lvl="1"/>
            <a:r>
              <a:rPr lang="en-US" dirty="0" smtClean="0"/>
              <a:t>Install multiple NICs in servers and other high-powered computers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of transmission:</a:t>
            </a:r>
          </a:p>
          <a:p>
            <a:pPr lvl="1"/>
            <a:r>
              <a:rPr lang="en-US" dirty="0" smtClean="0"/>
              <a:t>Full-duplex, also called duplex - signals are free to travel in both directions over a medium simultaneously</a:t>
            </a:r>
          </a:p>
          <a:p>
            <a:pPr lvl="1"/>
            <a:r>
              <a:rPr lang="en-US" dirty="0" smtClean="0"/>
              <a:t>Half-duplex - signals may travel in both directions over a medium but in only one direction at a time</a:t>
            </a:r>
          </a:p>
          <a:p>
            <a:pPr lvl="1"/>
            <a:r>
              <a:rPr lang="en-US" dirty="0" smtClean="0"/>
              <a:t>Simplex - signals may travel in only one direction</a:t>
            </a:r>
          </a:p>
          <a:p>
            <a:pPr lvl="2"/>
            <a:r>
              <a:rPr lang="en-US" dirty="0" smtClean="0"/>
              <a:t>Sometimes called one-way or unidirectional</a:t>
            </a:r>
          </a:p>
          <a:p>
            <a:r>
              <a:rPr lang="en-US" dirty="0" smtClean="0"/>
              <a:t>Many network devices allow you to specify whether the device should use half- or full-duplex</a:t>
            </a:r>
          </a:p>
          <a:p>
            <a:pPr lvl="1"/>
            <a:r>
              <a:rPr lang="en-US" dirty="0" smtClean="0"/>
              <a:t>Modern NICs use full-duplex by 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Negotiation - allows the NIC to select the best link speed and duplex that is also supported by the neighboring device</a:t>
            </a:r>
          </a:p>
          <a:p>
            <a:r>
              <a:rPr lang="en-US" dirty="0" smtClean="0"/>
              <a:t>If you specify a particular speed and duplex that is not supported by a neighboring device</a:t>
            </a:r>
          </a:p>
          <a:p>
            <a:pPr lvl="1"/>
            <a:r>
              <a:rPr lang="en-US" dirty="0" smtClean="0"/>
              <a:t>The result is a speed and duplex mismatch and transmission will fail</a:t>
            </a:r>
          </a:p>
          <a:p>
            <a:r>
              <a:rPr lang="en-US" dirty="0" smtClean="0"/>
              <a:t>Using UNIX or Linux, the </a:t>
            </a:r>
            <a:r>
              <a:rPr lang="en-US" b="1" dirty="0" smtClean="0"/>
              <a:t>ethtool </a:t>
            </a:r>
            <a:r>
              <a:rPr lang="en-US" dirty="0" smtClean="0"/>
              <a:t>utility allows you to view and change NIC settings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is a Layer 2 standard that:</a:t>
            </a:r>
          </a:p>
          <a:p>
            <a:pPr lvl="1"/>
            <a:r>
              <a:rPr lang="en-US" dirty="0" smtClean="0"/>
              <a:t>Is flexible</a:t>
            </a:r>
          </a:p>
          <a:p>
            <a:pPr lvl="1"/>
            <a:r>
              <a:rPr lang="en-US" dirty="0" smtClean="0"/>
              <a:t>Capable of running on a variety of network media</a:t>
            </a:r>
          </a:p>
          <a:p>
            <a:pPr lvl="1"/>
            <a:r>
              <a:rPr lang="en-US" dirty="0" smtClean="0"/>
              <a:t>Offers excellent throughput at a reasonable cost</a:t>
            </a:r>
          </a:p>
          <a:p>
            <a:r>
              <a:rPr lang="en-US" dirty="0" smtClean="0"/>
              <a:t>Ethernet II is the current Ethernet standard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0722" name="Picture 2" descr="Ethernet II frame" title="Figure 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2877"/>
            <a:ext cx="670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6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pic>
        <p:nvPicPr>
          <p:cNvPr id="1026" name="Picture 2" descr="TIA/EIA structured cabling in a campus network with three buildings" title="Figure 4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7073"/>
            <a:ext cx="6916410" cy="393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Frames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94" y="2057400"/>
            <a:ext cx="7114412" cy="387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takes a look at some approaches to troubleshooting NIC problems</a:t>
            </a:r>
          </a:p>
          <a:p>
            <a:pPr lvl="1"/>
            <a:r>
              <a:rPr lang="en-US" dirty="0" smtClean="0"/>
              <a:t>Apply what you have learned so far by completing Applying Concepts activities in this 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up-to-date and detailed documentation of your network is essential to good troubleshooting</a:t>
            </a:r>
          </a:p>
          <a:p>
            <a:r>
              <a:rPr lang="en-US" dirty="0" smtClean="0"/>
              <a:t>Network diagrams - graphical representations of a network’s devices and connections</a:t>
            </a:r>
          </a:p>
          <a:p>
            <a:pPr lvl="1"/>
            <a:r>
              <a:rPr lang="en-US" dirty="0" smtClean="0"/>
              <a:t>May show physical layout, logical topology, IP address reserves, names of major network devices, and types of transmission media</a:t>
            </a:r>
          </a:p>
          <a:p>
            <a:r>
              <a:rPr lang="en-US" dirty="0" smtClean="0"/>
              <a:t>Network mapping - the process of discovering and identifying the devices on a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adequately manage a network, record the following:</a:t>
            </a:r>
          </a:p>
          <a:p>
            <a:pPr lvl="1"/>
            <a:r>
              <a:rPr lang="en-US" dirty="0" smtClean="0"/>
              <a:t>Network diagrams</a:t>
            </a:r>
          </a:p>
          <a:p>
            <a:pPr lvl="1"/>
            <a:r>
              <a:rPr lang="en-US" dirty="0" smtClean="0"/>
              <a:t>Physical topology</a:t>
            </a:r>
          </a:p>
          <a:p>
            <a:pPr lvl="1"/>
            <a:r>
              <a:rPr lang="en-US" dirty="0" smtClean="0"/>
              <a:t>Access methods</a:t>
            </a:r>
          </a:p>
          <a:p>
            <a:pPr lvl="1"/>
            <a:r>
              <a:rPr lang="en-US" dirty="0" smtClean="0"/>
              <a:t>Protocols </a:t>
            </a:r>
          </a:p>
          <a:p>
            <a:pPr lvl="1"/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Maintaining Network Documentation</a:t>
            </a:r>
            <a:endParaRPr lang="en-US" dirty="0"/>
          </a:p>
        </p:txBody>
      </p:sp>
      <p:pic>
        <p:nvPicPr>
          <p:cNvPr id="32770" name="Picture 2" descr="Network diagram using Cisco symbols" title="Figure 4-3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81" y="1905000"/>
            <a:ext cx="43214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diagrams provide broad snapshots of a network’s physical or logical topology</a:t>
            </a:r>
          </a:p>
          <a:p>
            <a:pPr lvl="1"/>
            <a:r>
              <a:rPr lang="en-US" dirty="0" smtClean="0"/>
              <a:t>Useful for planning where to insert a new switch or determining how a particular router, gateway, or firewall interact</a:t>
            </a:r>
          </a:p>
          <a:p>
            <a:r>
              <a:rPr lang="en-US" dirty="0" smtClean="0"/>
              <a:t>Wiring schematic - a graphical representation of a network’s wired infrastructure</a:t>
            </a:r>
          </a:p>
          <a:p>
            <a:pPr lvl="1"/>
            <a:r>
              <a:rPr lang="en-US" dirty="0" smtClean="0"/>
              <a:t>In detailed form, it shows every wire necessary to interconnect network devices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</p:txBody>
      </p:sp>
      <p:pic>
        <p:nvPicPr>
          <p:cNvPr id="33794" name="Picture 2" descr="Wiring schematic" title="Figure 4-3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9050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TIA/EIA created a joint cabling standard known as structured cabling </a:t>
            </a:r>
          </a:p>
          <a:p>
            <a:pPr eaLnBrk="1" hangingPunct="1"/>
            <a:r>
              <a:rPr lang="en-US" dirty="0" smtClean="0"/>
              <a:t>Physical layer failures can be caused by a range of issues, including poor termination, excessive bend radius, damaged cables, and EMI</a:t>
            </a:r>
          </a:p>
          <a:p>
            <a:pPr eaLnBrk="1" hangingPunct="1"/>
            <a:r>
              <a:rPr lang="en-US" dirty="0" smtClean="0"/>
              <a:t>Rack systems provide mounting hardware for network equipment to optimize the use of square footage in equipment rooms</a:t>
            </a:r>
          </a:p>
          <a:p>
            <a:pPr eaLnBrk="1" hangingPunct="1"/>
            <a:r>
              <a:rPr lang="en-US" dirty="0" smtClean="0"/>
              <a:t>NAS (network attached storage) provides centralized fault-tolerant data storage for a network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SAN is a network of multiple storage devices that collectively provide faster access to data and larger amounts of storage than a NAS can do</a:t>
            </a:r>
          </a:p>
          <a:p>
            <a:pPr eaLnBrk="1" hangingPunct="1"/>
            <a:r>
              <a:rPr lang="en-US" dirty="0" smtClean="0"/>
              <a:t>Fibre Channel connects devices within a SAN</a:t>
            </a:r>
          </a:p>
          <a:p>
            <a:pPr eaLnBrk="1" hangingPunct="1"/>
            <a:r>
              <a:rPr lang="en-US" dirty="0" smtClean="0"/>
              <a:t>iSCSI runs on top of TCP on an already established Ethernet LAN</a:t>
            </a:r>
          </a:p>
          <a:p>
            <a:pPr eaLnBrk="1" hangingPunct="1"/>
            <a:r>
              <a:rPr lang="en-US" dirty="0" smtClean="0"/>
              <a:t>A UPS is a battery-operated power source directly attached to one or more devices and a power supply</a:t>
            </a:r>
          </a:p>
          <a:p>
            <a:pPr eaLnBrk="1" hangingPunct="1"/>
            <a:r>
              <a:rPr lang="en-US" dirty="0" smtClean="0"/>
              <a:t>Standard generators do not provide surge protection but can provide a backup power source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NICs interpret physical addressing information to ensure data is delivered to its proper destination</a:t>
            </a:r>
          </a:p>
          <a:p>
            <a:pPr eaLnBrk="1" hangingPunct="1"/>
            <a:r>
              <a:rPr lang="en-US" dirty="0" smtClean="0"/>
              <a:t>On a Linux workstation, a popular utility called ethtool allows you to view and change NIC settings</a:t>
            </a:r>
          </a:p>
          <a:p>
            <a:pPr eaLnBrk="1" hangingPunct="1"/>
            <a:r>
              <a:rPr lang="en-US" dirty="0" smtClean="0"/>
              <a:t>Ethernet is a Layer 2 standard that is a flexible technology, capable of running on a variety of media</a:t>
            </a:r>
          </a:p>
          <a:p>
            <a:pPr eaLnBrk="1" hangingPunct="1"/>
            <a:r>
              <a:rPr lang="en-US" dirty="0" smtClean="0"/>
              <a:t>An Ethernet II frame can range in size from 64 to 1522 total bytes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Components</a:t>
            </a:r>
          </a:p>
          <a:p>
            <a:pPr lvl="1" eaLnBrk="1" hangingPunct="1"/>
            <a:r>
              <a:rPr lang="en-US" dirty="0"/>
              <a:t>Entrance facilities</a:t>
            </a:r>
          </a:p>
          <a:p>
            <a:pPr lvl="1" eaLnBrk="1" hangingPunct="1"/>
            <a:r>
              <a:rPr lang="en-US" dirty="0"/>
              <a:t>MDF (main distribution frame)</a:t>
            </a:r>
          </a:p>
          <a:p>
            <a:pPr lvl="1" eaLnBrk="1" hangingPunct="1"/>
            <a:r>
              <a:rPr lang="en-US" dirty="0" smtClean="0"/>
              <a:t>IDF </a:t>
            </a:r>
            <a:r>
              <a:rPr lang="en-US" dirty="0"/>
              <a:t>(intermediate distribution frame)</a:t>
            </a:r>
          </a:p>
          <a:p>
            <a:pPr lvl="1" eaLnBrk="1" hangingPunct="1"/>
            <a:r>
              <a:rPr lang="en-US" dirty="0"/>
              <a:t>Horizontal wiring</a:t>
            </a:r>
          </a:p>
          <a:p>
            <a:pPr lvl="1" eaLnBrk="1" hangingPunct="1"/>
            <a:r>
              <a:rPr lang="en-US" dirty="0" smtClean="0"/>
              <a:t>Backbone </a:t>
            </a:r>
            <a:r>
              <a:rPr lang="en-US" dirty="0"/>
              <a:t>wiring</a:t>
            </a:r>
          </a:p>
          <a:p>
            <a:pPr lvl="1" eaLnBrk="1" hangingPunct="1"/>
            <a:r>
              <a:rPr lang="en-US" dirty="0" smtClean="0"/>
              <a:t>Work </a:t>
            </a:r>
            <a:r>
              <a:rPr lang="en-US" dirty="0"/>
              <a:t>area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troubleshoot NIC problems, use a loopback plug, Device Manager in Windows, or ethtool in </a:t>
            </a:r>
            <a:r>
              <a:rPr lang="en-US" dirty="0" smtClean="0"/>
              <a:t>Linux or UNIX, NIC diagnostics software, and command-line utilities</a:t>
            </a:r>
          </a:p>
          <a:p>
            <a:pPr eaLnBrk="1" hangingPunct="1"/>
            <a:r>
              <a:rPr lang="en-US" dirty="0" smtClean="0"/>
              <a:t>Network maps may show physical layout, logical topology, IP address reserves, names of major network devices, and types of transmission media</a:t>
            </a:r>
          </a:p>
          <a:p>
            <a:pPr eaLnBrk="1" hangingPunct="1"/>
            <a:r>
              <a:rPr lang="en-US" dirty="0" smtClean="0"/>
              <a:t>Several programs are available to assist in detecting, identifying, and monitoring the devices on your network</a:t>
            </a:r>
            <a:endParaRPr lang="en-US" dirty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pic>
        <p:nvPicPr>
          <p:cNvPr id="20482" name="Picture 2" descr="TIA/EIA structured cabling in a building" title="Figure 4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3141" y="1905000"/>
            <a:ext cx="359771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pic>
        <p:nvPicPr>
          <p:cNvPr id="21506" name="Picture 2" descr="Horizontal wiring" title="Figure 4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805438" cy="364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Equipment in Commercial Buildings</a:t>
            </a:r>
            <a:endParaRPr lang="en-US" dirty="0"/>
          </a:p>
        </p:txBody>
      </p:sp>
      <p:pic>
        <p:nvPicPr>
          <p:cNvPr id="22530" name="Picture 2" descr="A typical UTP cabling installation" title="Figure 4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780" y="1905000"/>
            <a:ext cx="449443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Cable installation tips to prevent Physical layer failures:</a:t>
            </a:r>
          </a:p>
          <a:p>
            <a:pPr lvl="1"/>
            <a:r>
              <a:rPr lang="en-US" dirty="0" smtClean="0"/>
              <a:t>When terminating twisted-pair cabling, don’t leave more than 1 inch of exposed cable before a termination</a:t>
            </a:r>
          </a:p>
          <a:p>
            <a:pPr lvl="1"/>
            <a:r>
              <a:rPr lang="en-US" dirty="0" smtClean="0"/>
              <a:t>Do not exceed the cable’s prescribed bend radius (radius of the maximum arc into which you can loop a cable without impairing data transmission)</a:t>
            </a:r>
          </a:p>
          <a:p>
            <a:pPr lvl="1"/>
            <a:r>
              <a:rPr lang="en-US" dirty="0" smtClean="0"/>
              <a:t>Use a cable tester to verify that each cable segment transmits data reliably</a:t>
            </a:r>
          </a:p>
          <a:p>
            <a:pPr lvl="1"/>
            <a:r>
              <a:rPr lang="en-US" dirty="0" smtClean="0"/>
              <a:t>Cinch cables loosely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twork Administartion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Administartion" id="{A78D8E85-961D-4A41-A7F4-159C979A037C}" vid="{F7A74019-8AFC-1448-830D-905FDFD441A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25518</TotalTime>
  <Words>4583</Words>
  <Application>Microsoft Macintosh PowerPoint</Application>
  <PresentationFormat>On-screen Show (4:3)</PresentationFormat>
  <Paragraphs>652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Calibri</vt:lpstr>
      <vt:lpstr>Calisto MT</vt:lpstr>
      <vt:lpstr>Mistral</vt:lpstr>
      <vt:lpstr>Times New Roman</vt:lpstr>
      <vt:lpstr>Wingdings 2</vt:lpstr>
      <vt:lpstr>Arial</vt:lpstr>
      <vt:lpstr>3_Default Design</vt:lpstr>
      <vt:lpstr>2_Default Design</vt:lpstr>
      <vt:lpstr>1_Default Design</vt:lpstr>
      <vt:lpstr>Network Administartion</vt:lpstr>
      <vt:lpstr>Network+ Guide to Networks 7th Edition</vt:lpstr>
      <vt:lpstr>Objectives</vt:lpstr>
      <vt:lpstr>Network Equipment in Commercial Buildings</vt:lpstr>
      <vt:lpstr>Network Equipment in Commercial Buildings</vt:lpstr>
      <vt:lpstr>Network Equipment in Commercial Buildings</vt:lpstr>
      <vt:lpstr>Network Equipment in Commercial Buildings</vt:lpstr>
      <vt:lpstr>Network Equipment in Commercial Buildings</vt:lpstr>
      <vt:lpstr>Network Equipment in Commercial Buildings</vt:lpstr>
      <vt:lpstr>Cable Management</vt:lpstr>
      <vt:lpstr>Cable Management</vt:lpstr>
      <vt:lpstr>Cable Management</vt:lpstr>
      <vt:lpstr>Device Management</vt:lpstr>
      <vt:lpstr>Labeling and Naming Conventions</vt:lpstr>
      <vt:lpstr>Labeling and Naming Conventions</vt:lpstr>
      <vt:lpstr>Rack Systems</vt:lpstr>
      <vt:lpstr>Rack Systems</vt:lpstr>
      <vt:lpstr>Rack Systems</vt:lpstr>
      <vt:lpstr>NAS (Network Attached Storage)</vt:lpstr>
      <vt:lpstr>NAS (Network Attached Storage)</vt:lpstr>
      <vt:lpstr>SANs (Storage Area Networks)</vt:lpstr>
      <vt:lpstr>SANs (Storage Area Networks)</vt:lpstr>
      <vt:lpstr>SANs (Storage Area Networks)</vt:lpstr>
      <vt:lpstr>Managing Power Sources and the Environment</vt:lpstr>
      <vt:lpstr>Power Management</vt:lpstr>
      <vt:lpstr>Power Flaws</vt:lpstr>
      <vt:lpstr>UPS (Uninterruptible Power Supply)</vt:lpstr>
      <vt:lpstr>UPS (Uninterruptible Power Supply)</vt:lpstr>
      <vt:lpstr>Generators</vt:lpstr>
      <vt:lpstr>Generators</vt:lpstr>
      <vt:lpstr>Monitoring the Environment and Security</vt:lpstr>
      <vt:lpstr>NICs and Ethernet</vt:lpstr>
      <vt:lpstr>Characteristics of NICs</vt:lpstr>
      <vt:lpstr>Characteristics of NICs</vt:lpstr>
      <vt:lpstr>Characteristics of NICs</vt:lpstr>
      <vt:lpstr>Characteristics of NICs</vt:lpstr>
      <vt:lpstr>Characteristics of NICs</vt:lpstr>
      <vt:lpstr>Simplex, Half-Duplex, and Duplex</vt:lpstr>
      <vt:lpstr>Simplex, Half-Duplex, and Duplex</vt:lpstr>
      <vt:lpstr>Ethernet Frames</vt:lpstr>
      <vt:lpstr>Ethernet Frames</vt:lpstr>
      <vt:lpstr>Troubleshooting Network Devices</vt:lpstr>
      <vt:lpstr>Building and Maintaining Network Documentation</vt:lpstr>
      <vt:lpstr>Building and Maintaining Network Documentation</vt:lpstr>
      <vt:lpstr>Building and Maintaining Network Documentation</vt:lpstr>
      <vt:lpstr>Building and Maintaining Network Documentation</vt:lpstr>
      <vt:lpstr>Building and Maintaining Network Documentation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Julie</dc:creator>
  <cp:lastModifiedBy>Ibrahim H Suslu</cp:lastModifiedBy>
  <cp:revision>700</cp:revision>
  <dcterms:created xsi:type="dcterms:W3CDTF">2007-07-09T21:56:01Z</dcterms:created>
  <dcterms:modified xsi:type="dcterms:W3CDTF">2016-09-16T14:51:16Z</dcterms:modified>
</cp:coreProperties>
</file>