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54" r:id="rId2"/>
    <p:sldId id="369" r:id="rId3"/>
    <p:sldId id="356" r:id="rId4"/>
    <p:sldId id="308" r:id="rId5"/>
    <p:sldId id="373" r:id="rId6"/>
    <p:sldId id="314" r:id="rId7"/>
    <p:sldId id="312" r:id="rId8"/>
    <p:sldId id="313" r:id="rId9"/>
    <p:sldId id="317" r:id="rId10"/>
    <p:sldId id="318" r:id="rId11"/>
    <p:sldId id="316" r:id="rId12"/>
    <p:sldId id="335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7" r:id="rId24"/>
    <p:sldId id="374" r:id="rId25"/>
    <p:sldId id="338" r:id="rId26"/>
    <p:sldId id="342" r:id="rId27"/>
    <p:sldId id="344" r:id="rId28"/>
    <p:sldId id="346" r:id="rId29"/>
    <p:sldId id="347" r:id="rId30"/>
    <p:sldId id="348" r:id="rId31"/>
    <p:sldId id="350" r:id="rId32"/>
    <p:sldId id="351" r:id="rId33"/>
    <p:sldId id="352" r:id="rId34"/>
    <p:sldId id="353" r:id="rId35"/>
    <p:sldId id="359" r:id="rId36"/>
    <p:sldId id="37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20000"/>
    <a:srgbClr val="FF66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95" autoAdjust="0"/>
  </p:normalViewPr>
  <p:slideViewPr>
    <p:cSldViewPr snapToGrid="0" snapToObjects="1">
      <p:cViewPr>
        <p:scale>
          <a:sx n="60" d="100"/>
          <a:sy n="60" d="100"/>
        </p:scale>
        <p:origin x="-2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AF91-D1A2-4546-9391-74E599AA2C5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66EC6-191D-7D44-8749-7A3E0D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Mastermind</a:t>
            </a:r>
            <a:r>
              <a:rPr lang="nl-NL" dirty="0" smtClean="0"/>
              <a:t> is a game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guess</a:t>
            </a:r>
            <a:r>
              <a:rPr lang="nl-NL" dirty="0" smtClean="0"/>
              <a:t> a </a:t>
            </a:r>
            <a:r>
              <a:rPr lang="nl-NL" dirty="0" err="1" smtClean="0"/>
              <a:t>hidden</a:t>
            </a:r>
            <a:r>
              <a:rPr lang="nl-NL" dirty="0" smtClean="0"/>
              <a:t> code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. It is </a:t>
            </a:r>
            <a:r>
              <a:rPr lang="nl-NL" baseline="0" dirty="0" err="1" smtClean="0"/>
              <a:t>inspired</a:t>
            </a:r>
            <a:r>
              <a:rPr lang="nl-NL" baseline="0" dirty="0" smtClean="0"/>
              <a:t> on the </a:t>
            </a:r>
            <a:r>
              <a:rPr lang="nl-NL" baseline="0" dirty="0" err="1" smtClean="0"/>
              <a:t>ancient</a:t>
            </a:r>
            <a:r>
              <a:rPr lang="nl-NL" baseline="0" dirty="0" smtClean="0"/>
              <a:t> game of ‘Bulls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Cows’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has been </a:t>
            </a:r>
            <a:r>
              <a:rPr lang="nl-NL" baseline="0" dirty="0" err="1" smtClean="0"/>
              <a:t>played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since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centrury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ago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digits</a:t>
            </a:r>
            <a:r>
              <a:rPr lang="nl-NL" baseline="0" dirty="0" smtClean="0"/>
              <a:t> or letters.</a:t>
            </a:r>
          </a:p>
          <a:p>
            <a:endParaRPr lang="nl-NL" baseline="0" dirty="0" smtClean="0"/>
          </a:p>
          <a:p>
            <a:r>
              <a:rPr lang="nl-NL" baseline="0" dirty="0" smtClean="0"/>
              <a:t>In the </a:t>
            </a:r>
            <a:r>
              <a:rPr lang="nl-NL" baseline="0" dirty="0" err="1" smtClean="0"/>
              <a:t>original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Mastermind</a:t>
            </a:r>
            <a:r>
              <a:rPr lang="nl-NL" baseline="0" dirty="0" smtClean="0"/>
              <a:t> game, the code maker </a:t>
            </a:r>
            <a:r>
              <a:rPr lang="nl-NL" baseline="0" dirty="0" err="1" smtClean="0"/>
              <a:t>creates</a:t>
            </a:r>
            <a:r>
              <a:rPr lang="nl-NL" baseline="0" dirty="0" smtClean="0"/>
              <a:t> a code </a:t>
            </a:r>
            <a:r>
              <a:rPr lang="nl-NL" baseline="0" dirty="0" err="1" smtClean="0"/>
              <a:t>consisting</a:t>
            </a:r>
            <a:r>
              <a:rPr lang="nl-NL" baseline="0" dirty="0" smtClean="0"/>
              <a:t> of 4 </a:t>
            </a:r>
            <a:r>
              <a:rPr lang="nl-NL" baseline="0" dirty="0" err="1" smtClean="0"/>
              <a:t>positions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containing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any</a:t>
            </a:r>
            <a:r>
              <a:rPr lang="nl-NL" baseline="0" dirty="0" smtClean="0"/>
              <a:t> of 6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The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guesses</a:t>
            </a:r>
            <a:r>
              <a:rPr lang="nl-NL" baseline="0" dirty="0" smtClean="0"/>
              <a:t> codes </a:t>
            </a:r>
            <a:r>
              <a:rPr lang="nl-NL" baseline="0" dirty="0" err="1" smtClean="0"/>
              <a:t>until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have found the </a:t>
            </a:r>
            <a:r>
              <a:rPr lang="nl-NL" baseline="0" dirty="0" err="1" smtClean="0"/>
              <a:t>hidden</a:t>
            </a:r>
            <a:r>
              <a:rPr lang="nl-NL" baseline="0" dirty="0" smtClean="0"/>
              <a:t> code. </a:t>
            </a:r>
            <a:r>
              <a:rPr lang="nl-NL" baseline="0" dirty="0" err="1" smtClean="0"/>
              <a:t>After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guess</a:t>
            </a:r>
            <a:r>
              <a:rPr lang="nl-NL" baseline="0" dirty="0" smtClean="0"/>
              <a:t> of the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, the code maker </a:t>
            </a:r>
            <a:r>
              <a:rPr lang="nl-NL" baseline="0" dirty="0" err="1" smtClean="0"/>
              <a:t>responds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giving</a:t>
            </a:r>
            <a:r>
              <a:rPr lang="nl-NL" baseline="0" dirty="0" smtClean="0"/>
              <a:t> black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pegs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indicating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correct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 in the right </a:t>
            </a:r>
            <a:r>
              <a:rPr lang="nl-NL" baseline="0" dirty="0" err="1" smtClean="0"/>
              <a:t>place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correct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 in the wrong </a:t>
            </a:r>
            <a:r>
              <a:rPr lang="nl-NL" baseline="0" dirty="0" err="1" smtClean="0"/>
              <a:t>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respectively</a:t>
            </a:r>
            <a:r>
              <a:rPr lang="nl-NL" baseline="0" dirty="0" smtClean="0"/>
              <a:t>.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win the game, the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hidden</a:t>
            </a:r>
            <a:r>
              <a:rPr lang="nl-NL" baseline="0" dirty="0" smtClean="0"/>
              <a:t> code </a:t>
            </a:r>
            <a:r>
              <a:rPr lang="nl-NL" baseline="0" dirty="0" err="1" smtClean="0"/>
              <a:t>within</a:t>
            </a:r>
            <a:r>
              <a:rPr lang="nl-NL" baseline="0" dirty="0" smtClean="0"/>
              <a:t> 10 </a:t>
            </a:r>
            <a:r>
              <a:rPr lang="nl-NL" baseline="0" dirty="0" err="1" smtClean="0"/>
              <a:t>guesses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smtClean="0"/>
              <a:t>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project we </a:t>
            </a:r>
            <a:r>
              <a:rPr lang="nl-NL" baseline="0" dirty="0" err="1" smtClean="0"/>
              <a:t>try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win the game as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stochastic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optimization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techniques</a:t>
            </a:r>
            <a:r>
              <a:rPr lang="nl-NL" baseline="0" dirty="0" smtClean="0"/>
              <a:t>. We are </a:t>
            </a:r>
            <a:r>
              <a:rPr lang="nl-NL" baseline="0" dirty="0" err="1" smtClean="0"/>
              <a:t>especially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interested</a:t>
            </a:r>
            <a:r>
              <a:rPr lang="nl-NL" baseline="0" dirty="0" smtClean="0"/>
              <a:t> in performance as we </a:t>
            </a:r>
            <a:r>
              <a:rPr lang="nl-NL" baseline="0" dirty="0" err="1" smtClean="0"/>
              <a:t>expand</a:t>
            </a:r>
            <a:r>
              <a:rPr lang="nl-NL" baseline="0" dirty="0" smtClean="0"/>
              <a:t> the game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positions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4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6.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66EC6-191D-7D44-8749-7A3E0D3049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Pretty self explanatory; mention</a:t>
            </a:r>
            <a:r>
              <a:rPr lang="en-US" baseline="0" dirty="0" smtClean="0"/>
              <a:t> some heuristics</a:t>
            </a:r>
            <a:r>
              <a:rPr lang="is-IS" baseline="0" dirty="0" smtClean="0"/>
              <a:t>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7F6B-C821-D745-A465-607232EF82A6}" type="datetimeFigureOut">
              <a:rPr lang="en-US" smtClean="0"/>
              <a:t>16-05-10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5201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Exploring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Optimization Strategies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for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i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2308" y="5130087"/>
            <a:ext cx="63562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merican Typewriter"/>
                <a:cs typeface="American Typewriter"/>
              </a:rPr>
              <a:t>Gioia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Dominedò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latin typeface="American Typewriter"/>
                <a:cs typeface="American Typewriter"/>
              </a:rPr>
              <a:t> Amy Lee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>
                <a:latin typeface="American Typewriter"/>
                <a:cs typeface="American Typewriter"/>
              </a:rPr>
              <a:t>Kendrick </a:t>
            </a:r>
            <a:r>
              <a:rPr lang="en-US" dirty="0" smtClean="0">
                <a:latin typeface="American Typewriter"/>
                <a:cs typeface="American Typewriter"/>
              </a:rPr>
              <a:t>Lo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latin typeface="American Typewriter"/>
                <a:cs typeface="American Typewriter"/>
                <a:sym typeface="Wingdings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  <a:sym typeface="Wingdings"/>
              </a:rPr>
              <a:t>Reinier</a:t>
            </a:r>
            <a:r>
              <a:rPr lang="en-US" dirty="0" smtClean="0">
                <a:latin typeface="American Typewriter"/>
                <a:cs typeface="American Typewriter"/>
                <a:sym typeface="Wingdings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  <a:sym typeface="Wingdings"/>
              </a:rPr>
              <a:t>Maat</a:t>
            </a:r>
            <a:r>
              <a:rPr lang="en-US" dirty="0" smtClean="0">
                <a:latin typeface="American Typewriter"/>
                <a:cs typeface="American Typewriter"/>
                <a:sym typeface="Wingdings"/>
              </a:rPr>
              <a:t/>
            </a:r>
            <a:br>
              <a:rPr lang="en-US" dirty="0" smtClean="0">
                <a:latin typeface="American Typewriter"/>
                <a:cs typeface="American Typewriter"/>
                <a:sym typeface="Wingdings"/>
              </a:rPr>
            </a:br>
            <a:r>
              <a:rPr lang="en-US" dirty="0" smtClean="0">
                <a:latin typeface="American Typewriter"/>
                <a:cs typeface="American Typewriter"/>
                <a:sym typeface="Wingdings"/>
              </a:rPr>
              <a:t/>
            </a:r>
            <a:br>
              <a:rPr lang="en-US" dirty="0" smtClean="0">
                <a:latin typeface="American Typewriter"/>
                <a:cs typeface="American Typewriter"/>
                <a:sym typeface="Wingdings"/>
              </a:rPr>
            </a:br>
            <a:r>
              <a:rPr lang="en-US" dirty="0" smtClean="0">
                <a:latin typeface="American Typewriter"/>
                <a:cs typeface="American Typewriter"/>
                <a:sym typeface="Wingdings"/>
              </a:rPr>
              <a:t>AM207 Final Project (2016)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054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74282" y="1287805"/>
            <a:ext cx="0" cy="127016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7020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otched Right Arrow 3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xmlns:p14="http://schemas.microsoft.com/office/powerpoint/2010/main"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-9.39163E-7 C -0.00956 -0.10479 0.11831 -0.1957 0.28995 -0.20194 C 0.45448 -0.20934 0.60823 -0.13925 0.61865 -0.03747 C 0.63203 0.05598 0.5238 0.14388 0.3697 0.15013 C 0.22845 0.15499 0.09537 0.09692 0.08495 0.00925 C 0.0747 -0.07055 0.16417 -0.1455 0.29534 -0.15175 C 0.41556 -0.1566 0.52884 -0.10803 0.53648 -0.0347 C 0.54378 0.031 0.47237 0.09507 0.36448 0.09854 C 0.26737 0.10317 0.17442 0.0657 0.16695 0.00625 C 0.16174 -0.04719 0.21594 -0.09854 0.30003 -0.10178 C 0.37474 -0.10479 0.44892 -0.0768 0.45448 -0.03123 C 0.45952 0.00787 0.42095 0.04534 0.3591 0.04812 C 0.30802 0.05159 0.25417 0.03447 0.25173 0.00278 C 0.24669 -0.02221 0.26737 -0.04858 0.30576 -0.05158 C 0.33617 -0.05158 0.36726 -0.04534 0.37248 -0.02845 C 0.37474 -0.01735 0.3697 -0.00624 0.35406 -0.00185 C 0.34676 -9.39163E-7 0.34207 -9.39163E-7 0.33339 -0.00185 " pathEditMode="relative" rAng="0" ptsTypes="fffffffffffff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15" y="-27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85 C 0.01077 0.00902 0.02415 0.02013 0.03005 0.03401 C 0.03596 0.04904 0.03874 0.06685 0.04187 0.0849 C 0.04482 0.10248 0.04187 0.11774 0.03874 0.1344 C 0.03596 0.14943 0.03162 0.16586 0.02102 0.17974 C 0.01233 0.19339 -0.00261 0.20449 -0.01876 0.21282 C -0.0337 0.22091 -0.05143 0.2267 -0.06915 0.22924 C -0.08687 0.23225 -0.10459 0.23225 -0.12074 0.22924 C -0.13846 0.2267 -0.15497 0.21976 -0.168 0.20865 C -0.18138 0.19894 -0.19319 0.18668 -0.1991 0.17141 C -0.20657 0.15776 -0.20969 0.13833 -0.20969 0.12329 C -0.21091 0.10803 -0.20969 0.09045 -0.20222 0.07495 C -0.19475 0.0613 -0.18138 0.05043 -0.16366 0.04488 C -0.14594 0.04071 -0.12821 0.04603 -0.1164 0.05598 C -0.10615 0.06546 -0.09868 0.0805 -0.09712 0.09854 C -0.09712 0.11636 -0.09868 0.13301 -0.10615 0.14666 C -0.11327 0.16031 -0.11206 0.16331 -0.14159 0.18113 C -0.168 0.20032 -0.19475 0.19477 -0.21091 0.19616 C -0.22742 0.19616 -0.24045 0.19084 -0.25695 0.18529 C -0.27467 0.17835 -0.28926 0.16586 -0.29986 0.15499 C -0.31011 0.14388 -0.31446 0.13023 -0.32036 0.10803 C -0.32488 0.08605 -0.32488 0.07495 -0.32488 0.05853 C -0.32488 0.0421 -0.33496 0.01851 -0.33496 0.00208 " pathEditMode="relative" rAng="0" ptsTypes="fffffffffffffffffffffff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02" y="117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0181E-7 -9.39163E-7 C -0.00973 -0.08166 0.11866 -0.15198 0.29083 -0.15683 C 0.45622 -0.16262 0.61067 -0.10826 0.62074 -0.02915 C 0.63429 0.04372 0.52519 0.11196 0.37109 0.11659 C 0.22933 0.12052 0.09538 0.07541 0.08513 0.0074 C 0.07505 -0.05459 0.16504 -0.11288 0.29639 -0.11797 C 0.41713 -0.12167 0.53075 -0.08374 0.53857 -0.02683 C 0.54604 0.02429 0.47411 0.07402 0.36588 0.0768 C 0.26824 0.08027 0.17495 0.05112 0.16765 0.00463 C 0.16244 -0.03655 0.21664 -0.07657 0.30108 -0.07911 C 0.37613 -0.08166 0.45083 -0.05968 0.45622 -0.02452 C 0.46126 0.00602 0.42234 0.03516 0.36084 0.03747 C 0.30959 0.04025 0.25539 0.0266 0.25261 0.00231 C 0.24739 -0.01735 0.26824 -0.0377 0.30664 -0.04002 C 0.33756 -0.04002 0.36831 -0.03539 0.3737 -0.02197 C 0.37613 -0.01342 0.37109 -0.00486 0.35545 -0.00139 C 0.34781 -9.39163E-7 0.34295 -9.39163E-7 0.33495 -0.00139 " pathEditMode="relative" rAng="0" ptsTypes="fffffffffffffffff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0" y="-210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C 0.01199 -0.00925 0.02554 -0.01827 0.03162 -0.02984 C 0.03753 -0.04233 0.04048 -0.05714 0.04361 -0.07217 C 0.04656 -0.08674 0.04361 -0.09947 0.04048 -0.11311 C 0.03753 -0.12561 0.03319 -0.13925 0.02241 -0.15082 C 0.01355 -0.16215 -0.00156 -0.17118 -0.01789 -0.17812 C -0.03301 -0.18482 -0.05107 -0.18968 -0.06897 -0.19176 C -0.08704 -0.19408 -0.10493 -0.19408 -0.12144 -0.19176 C -0.13933 -0.18968 -0.15601 -0.1839 -0.16939 -0.17488 C -0.18294 -0.16655 -0.19492 -0.1566 -0.20083 -0.14388 C -0.20848 -0.13255 -0.2116 -0.11658 -0.2116 -0.10409 C -0.21282 -0.09137 -0.2116 -0.07657 -0.20396 -0.06384 C -0.19649 -0.05274 -0.18294 -0.04349 -0.16487 -0.03886 C -0.14697 -0.03539 -0.12891 -0.04002 -0.11692 -0.04811 C -0.10649 -0.05598 -0.09902 -0.06847 -0.09746 -0.08327 C -0.09746 -0.09831 -0.09902 -0.11196 -0.10649 -0.12352 C -0.11379 -0.13463 -0.11258 -0.13717 -0.14246 -0.15198 C -0.16939 -0.16794 -0.19649 -0.16331 -0.21282 -0.16447 C -0.2295 -0.16447 -0.24287 -0.15984 -0.25955 -0.15545 C -0.27745 -0.14966 -0.29239 -0.13925 -0.30299 -0.13023 C -0.31341 -0.12098 -0.31793 -0.10965 -0.32383 -0.09137 C -0.32852 -0.0731 -0.32852 -0.06384 -0.32852 -0.0502 C -0.32974 -0.04071 -0.32991 -0.04071 -0.33113 -0.03377 C -0.33269 -0.02591 -0.33721 -0.00717 -0.33808 -0.00301 " pathEditMode="relative" rAng="0" ptsTypes="ffffffffffffffffffffffaf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6" y="-97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>
            <a:off x="1770180" y="4653136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7556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xmlns:p14="http://schemas.microsoft.com/office/powerpoint/2010/main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0.00255 L 0.09016 0.05344 C 0.10875 0.06523 0.13724 0.07194 0.16695 0.07194 C 0.20048 0.07194 0.22758 0.06523 0.24617 0.05344 L 0.33686 0.00255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5" y="34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579E-6 -4.14758E-6 L -0.08982 -0.12907 C -0.10841 -0.15822 -0.13655 -0.17441 -0.16609 -0.17441 C -0.19962 -0.17441 -0.22637 -0.15822 -0.24496 -0.12907 L -0.33461 -4.14758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0" y="-8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6027"/>
      </p:ext>
    </p:extLst>
  </p:cSld>
  <p:clrMapOvr>
    <a:masterClrMapping/>
  </p:clrMapOvr>
  <p:transition xmlns:p14="http://schemas.microsoft.com/office/powerpoint/2010/main" spd="slow" advClick="0" advTm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1763688" y="4653136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727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977" y="378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977" y="1364548"/>
            <a:ext cx="9144000" cy="1596368"/>
            <a:chOff x="0" y="1364548"/>
            <a:chExt cx="9144000" cy="1596368"/>
          </a:xfrm>
        </p:grpSpPr>
        <p:sp>
          <p:nvSpPr>
            <p:cNvPr id="4" name="Oval 3"/>
            <p:cNvSpPr/>
            <p:nvPr/>
          </p:nvSpPr>
          <p:spPr>
            <a:xfrm>
              <a:off x="1770180" y="2046516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98480" y="2046516"/>
              <a:ext cx="914400" cy="9144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26780" y="204651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355080" y="2046516"/>
              <a:ext cx="914400" cy="9144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1364548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American Typewriter"/>
                  <a:cs typeface="American Typewriter"/>
                </a:rPr>
                <a:t>Hidden code: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977" y="5250290"/>
            <a:ext cx="9144000" cy="1209276"/>
            <a:chOff x="15254" y="5250290"/>
            <a:chExt cx="9144000" cy="1209276"/>
          </a:xfrm>
        </p:grpSpPr>
        <p:sp>
          <p:nvSpPr>
            <p:cNvPr id="13" name="TextBox 12"/>
            <p:cNvSpPr txBox="1"/>
            <p:nvPr/>
          </p:nvSpPr>
          <p:spPr>
            <a:xfrm>
              <a:off x="15254" y="5250290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American Typewriter"/>
                  <a:cs typeface="American Typewriter"/>
                </a:rPr>
                <a:t>Response: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378163" y="5926378"/>
              <a:ext cx="2274149" cy="533188"/>
              <a:chOff x="3322712" y="5916410"/>
              <a:chExt cx="2274149" cy="53318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349905" y="6109301"/>
                <a:ext cx="246956" cy="2469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144248" y="6109301"/>
                <a:ext cx="246956" cy="2469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22712" y="5916410"/>
                <a:ext cx="7681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American Typewriter"/>
                    <a:cs typeface="American Typewriter"/>
                  </a:rPr>
                  <a:t>1 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30372" y="5926378"/>
                <a:ext cx="7681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merican Typewriter"/>
                    <a:cs typeface="American Typewriter"/>
                  </a:rPr>
                  <a:t>2</a:t>
                </a:r>
                <a:r>
                  <a:rPr lang="en-US" sz="2800" dirty="0" smtClean="0">
                    <a:latin typeface="American Typewriter"/>
                    <a:cs typeface="American Typewriter"/>
                  </a:rPr>
                  <a:t> x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977" y="3357603"/>
            <a:ext cx="9144000" cy="1628965"/>
            <a:chOff x="23955" y="3357603"/>
            <a:chExt cx="9144000" cy="1628965"/>
          </a:xfrm>
        </p:grpSpPr>
        <p:sp>
          <p:nvSpPr>
            <p:cNvPr id="12" name="TextBox 11"/>
            <p:cNvSpPr txBox="1"/>
            <p:nvPr/>
          </p:nvSpPr>
          <p:spPr>
            <a:xfrm>
              <a:off x="23955" y="3357603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American Typewriter"/>
                  <a:cs typeface="American Typewriter"/>
                </a:rPr>
                <a:t>Example guess: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787576" y="4072168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72476" y="4072168"/>
              <a:ext cx="914400" cy="914400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14038" y="4072168"/>
              <a:ext cx="914400" cy="9144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45879" y="4072168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3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859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-9.39163E-7 L 0.16799 0.0011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1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85E-6 2.45663E-6 L -0.16799 -0.0004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1763688" y="4725144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3435"/>
      </p:ext>
    </p:extLst>
  </p:cSld>
  <p:clrMapOvr>
    <a:masterClrMapping/>
  </p:clrMapOvr>
  <p:transition xmlns:p14="http://schemas.microsoft.com/office/powerpoint/2010/main" spd="slow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402188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349087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xmlns:p14="http://schemas.microsoft.com/office/powerpoint/2010/main" spd="slow" advClick="0" advTm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L 0.15219 0.04904 C 0.18642 0.05922 0.2064 0.07472 0.2064 0.09091 C 0.2064 0.10918 0.18642 0.12376 0.15219 0.13417 L -2.97429E-6 0.18367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0" y="91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747E-7 0.00208 L -0.09972 -0.04673 C -0.12231 -0.05691 -0.13464 -0.07218 -0.13464 -0.08814 C -0.13464 -0.10641 -0.12231 -0.12098 -0.09972 -0.13093 L 7.5747E-7 -0.17951 " pathEditMode="relative" rAng="0" ptsTypes="FffFF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1" y="-9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4757" y="2108559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970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L 0.15219 0.04904 C 0.18642 0.05922 0.2064 0.07472 0.2064 0.09091 C 0.2064 0.10918 0.18642 0.12376 0.15219 0.13417 L -2.97429E-6 0.18367 " pathEditMode="relative" rAng="0" ptsTypes="FffFF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0" y="91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747E-7 0.00208 L -0.09972 -0.04673 C -0.12231 -0.05691 -0.13464 -0.07218 -0.13464 -0.08814 C -0.13464 -0.10641 -0.12231 -0.12098 -0.09972 -0.13093 L 7.5747E-7 -0.17951 " pathEditMode="relative" rAng="0" ptsTypes="FffFF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1" y="-90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4461E-6 -9.39163E-7 L -0.13881 0.04858 C -0.16974 0.05853 -0.18729 0.07402 -0.18729 0.08998 C -0.18729 0.10803 -0.16974 0.12283 -0.13881 0.13278 L 2.24461E-6 0.18205 " pathEditMode="relative" rAng="0" ptsTypes="FffFF">
                                      <p:cBhvr>
                                        <p:cTn id="1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4" y="90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307E-6 0.00046 L 0.13812 -0.05136 C 0.16939 -0.06177 0.18693 -0.07819 0.18693 -0.09508 C 0.18693 -0.11405 0.16939 -0.12954 0.13812 -0.13995 L 1.22307E-6 -0.19131 " pathEditMode="relative" rAng="0" ptsTypes="FffFF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7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</p:spTree>
    <p:extLst>
      <p:ext uri="{BB962C8B-B14F-4D97-AF65-F5344CB8AC3E}">
        <p14:creationId xmlns:p14="http://schemas.microsoft.com/office/powerpoint/2010/main" val="27986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40246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9614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xmlns:p14="http://schemas.microsoft.com/office/powerpoint/2010/main" advClick="0" advTm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8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merican Typewriter"/>
                <a:cs typeface="American Typewriter"/>
              </a:rPr>
              <a:t>Popular </a:t>
            </a:r>
            <a:r>
              <a:rPr lang="en-US" sz="2400" dirty="0" smtClean="0">
                <a:latin typeface="American Typewriter"/>
                <a:cs typeface="American Typewriter"/>
              </a:rPr>
              <a:t>Strategies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Exclude all possibilities logically </a:t>
            </a:r>
            <a:br>
              <a:rPr lang="en-US" sz="2400" dirty="0" smtClean="0">
                <a:latin typeface="American Typewriter"/>
                <a:cs typeface="American Typewriter"/>
              </a:rPr>
            </a:br>
            <a:r>
              <a:rPr lang="en-US" sz="2400" dirty="0" smtClean="0">
                <a:latin typeface="American Typewriter"/>
                <a:cs typeface="American Typewriter"/>
              </a:rPr>
              <a:t>(Knuth’s Algorithm)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Random Search</a:t>
            </a:r>
          </a:p>
          <a:p>
            <a:pPr marL="0" indent="0">
              <a:buNone/>
            </a:pPr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Problems with popular strategies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Exhaustive search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Time and space requirements increase exponentially as the number of colors and/or positions increase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33500"/>
            <a:ext cx="2286000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2324" y="4381500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Steve Berry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3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40246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9614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532582" y="2078649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035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45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4553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2582" y="2777236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3567" y="2777236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74552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5537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258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35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4552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45537" y="347582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2582" y="4174410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03567" y="4174410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74552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45537" y="4174410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2582" y="4872997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35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74552" y="4872997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5537" y="4872997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32582" y="5571584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03567" y="5571584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74552" y="5571584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455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6682" y="2078649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76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686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39637" y="2078649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6682" y="2777236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97667" y="2777236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68652" y="2777236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39637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26682" y="3475823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976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6865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39637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126682" y="4174410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797667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468652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139637" y="4174410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26682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7976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468652" y="4872997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139637" y="4872997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26682" y="5571584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97667" y="5571584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68652" y="5571584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396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874"/>
      </p:ext>
    </p:extLst>
  </p:cSld>
  <p:clrMapOvr>
    <a:masterClrMapping/>
  </p:clrMapOvr>
  <p:transition xmlns:p14="http://schemas.microsoft.com/office/powerpoint/2010/main" spd="slow" advClick="0" advTm="0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11" name="Oval 10"/>
          <p:cNvSpPr/>
          <p:nvPr/>
        </p:nvSpPr>
        <p:spPr>
          <a:xfrm>
            <a:off x="153258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35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4552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45537" y="347582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2582" y="4872997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35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74552" y="4872997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5537" y="4872997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6682" y="2078649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76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686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39637" y="2078649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26682" y="5571584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97667" y="5571584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68652" y="5571584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396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:fade/>
      </p:transition>
    </mc:Choice>
    <mc:Fallback xmlns="">
      <p:transition xmlns:p14="http://schemas.microsoft.com/office/powerpoint/2010/main" spd="slow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455" y="2585593"/>
            <a:ext cx="2519899" cy="2998163"/>
            <a:chOff x="1494482" y="2585593"/>
            <a:chExt cx="2519899" cy="2998163"/>
          </a:xfrm>
        </p:grpSpPr>
        <p:sp>
          <p:nvSpPr>
            <p:cNvPr id="11" name="Oval 10"/>
            <p:cNvSpPr/>
            <p:nvPr/>
          </p:nvSpPr>
          <p:spPr>
            <a:xfrm>
              <a:off x="1494482" y="347582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65467" y="347582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36452" y="347582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7437" y="347582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94482" y="426445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65467" y="426445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36452" y="426445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07437" y="426445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94482" y="258559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165467" y="258559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36452" y="258559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507437" y="2585593"/>
              <a:ext cx="506944" cy="506944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494482" y="5076812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165467" y="5076812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836452" y="5076812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507437" y="5076812"/>
              <a:ext cx="506944" cy="506944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9293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23" name="Oval 22"/>
          <p:cNvSpPr/>
          <p:nvPr/>
        </p:nvSpPr>
        <p:spPr>
          <a:xfrm>
            <a:off x="4367977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38962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09947" y="4264453"/>
            <a:ext cx="506944" cy="506944"/>
          </a:xfrm>
          <a:prstGeom prst="ellipse">
            <a:avLst/>
          </a:prstGeom>
          <a:solidFill>
            <a:srgbClr val="FFFF00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80932" y="4264453"/>
            <a:ext cx="506944" cy="506944"/>
          </a:xfrm>
          <a:prstGeom prst="ellipse">
            <a:avLst/>
          </a:prstGeom>
          <a:solidFill>
            <a:srgbClr val="FF66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7977" y="426445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38962" y="426445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09947" y="3475823"/>
            <a:ext cx="506944" cy="506944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80932" y="3475823"/>
            <a:ext cx="506944" cy="506944"/>
          </a:xfrm>
          <a:prstGeom prst="ellipse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67977" y="2585593"/>
            <a:ext cx="506944" cy="506944"/>
          </a:xfrm>
          <a:prstGeom prst="ellipse">
            <a:avLst/>
          </a:prstGeom>
          <a:solidFill>
            <a:srgbClr val="0000FF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38962" y="2585593"/>
            <a:ext cx="506944" cy="506944"/>
          </a:xfrm>
          <a:prstGeom prst="ellipse">
            <a:avLst/>
          </a:prstGeom>
          <a:solidFill>
            <a:srgbClr val="FF66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09947" y="258559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80932" y="2585593"/>
            <a:ext cx="506944" cy="506944"/>
          </a:xfrm>
          <a:prstGeom prst="ellipse">
            <a:avLst/>
          </a:prstGeom>
          <a:solidFill>
            <a:srgbClr val="0080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80932" y="5076812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09947" y="5076812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38962" y="5076812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67977" y="5076812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otched Right Arrow 38"/>
          <p:cNvSpPr/>
          <p:nvPr/>
        </p:nvSpPr>
        <p:spPr>
          <a:xfrm>
            <a:off x="3358713" y="2650294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otched Right Arrow 39"/>
          <p:cNvSpPr/>
          <p:nvPr/>
        </p:nvSpPr>
        <p:spPr>
          <a:xfrm rot="1846755">
            <a:off x="3358713" y="3508056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otched Right Arrow 40"/>
          <p:cNvSpPr/>
          <p:nvPr/>
        </p:nvSpPr>
        <p:spPr>
          <a:xfrm rot="19776424">
            <a:off x="3358713" y="4327718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Notched Right Arrow 41"/>
          <p:cNvSpPr/>
          <p:nvPr/>
        </p:nvSpPr>
        <p:spPr>
          <a:xfrm>
            <a:off x="3358713" y="5160080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59455" y="2585593"/>
            <a:ext cx="2519899" cy="2998163"/>
            <a:chOff x="1494482" y="2585593"/>
            <a:chExt cx="2519899" cy="2998163"/>
          </a:xfrm>
        </p:grpSpPr>
        <p:sp>
          <p:nvSpPr>
            <p:cNvPr id="44" name="Oval 43"/>
            <p:cNvSpPr/>
            <p:nvPr/>
          </p:nvSpPr>
          <p:spPr>
            <a:xfrm>
              <a:off x="1494482" y="347582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65467" y="347582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36452" y="347582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507437" y="347582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494482" y="426445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165467" y="426445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36452" y="426445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507437" y="426445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494482" y="258559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165467" y="258559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36452" y="258559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07437" y="2585593"/>
              <a:ext cx="506944" cy="506944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94482" y="5076812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165467" y="5076812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36452" y="5076812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507437" y="5076812"/>
              <a:ext cx="506944" cy="506944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92280" y="2492896"/>
            <a:ext cx="195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permutation    + mutation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0140" y="3760905"/>
            <a:ext cx="19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crossover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0140" y="5160080"/>
            <a:ext cx="19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inversion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887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34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4368" y="1600200"/>
            <a:ext cx="5194299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3800"/>
              </a:lnSpc>
            </a:pPr>
            <a:r>
              <a:rPr lang="nl-NL" dirty="0" err="1" smtClean="0">
                <a:latin typeface="American Typewriter"/>
                <a:cs typeface="American Typewriter"/>
              </a:rPr>
              <a:t>Exhaustive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strategies</a:t>
            </a:r>
            <a:r>
              <a:rPr lang="nl-NL" dirty="0" smtClean="0">
                <a:latin typeface="American Typewriter"/>
                <a:cs typeface="American Typewriter"/>
              </a:rPr>
              <a:t>:</a:t>
            </a:r>
            <a:br>
              <a:rPr lang="nl-NL" dirty="0" smtClean="0">
                <a:latin typeface="American Typewriter"/>
                <a:cs typeface="American Typewriter"/>
              </a:rPr>
            </a:br>
            <a:r>
              <a:rPr lang="nl-NL" dirty="0" smtClean="0">
                <a:latin typeface="American Typewriter"/>
                <a:cs typeface="American Typewriter"/>
              </a:rPr>
              <a:t>Colors↑ =  Runtime↑↑</a:t>
            </a:r>
          </a:p>
          <a:p>
            <a:endParaRPr lang="nl-NL" dirty="0">
              <a:latin typeface="American Typewriter"/>
              <a:cs typeface="American Typewriter"/>
            </a:endParaRPr>
          </a:p>
          <a:p>
            <a:r>
              <a:rPr lang="nl-NL" dirty="0" err="1" smtClean="0">
                <a:latin typeface="American Typewriter"/>
                <a:cs typeface="American Typewriter"/>
              </a:rPr>
              <a:t>Stochastic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strategies</a:t>
            </a:r>
            <a:r>
              <a:rPr lang="nl-NL" dirty="0" smtClean="0">
                <a:latin typeface="American Typewriter"/>
                <a:cs typeface="American Typewriter"/>
              </a:rPr>
              <a:t>:</a:t>
            </a:r>
          </a:p>
          <a:p>
            <a:pPr lvl="1"/>
            <a:r>
              <a:rPr lang="nl-NL" dirty="0" err="1" smtClean="0">
                <a:latin typeface="American Typewriter"/>
                <a:cs typeface="American Typewriter"/>
              </a:rPr>
              <a:t>Lower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runtimes</a:t>
            </a:r>
            <a:endParaRPr lang="nl-NL" dirty="0" smtClean="0">
              <a:latin typeface="American Typewriter"/>
              <a:cs typeface="American Typewriter"/>
            </a:endParaRPr>
          </a:p>
          <a:p>
            <a:pPr lvl="1"/>
            <a:r>
              <a:rPr lang="nl-NL" dirty="0" err="1" smtClean="0">
                <a:latin typeface="American Typewriter"/>
                <a:cs typeface="American Typewriter"/>
              </a:rPr>
              <a:t>Similar</a:t>
            </a:r>
            <a:r>
              <a:rPr lang="nl-NL" dirty="0" smtClean="0">
                <a:latin typeface="American Typewriter"/>
                <a:cs typeface="American Typewriter"/>
              </a:rPr>
              <a:t> # of </a:t>
            </a:r>
            <a:r>
              <a:rPr lang="nl-NL" dirty="0" err="1" smtClean="0">
                <a:latin typeface="American Typewriter"/>
                <a:cs typeface="American Typewriter"/>
              </a:rPr>
              <a:t>guesses</a:t>
            </a:r>
            <a:endParaRPr lang="nl-NL" dirty="0" smtClean="0">
              <a:latin typeface="American Typewriter"/>
              <a:cs typeface="American Typewriter"/>
            </a:endParaRPr>
          </a:p>
          <a:p>
            <a:endParaRPr lang="nl-NL" dirty="0">
              <a:latin typeface="American Typewriter"/>
              <a:cs typeface="American Typewriter"/>
            </a:endParaRPr>
          </a:p>
          <a:p>
            <a:r>
              <a:rPr lang="nl-NL" dirty="0" err="1" smtClean="0">
                <a:latin typeface="American Typewriter"/>
                <a:cs typeface="American Typewriter"/>
              </a:rPr>
              <a:t>Stochastic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techniques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>
                <a:latin typeface="American Typewriter"/>
                <a:cs typeface="American Typewriter"/>
              </a:rPr>
              <a:t/>
            </a:r>
            <a:br>
              <a:rPr lang="nl-NL" dirty="0">
                <a:latin typeface="American Typewriter"/>
                <a:cs typeface="American Typewriter"/>
              </a:rPr>
            </a:br>
            <a:r>
              <a:rPr lang="nl-NL" dirty="0" smtClean="0">
                <a:latin typeface="American Typewriter"/>
                <a:cs typeface="American Typewriter"/>
              </a:rPr>
              <a:t>make </a:t>
            </a:r>
            <a:r>
              <a:rPr lang="nl-NL" dirty="0" err="1" smtClean="0">
                <a:latin typeface="American Typewriter"/>
                <a:cs typeface="American Typewriter"/>
              </a:rPr>
              <a:t>playing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scaled</a:t>
            </a:r>
            <a:r>
              <a:rPr lang="nl-NL" dirty="0" smtClean="0">
                <a:latin typeface="American Typewriter"/>
                <a:cs typeface="American Typewriter"/>
              </a:rPr>
              <a:t>-up </a:t>
            </a:r>
            <a:r>
              <a:rPr lang="nl-NL" dirty="0" err="1" smtClean="0">
                <a:latin typeface="American Typewriter"/>
                <a:cs typeface="American Typewriter"/>
              </a:rPr>
              <a:t>Mastermind</a:t>
            </a:r>
            <a:r>
              <a:rPr lang="nl-NL" dirty="0" smtClean="0">
                <a:latin typeface="American Typewriter"/>
                <a:cs typeface="American Typewriter"/>
              </a:rPr>
              <a:t> in </a:t>
            </a:r>
            <a:r>
              <a:rPr lang="nl-NL" dirty="0" err="1">
                <a:latin typeface="American Typewriter"/>
                <a:cs typeface="American Typewriter"/>
              </a:rPr>
              <a:t>finite</a:t>
            </a:r>
            <a:r>
              <a:rPr lang="nl-NL" dirty="0">
                <a:latin typeface="American Typewriter"/>
                <a:cs typeface="American Typewriter"/>
              </a:rPr>
              <a:t> </a:t>
            </a:r>
            <a:r>
              <a:rPr lang="nl-NL" dirty="0" smtClean="0">
                <a:latin typeface="American Typewriter"/>
                <a:cs typeface="American Typewriter"/>
              </a:rPr>
              <a:t>time </a:t>
            </a:r>
            <a:r>
              <a:rPr lang="nl-NL" dirty="0" err="1" smtClean="0">
                <a:latin typeface="American Typewriter"/>
                <a:cs typeface="American Typewriter"/>
              </a:rPr>
              <a:t>feasible</a:t>
            </a:r>
            <a:endParaRPr lang="nl-NL" dirty="0">
              <a:latin typeface="American Typewriter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01" y="2108200"/>
            <a:ext cx="4133288" cy="303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reeform 7"/>
          <p:cNvSpPr/>
          <p:nvPr/>
        </p:nvSpPr>
        <p:spPr>
          <a:xfrm>
            <a:off x="5249333" y="2434167"/>
            <a:ext cx="3196167" cy="2286000"/>
          </a:xfrm>
          <a:custGeom>
            <a:avLst/>
            <a:gdLst>
              <a:gd name="connsiteX0" fmla="*/ 0 w 5609167"/>
              <a:gd name="connsiteY0" fmla="*/ 3767666 h 3877902"/>
              <a:gd name="connsiteX1" fmla="*/ 2540000 w 5609167"/>
              <a:gd name="connsiteY1" fmla="*/ 3788833 h 3877902"/>
              <a:gd name="connsiteX2" fmla="*/ 3661833 w 5609167"/>
              <a:gd name="connsiteY2" fmla="*/ 2794000 h 3877902"/>
              <a:gd name="connsiteX3" fmla="*/ 5122333 w 5609167"/>
              <a:gd name="connsiteY3" fmla="*/ 719666 h 3877902"/>
              <a:gd name="connsiteX4" fmla="*/ 5609167 w 5609167"/>
              <a:gd name="connsiteY4" fmla="*/ 0 h 38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167" h="3877902">
                <a:moveTo>
                  <a:pt x="0" y="3767666"/>
                </a:moveTo>
                <a:cubicBezTo>
                  <a:pt x="964847" y="3859388"/>
                  <a:pt x="1929695" y="3951111"/>
                  <a:pt x="2540000" y="3788833"/>
                </a:cubicBezTo>
                <a:cubicBezTo>
                  <a:pt x="3150305" y="3626555"/>
                  <a:pt x="3231444" y="3305528"/>
                  <a:pt x="3661833" y="2794000"/>
                </a:cubicBezTo>
                <a:cubicBezTo>
                  <a:pt x="4092222" y="2282472"/>
                  <a:pt x="4797777" y="1185333"/>
                  <a:pt x="5122333" y="719666"/>
                </a:cubicBezTo>
                <a:cubicBezTo>
                  <a:pt x="5446889" y="253999"/>
                  <a:pt x="5609167" y="0"/>
                  <a:pt x="5609167" y="0"/>
                </a:cubicBezTo>
              </a:path>
            </a:pathLst>
          </a:custGeom>
          <a:ln w="50800">
            <a:solidFill>
              <a:srgbClr val="FF0000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05835"/>
            <a:ext cx="9144000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Thanks for watching!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4581234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4581234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4581234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4581234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75168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atin typeface="American Typewriter"/>
                <a:cs typeface="American Typewriter"/>
              </a:rPr>
              <a:t>Exploring Optimization Strategies</a:t>
            </a:r>
            <a:br>
              <a:rPr lang="en-US" sz="3600" b="1" i="1" dirty="0" smtClean="0">
                <a:latin typeface="American Typewriter"/>
                <a:cs typeface="American Typewriter"/>
              </a:rPr>
            </a:br>
            <a:r>
              <a:rPr lang="en-US" sz="3600" b="1" i="1" dirty="0" smtClean="0">
                <a:latin typeface="American Typewriter"/>
                <a:cs typeface="American Typewriter"/>
              </a:rPr>
              <a:t>for Mastermind</a:t>
            </a:r>
          </a:p>
        </p:txBody>
      </p:sp>
    </p:spTree>
    <p:extLst>
      <p:ext uri="{BB962C8B-B14F-4D97-AF65-F5344CB8AC3E}">
        <p14:creationId xmlns:p14="http://schemas.microsoft.com/office/powerpoint/2010/main" val="327738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94 -0.6162 C 0.27639 -0.63727 0.25781 -0.65833 0.25139 -0.65833 C 0.21041 -0.65833 0.16823 -0.32801 0.16823 0.00232 C 0.16823 -0.16435 0.14722 -0.32801 0.12691 -0.32801 C 0.1059 -0.32801 0.08611 -0.16157 0.08611 0.00232 C 0.08611 -0.07986 0.07534 -0.16435 0.06493 -0.16435 C 0.05434 -0.16435 0.04392 -0.08217 0.04392 0.00232 C 0.04392 -0.04004 0.03836 -0.07986 0.03316 -0.07986 C 0.02795 -0.07986 0.02274 -0.03796 0.02274 0.00232 C 0.02274 -0.01898 0.02014 -0.04004 0.01736 -0.04004 C 0.01614 -0.04004 0.01215 -0.01898 0.01215 0.00232 C 0.01215 -0.00833 0.01093 -0.01898 0.00937 -0.01898 C 0.00937 -0.02176 0.00659 -0.00833 0.00659 0.00232 C 0.00659 -0.00324 0.00659 -0.00833 0.00538 -0.00833 C 0.00538 -0.00555 0.00382 -0.00278 0.00382 0.00232 C 0.00382 -0.00069 0.00382 -0.00324 0.00382 -0.00555 C 0.0026 -0.00555 0.0026 -0.00278 0.0026 -2.22222E-6 C 0.00121 -2.22222E-6 0.00121 -0.00278 0.00121 -0.00555 C 3.61111E-6 -0.00555 3.61111E-6 -0.00278 3.61111E-6 -2.22222E-6 " pathEditMode="relative" rAng="0" ptsTypes="fffffffffffffffffff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2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03 -0.6162 C 0.49914 -0.63727 0.46563 -0.65833 0.45417 -0.65833 C 0.38021 -0.65833 0.30365 -0.32801 0.30365 0.00232 C 0.30365 -0.16435 0.26546 -0.32801 0.22969 -0.32801 C 0.1915 -0.32801 0.15539 -0.16157 0.15539 0.00232 C 0.15539 -0.07986 0.13646 -0.16435 0.11754 -0.16435 C 0.09827 -0.16435 0.07934 -0.08217 0.07934 0.00232 C 0.07934 -0.04004 0.0698 -0.07986 0.06025 -0.07986 C 0.05087 -0.07986 0.04115 -0.03796 0.04115 0.00232 C 0.04115 -0.01898 0.03629 -0.04004 0.0316 -0.04004 C 0.02917 -0.04004 0.02205 -0.01898 0.02205 0.00232 C 0.02205 -0.00833 0.0198 -0.01898 0.01702 -0.01898 C 0.01702 -0.02176 0.01198 -0.00833 0.01198 0.00232 C 0.01198 -0.00324 0.01198 -0.00833 0.00973 -0.00833 C 0.00973 -0.00555 0.0073 -0.00278 0.0073 0.00232 C 0.0073 -0.00069 0.0073 -0.00324 0.0073 -0.00555 C 0.00469 -0.00555 0.00469 -0.00278 0.00469 -2.22222E-6 C 0.00226 -2.22222E-6 0.00226 -0.00278 0.00226 -0.00555 C -3.88889E-6 -0.00555 -3.88889E-6 -0.00278 -3.88889E-6 -2.22222E-6 " pathEditMode="relative" rAng="0" ptsTypes="fffffffffffffffffff">
                                      <p:cBhvr>
                                        <p:cTn id="8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51" y="288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27 -0.61643 C -0.50972 -0.6375 -0.47552 -0.65833 -0.46389 -0.65833 C -0.3882 -0.65833 -0.31042 -0.32847 -0.31042 0.00232 C -0.31042 -0.16458 -0.27153 -0.32847 -0.23455 -0.32847 C -0.19601 -0.32847 -0.1592 -0.1618 -0.1592 0.00232 C -0.1592 -0.08009 -0.13959 -0.16458 -0.12031 -0.16458 C -0.10087 -0.16458 -0.08143 -0.08241 -0.08143 0.00232 C -0.08143 -0.04028 -0.07188 -0.08009 -0.06198 -0.08009 C -0.05226 -0.08009 -0.04236 -0.03796 -0.04236 0.00232 C -0.04236 -0.01921 -0.0375 -0.04028 -0.03281 -0.04028 C -0.03021 -0.04028 -0.02309 -0.01921 -0.02309 0.00232 C -0.02309 -0.00879 -0.02066 -0.01921 -0.01806 -0.01921 C -0.01806 -0.02176 -0.01285 -0.00879 -0.01285 0.00232 C -0.01285 -0.0037 -0.01285 -0.00879 -0.01059 -0.00879 C -0.01059 -0.00602 -0.00799 -0.00347 -0.00799 0.00232 C -0.00799 -0.00092 -0.00799 -0.0037 -0.00799 -0.00602 C -0.00538 -0.00602 -0.00538 -0.00347 -0.00538 -0.00023 C -0.00278 -0.00023 -0.00278 -0.00347 -0.00278 -0.00602 C 2.22222E-6 -0.00602 2.22222E-6 -0.00347 2.22222E-6 -0.00023 " pathEditMode="relative" rAng="0" ptsTypes="fffffffffffffffffff">
                                      <p:cBhvr>
                                        <p:cTn id="10" dur="3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288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00162 C 0.17882 -0.10811 0.11216 -0.20324 0.02275 -0.20973 C -0.06267 -0.21783 -0.14253 -0.14422 -0.14791 -0.0375 C -0.15451 0.06041 -0.09861 0.15231 -0.0184 0.15902 C 0.05469 0.16388 0.12413 0.10324 0.12952 0.01157 C 0.13472 -0.07199 0.08802 -0.15093 0.02014 -0.15741 C -0.04253 -0.16227 -0.10139 -0.11135 -0.10521 -0.03449 C -0.1092 0.03426 -0.07187 0.10138 -0.01597 0.10486 C 0.03472 0.10972 0.08264 0.07037 0.08681 0.0081 C 0.08941 -0.04746 0.06146 -0.10162 0.01736 -0.10463 C -0.02118 -0.10811 -0.05989 -0.07848 -0.06267 -0.03102 C -0.06528 0.00995 -0.04531 0.04907 -0.01319 0.05254 C 0.01354 0.05578 0.0415 0.03773 0.04288 0.00509 C 0.04549 -0.0213 0.03472 -0.04931 0.01493 -0.05232 C -0.00139 -0.05232 -0.01736 -0.04584 -0.01979 -0.02801 C -0.02118 -0.01621 -0.0184 -0.00487 -0.01059 4.07407E-6 C -0.00659 0.00162 -0.00382 0.00162 -2.22222E-6 4.07407E-6 " pathEditMode="relative" rAng="0" ptsTypes="fffffffffffffffff">
                                      <p:cBhvr>
                                        <p:cTn id="12" dur="2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8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24091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36670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xmlns:p14="http://schemas.microsoft.com/office/powerpoint/2010/main" advClick="0" advTm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1497777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8480" y="4267438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128928" y="1852321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>
            <a:off x="4592133" y="4038103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23902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:fade/>
      </p:transition>
    </mc:Choice>
    <mc:Fallback xmlns="">
      <p:transition xmlns:p14="http://schemas.microsoft.com/office/powerpoint/2010/main" spd="slow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5400000">
            <a:off x="4707427" y="1852320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>
            <a:off x="2052011" y="4038103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16374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7119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:fade/>
      </p:transition>
    </mc:Choice>
    <mc:Fallback xmlns="">
      <p:transition xmlns:p14="http://schemas.microsoft.com/office/powerpoint/2010/main" spd="slow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294</Words>
  <Application>Microsoft Macintosh PowerPoint</Application>
  <PresentationFormat>On-screen Show (4:3)</PresentationFormat>
  <Paragraphs>71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Kendrick Lo</dc:creator>
  <cp:lastModifiedBy>Kendrick Lo</cp:lastModifiedBy>
  <cp:revision>75</cp:revision>
  <cp:lastPrinted>2016-05-02T03:08:07Z</cp:lastPrinted>
  <dcterms:created xsi:type="dcterms:W3CDTF">2016-04-30T17:20:57Z</dcterms:created>
  <dcterms:modified xsi:type="dcterms:W3CDTF">2016-05-10T16:02:15Z</dcterms:modified>
</cp:coreProperties>
</file>