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4610100" cy="3460750"/>
  <p:notesSz cx="4610100" cy="346075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135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4064B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pc="-5" dirty="0"/>
              <a:t>F</a:t>
            </a:r>
            <a:r>
              <a:rPr cap="small" spc="-10" dirty="0"/>
              <a:t>a</a:t>
            </a:r>
            <a:r>
              <a:rPr cap="small" spc="10" dirty="0"/>
              <a:t>toum</a:t>
            </a:r>
            <a:r>
              <a:rPr cap="small" spc="-35" dirty="0"/>
              <a:t>a</a:t>
            </a:r>
            <a:r>
              <a:rPr cap="small" dirty="0"/>
              <a:t>t</a:t>
            </a:r>
            <a:r>
              <a:rPr cap="small" spc="30" dirty="0"/>
              <a:t>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04064B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4064B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pc="-5" dirty="0"/>
              <a:t>F</a:t>
            </a:r>
            <a:r>
              <a:rPr cap="small" spc="-10" dirty="0"/>
              <a:t>a</a:t>
            </a:r>
            <a:r>
              <a:rPr cap="small" spc="10" dirty="0"/>
              <a:t>toum</a:t>
            </a:r>
            <a:r>
              <a:rPr cap="small" spc="-35" dirty="0"/>
              <a:t>a</a:t>
            </a:r>
            <a:r>
              <a:rPr cap="small" dirty="0"/>
              <a:t>t</a:t>
            </a:r>
            <a:r>
              <a:rPr cap="small" spc="30" dirty="0"/>
              <a:t>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04064B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4064B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pc="-5" dirty="0"/>
              <a:t>F</a:t>
            </a:r>
            <a:r>
              <a:rPr cap="small" spc="-10" dirty="0"/>
              <a:t>a</a:t>
            </a:r>
            <a:r>
              <a:rPr cap="small" spc="10" dirty="0"/>
              <a:t>toum</a:t>
            </a:r>
            <a:r>
              <a:rPr cap="small" spc="-35" dirty="0"/>
              <a:t>a</a:t>
            </a:r>
            <a:r>
              <a:rPr cap="small" dirty="0"/>
              <a:t>t</a:t>
            </a:r>
            <a:r>
              <a:rPr cap="small" spc="30" dirty="0"/>
              <a:t>a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04064B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4064B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pc="-5" dirty="0"/>
              <a:t>F</a:t>
            </a:r>
            <a:r>
              <a:rPr cap="small" spc="-10" dirty="0"/>
              <a:t>a</a:t>
            </a:r>
            <a:r>
              <a:rPr cap="small" spc="10" dirty="0"/>
              <a:t>toum</a:t>
            </a:r>
            <a:r>
              <a:rPr cap="small" spc="-35" dirty="0"/>
              <a:t>a</a:t>
            </a:r>
            <a:r>
              <a:rPr cap="small" dirty="0"/>
              <a:t>t</a:t>
            </a:r>
            <a:r>
              <a:rPr cap="small" spc="30" dirty="0"/>
              <a:t>a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4064B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pc="-5" dirty="0"/>
              <a:t>F</a:t>
            </a:r>
            <a:r>
              <a:rPr cap="small" spc="-10" dirty="0"/>
              <a:t>a</a:t>
            </a:r>
            <a:r>
              <a:rPr cap="small" spc="10" dirty="0"/>
              <a:t>toum</a:t>
            </a:r>
            <a:r>
              <a:rPr cap="small" spc="-35" dirty="0"/>
              <a:t>a</a:t>
            </a:r>
            <a:r>
              <a:rPr cap="small" dirty="0"/>
              <a:t>t</a:t>
            </a:r>
            <a:r>
              <a:rPr cap="small" spc="30" dirty="0"/>
              <a:t>a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0"/>
            <a:ext cx="4608195" cy="128270"/>
          </a:xfrm>
          <a:custGeom>
            <a:avLst/>
            <a:gdLst/>
            <a:ahLst/>
            <a:cxnLst/>
            <a:rect l="l" t="t" r="r" b="b"/>
            <a:pathLst>
              <a:path w="4608195" h="128270">
                <a:moveTo>
                  <a:pt x="4608004" y="0"/>
                </a:moveTo>
                <a:lnTo>
                  <a:pt x="0" y="0"/>
                </a:lnTo>
                <a:lnTo>
                  <a:pt x="0" y="128079"/>
                </a:lnTo>
                <a:lnTo>
                  <a:pt x="4608004" y="128079"/>
                </a:lnTo>
                <a:lnTo>
                  <a:pt x="4608004" y="0"/>
                </a:lnTo>
                <a:close/>
              </a:path>
            </a:pathLst>
          </a:custGeom>
          <a:solidFill>
            <a:srgbClr val="FBBA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66711" y="795961"/>
            <a:ext cx="2476677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rgbClr val="04064B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0505" y="795972"/>
            <a:ext cx="4149090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772450" y="3321921"/>
            <a:ext cx="436880" cy="131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04064B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pc="-5" dirty="0"/>
              <a:t>F</a:t>
            </a:r>
            <a:r>
              <a:rPr cap="small" spc="-10" dirty="0"/>
              <a:t>a</a:t>
            </a:r>
            <a:r>
              <a:rPr cap="small" spc="10" dirty="0"/>
              <a:t>toum</a:t>
            </a:r>
            <a:r>
              <a:rPr cap="small" spc="-35" dirty="0"/>
              <a:t>a</a:t>
            </a:r>
            <a:r>
              <a:rPr cap="small" dirty="0"/>
              <a:t>t</a:t>
            </a:r>
            <a:r>
              <a:rPr cap="small" spc="30" dirty="0"/>
              <a:t>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7" Type="http://schemas.openxmlformats.org/officeDocument/2006/relationships/slide" Target="slide1.xml"/><Relationship Id="rId2" Type="http://schemas.openxmlformats.org/officeDocument/2006/relationships/slide" Target="slide9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7" Type="http://schemas.openxmlformats.org/officeDocument/2006/relationships/slide" Target="slide1.xml"/><Relationship Id="rId2" Type="http://schemas.openxmlformats.org/officeDocument/2006/relationships/slide" Target="slide5.xml"/><Relationship Id="rId1" Type="http://schemas.openxmlformats.org/officeDocument/2006/relationships/slideLayout" Target="../slideLayouts/slideLayout5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slide" Target="slide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7" Type="http://schemas.openxmlformats.org/officeDocument/2006/relationships/slide" Target="slide1.xml"/><Relationship Id="rId2" Type="http://schemas.openxmlformats.org/officeDocument/2006/relationships/slide" Target="slide9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7" Type="http://schemas.openxmlformats.org/officeDocument/2006/relationships/slide" Target="slide1.xml"/><Relationship Id="rId2" Type="http://schemas.openxmlformats.org/officeDocument/2006/relationships/slide" Target="slide5.xml"/><Relationship Id="rId1" Type="http://schemas.openxmlformats.org/officeDocument/2006/relationships/slideLayout" Target="../slideLayouts/slideLayout5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slide" Target="slide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4.xml"/><Relationship Id="rId5" Type="http://schemas.openxmlformats.org/officeDocument/2006/relationships/slide" Target="slide9.xml"/><Relationship Id="rId4" Type="http://schemas.openxmlformats.org/officeDocument/2006/relationships/slide" Target="slide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%20:/www.kaggle.com/datasets/uciml/breast-cancer-wisconsin-data" TargetMode="External"/><Relationship Id="rId3" Type="http://schemas.openxmlformats.org/officeDocument/2006/relationships/slide" Target="slide9.xml"/><Relationship Id="rId7" Type="http://schemas.openxmlformats.org/officeDocument/2006/relationships/hyperlink" Target="https%20:/spark.apache.org/docs/latest/ml-guide.html" TargetMode="External"/><Relationship Id="rId2" Type="http://schemas.openxmlformats.org/officeDocument/2006/relationships/slide" Target="slide5.xml"/><Relationship Id="rId1" Type="http://schemas.openxmlformats.org/officeDocument/2006/relationships/slideLayout" Target="../slideLayouts/slideLayout5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slide" Target="slide14.xml"/><Relationship Id="rId9" Type="http://schemas.openxmlformats.org/officeDocument/2006/relationships/slide" Target="slid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4.xml"/><Relationship Id="rId5" Type="http://schemas.openxmlformats.org/officeDocument/2006/relationships/slide" Target="slide9.xml"/><Relationship Id="rId4" Type="http://schemas.openxmlformats.org/officeDocument/2006/relationships/slide" Target="slide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" Target="slide4.xml"/><Relationship Id="rId7" Type="http://schemas.openxmlformats.org/officeDocument/2006/relationships/image" Target="../media/image1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5" Type="http://schemas.openxmlformats.org/officeDocument/2006/relationships/slide" Target="slide9.xml"/><Relationship Id="rId4" Type="http://schemas.openxmlformats.org/officeDocument/2006/relationships/slide" Target="slide5.xml"/><Relationship Id="rId9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" Target="slide9.xml"/><Relationship Id="rId7" Type="http://schemas.openxmlformats.org/officeDocument/2006/relationships/image" Target="../media/image3.png"/><Relationship Id="rId2" Type="http://schemas.openxmlformats.org/officeDocument/2006/relationships/slide" Target="slide5.xml"/><Relationship Id="rId1" Type="http://schemas.openxmlformats.org/officeDocument/2006/relationships/slideLayout" Target="../slideLayouts/slideLayout5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10" Type="http://schemas.openxmlformats.org/officeDocument/2006/relationships/slide" Target="slide1.xml"/><Relationship Id="rId4" Type="http://schemas.openxmlformats.org/officeDocument/2006/relationships/slide" Target="slide14.xm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4.xml"/><Relationship Id="rId7" Type="http://schemas.openxmlformats.org/officeDocument/2006/relationships/image" Target="../media/image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4.xml"/><Relationship Id="rId5" Type="http://schemas.openxmlformats.org/officeDocument/2006/relationships/slide" Target="slide9.xml"/><Relationship Id="rId4" Type="http://schemas.openxmlformats.org/officeDocument/2006/relationships/slide" Target="slide5.xml"/><Relationship Id="rId9" Type="http://schemas.openxmlformats.org/officeDocument/2006/relationships/slide" Target="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4.xml"/><Relationship Id="rId5" Type="http://schemas.openxmlformats.org/officeDocument/2006/relationships/slide" Target="slide9.xml"/><Relationship Id="rId4" Type="http://schemas.openxmlformats.org/officeDocument/2006/relationships/slide" Target="slid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" Target="slide4.xml"/><Relationship Id="rId7" Type="http://schemas.openxmlformats.org/officeDocument/2006/relationships/image" Target="../media/image5.png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4.xml"/><Relationship Id="rId5" Type="http://schemas.openxmlformats.org/officeDocument/2006/relationships/slide" Target="slide9.xml"/><Relationship Id="rId4" Type="http://schemas.openxmlformats.org/officeDocument/2006/relationships/slide" Target="slide5.xml"/><Relationship Id="rId9" Type="http://schemas.openxmlformats.org/officeDocument/2006/relationships/slide" Target="slide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slide" Target="slide9.xml"/><Relationship Id="rId7" Type="http://schemas.openxmlformats.org/officeDocument/2006/relationships/image" Target="../media/image6.png"/><Relationship Id="rId2" Type="http://schemas.openxmlformats.org/officeDocument/2006/relationships/slide" Target="slide5.xml"/><Relationship Id="rId1" Type="http://schemas.openxmlformats.org/officeDocument/2006/relationships/slideLayout" Target="../slideLayouts/slideLayout5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slide" Target="slide1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14.xml"/><Relationship Id="rId7" Type="http://schemas.openxmlformats.org/officeDocument/2006/relationships/image" Target="../media/image4.png"/><Relationship Id="rId2" Type="http://schemas.openxmlformats.org/officeDocument/2006/relationships/slide" Target="slide9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slide" Target="slide3.xml"/><Relationship Id="rId9" Type="http://schemas.openxmlformats.org/officeDocument/2006/relationships/slide" Target="slide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" Target="slide4.xml"/><Relationship Id="rId7" Type="http://schemas.openxmlformats.org/officeDocument/2006/relationships/image" Target="../media/image5.png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4.xml"/><Relationship Id="rId5" Type="http://schemas.openxmlformats.org/officeDocument/2006/relationships/slide" Target="slide9.xml"/><Relationship Id="rId10" Type="http://schemas.openxmlformats.org/officeDocument/2006/relationships/slide" Target="slide1.xml"/><Relationship Id="rId4" Type="http://schemas.openxmlformats.org/officeDocument/2006/relationships/slide" Target="slide5.xml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9193" y="765695"/>
            <a:ext cx="4040504" cy="788670"/>
            <a:chOff x="309193" y="765695"/>
            <a:chExt cx="4040504" cy="788670"/>
          </a:xfrm>
        </p:grpSpPr>
        <p:sp>
          <p:nvSpPr>
            <p:cNvPr id="3" name="object 3"/>
            <p:cNvSpPr/>
            <p:nvPr/>
          </p:nvSpPr>
          <p:spPr>
            <a:xfrm>
              <a:off x="309193" y="765695"/>
              <a:ext cx="3989704" cy="82550"/>
            </a:xfrm>
            <a:custGeom>
              <a:avLst/>
              <a:gdLst/>
              <a:ahLst/>
              <a:cxnLst/>
              <a:rect l="l" t="t" r="r" b="b"/>
              <a:pathLst>
                <a:path w="3989704" h="82550">
                  <a:moveTo>
                    <a:pt x="3938852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3989652" y="82384"/>
                  </a:lnTo>
                  <a:lnTo>
                    <a:pt x="3989652" y="50800"/>
                  </a:lnTo>
                  <a:lnTo>
                    <a:pt x="3985644" y="31075"/>
                  </a:lnTo>
                  <a:lnTo>
                    <a:pt x="3974729" y="14922"/>
                  </a:lnTo>
                  <a:lnTo>
                    <a:pt x="3958576" y="4008"/>
                  </a:lnTo>
                  <a:lnTo>
                    <a:pt x="3938852" y="0"/>
                  </a:lnTo>
                  <a:close/>
                </a:path>
              </a:pathLst>
            </a:custGeom>
            <a:solidFill>
              <a:srgbClr val="FBBA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9994" y="828947"/>
              <a:ext cx="3989704" cy="725805"/>
            </a:xfrm>
            <a:custGeom>
              <a:avLst/>
              <a:gdLst/>
              <a:ahLst/>
              <a:cxnLst/>
              <a:rect l="l" t="t" r="r" b="b"/>
              <a:pathLst>
                <a:path w="3989704" h="725805">
                  <a:moveTo>
                    <a:pt x="3989652" y="0"/>
                  </a:moveTo>
                  <a:lnTo>
                    <a:pt x="0" y="0"/>
                  </a:lnTo>
                  <a:lnTo>
                    <a:pt x="0" y="725343"/>
                  </a:lnTo>
                  <a:lnTo>
                    <a:pt x="3989652" y="725343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9193" y="810110"/>
              <a:ext cx="3989704" cy="693420"/>
            </a:xfrm>
            <a:custGeom>
              <a:avLst/>
              <a:gdLst/>
              <a:ahLst/>
              <a:cxnLst/>
              <a:rect l="l" t="t" r="r" b="b"/>
              <a:pathLst>
                <a:path w="3989704" h="693419">
                  <a:moveTo>
                    <a:pt x="3989652" y="0"/>
                  </a:moveTo>
                  <a:lnTo>
                    <a:pt x="0" y="0"/>
                  </a:lnTo>
                  <a:lnTo>
                    <a:pt x="0" y="642578"/>
                  </a:lnTo>
                  <a:lnTo>
                    <a:pt x="4008" y="662303"/>
                  </a:lnTo>
                  <a:lnTo>
                    <a:pt x="14922" y="678456"/>
                  </a:lnTo>
                  <a:lnTo>
                    <a:pt x="31075" y="689370"/>
                  </a:lnTo>
                  <a:lnTo>
                    <a:pt x="50800" y="693379"/>
                  </a:lnTo>
                  <a:lnTo>
                    <a:pt x="3938852" y="693379"/>
                  </a:lnTo>
                  <a:lnTo>
                    <a:pt x="3958576" y="689370"/>
                  </a:lnTo>
                  <a:lnTo>
                    <a:pt x="3974729" y="678456"/>
                  </a:lnTo>
                  <a:lnTo>
                    <a:pt x="3985644" y="662303"/>
                  </a:lnTo>
                  <a:lnTo>
                    <a:pt x="3989652" y="642578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FCBB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5"/>
              </a:spcBef>
            </a:pPr>
            <a:r>
              <a:rPr spc="-55" dirty="0"/>
              <a:t>Predicting</a:t>
            </a:r>
            <a:r>
              <a:rPr spc="-25" dirty="0"/>
              <a:t> </a:t>
            </a:r>
            <a:r>
              <a:rPr spc="-70" dirty="0"/>
              <a:t>Breast</a:t>
            </a:r>
            <a:r>
              <a:rPr spc="-25" dirty="0"/>
              <a:t> </a:t>
            </a:r>
            <a:r>
              <a:rPr spc="-90" dirty="0"/>
              <a:t>Cancer</a:t>
            </a:r>
          </a:p>
          <a:p>
            <a:pPr algn="ctr">
              <a:lnSpc>
                <a:spcPct val="100000"/>
              </a:lnSpc>
              <a:spcBef>
                <a:spcPts val="334"/>
              </a:spcBef>
            </a:pPr>
            <a:r>
              <a:rPr sz="1200" spc="-50" dirty="0"/>
              <a:t>Cours</a:t>
            </a:r>
            <a:r>
              <a:rPr sz="1200" spc="10" dirty="0"/>
              <a:t> </a:t>
            </a:r>
            <a:r>
              <a:rPr sz="1200" spc="-100" dirty="0"/>
              <a:t>:</a:t>
            </a:r>
            <a:r>
              <a:rPr sz="1200" spc="15" dirty="0"/>
              <a:t> </a:t>
            </a:r>
            <a:r>
              <a:rPr sz="1200" spc="-45" dirty="0"/>
              <a:t>Algorithmique</a:t>
            </a:r>
            <a:r>
              <a:rPr sz="1200" spc="15" dirty="0"/>
              <a:t> </a:t>
            </a:r>
            <a:r>
              <a:rPr sz="1200" spc="-55" dirty="0"/>
              <a:t>pour</a:t>
            </a:r>
            <a:r>
              <a:rPr sz="1200" spc="10" dirty="0"/>
              <a:t> </a:t>
            </a:r>
            <a:r>
              <a:rPr sz="1200" spc="-60" dirty="0"/>
              <a:t>le</a:t>
            </a:r>
            <a:r>
              <a:rPr sz="1200" spc="15" dirty="0"/>
              <a:t> </a:t>
            </a:r>
            <a:r>
              <a:rPr sz="1200" spc="-5" dirty="0"/>
              <a:t>Big</a:t>
            </a:r>
            <a:r>
              <a:rPr sz="1200" spc="15" dirty="0"/>
              <a:t> </a:t>
            </a:r>
            <a:r>
              <a:rPr sz="1200" spc="-25" dirty="0"/>
              <a:t>Data</a:t>
            </a:r>
            <a:endParaRPr sz="1200"/>
          </a:p>
        </p:txBody>
      </p:sp>
      <p:sp>
        <p:nvSpPr>
          <p:cNvPr id="7" name="object 7"/>
          <p:cNvSpPr txBox="1"/>
          <p:nvPr/>
        </p:nvSpPr>
        <p:spPr>
          <a:xfrm>
            <a:off x="1500644" y="1721063"/>
            <a:ext cx="1607185" cy="1038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200" spc="-10" dirty="0">
                <a:latin typeface="Georgia"/>
                <a:cs typeface="Georgia"/>
              </a:rPr>
              <a:t>F</a:t>
            </a:r>
            <a:r>
              <a:rPr sz="1200" cap="small" spc="10" dirty="0">
                <a:latin typeface="Georgia"/>
                <a:cs typeface="Georgia"/>
              </a:rPr>
              <a:t>a</a:t>
            </a:r>
            <a:r>
              <a:rPr sz="1200" cap="small" spc="60" dirty="0">
                <a:latin typeface="Georgia"/>
                <a:cs typeface="Georgia"/>
              </a:rPr>
              <a:t>toum</a:t>
            </a:r>
            <a:r>
              <a:rPr sz="1200" cap="small" spc="-35" dirty="0">
                <a:latin typeface="Georgia"/>
                <a:cs typeface="Georgia"/>
              </a:rPr>
              <a:t>a</a:t>
            </a:r>
            <a:r>
              <a:rPr sz="1200" cap="small" spc="30" dirty="0">
                <a:latin typeface="Georgia"/>
                <a:cs typeface="Georgia"/>
              </a:rPr>
              <a:t>t</a:t>
            </a:r>
            <a:r>
              <a:rPr sz="1200" cap="small" spc="95" dirty="0">
                <a:latin typeface="Georgia"/>
                <a:cs typeface="Georgia"/>
              </a:rPr>
              <a:t>a</a:t>
            </a:r>
            <a:r>
              <a:rPr sz="1200" dirty="0">
                <a:latin typeface="Georgia"/>
                <a:cs typeface="Georgia"/>
              </a:rPr>
              <a:t> </a:t>
            </a:r>
            <a:r>
              <a:rPr sz="1200" spc="-130" dirty="0">
                <a:latin typeface="Georgia"/>
                <a:cs typeface="Georgia"/>
              </a:rPr>
              <a:t> </a:t>
            </a:r>
            <a:r>
              <a:rPr sz="1200" spc="135" dirty="0">
                <a:latin typeface="Georgia"/>
                <a:cs typeface="Georgia"/>
              </a:rPr>
              <a:t>B</a:t>
            </a:r>
            <a:r>
              <a:rPr sz="1200" cap="small" spc="30" dirty="0">
                <a:latin typeface="Georgia"/>
                <a:cs typeface="Georgia"/>
              </a:rPr>
              <a:t>adji</a:t>
            </a:r>
            <a:endParaRPr sz="1200">
              <a:latin typeface="Georgia"/>
              <a:cs typeface="Georgia"/>
            </a:endParaRPr>
          </a:p>
          <a:p>
            <a:pPr marL="12700" marR="5080" algn="ctr">
              <a:lnSpc>
                <a:spcPct val="100000"/>
              </a:lnSpc>
              <a:spcBef>
                <a:spcPts val="1125"/>
              </a:spcBef>
            </a:pPr>
            <a:r>
              <a:rPr sz="1200" spc="-45" dirty="0">
                <a:latin typeface="Tahoma"/>
                <a:cs typeface="Tahoma"/>
              </a:rPr>
              <a:t>Université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Paris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8,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LIASD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Professeur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100" dirty="0">
                <a:latin typeface="Tahoma"/>
                <a:cs typeface="Tahoma"/>
              </a:rPr>
              <a:t>: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Rakia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15" dirty="0">
                <a:latin typeface="Tahoma"/>
                <a:cs typeface="Tahoma"/>
              </a:rPr>
              <a:t>Jaziri</a:t>
            </a:r>
            <a:endParaRPr sz="12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1090"/>
              </a:spcBef>
            </a:pPr>
            <a:r>
              <a:rPr sz="1200" spc="-70" dirty="0">
                <a:latin typeface="Tahoma"/>
                <a:cs typeface="Tahoma"/>
              </a:rPr>
              <a:t>24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janvier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2023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10281" y="2197"/>
            <a:ext cx="826769" cy="126364"/>
          </a:xfrm>
          <a:custGeom>
            <a:avLst/>
            <a:gdLst/>
            <a:ahLst/>
            <a:cxnLst/>
            <a:rect l="l" t="t" r="r" b="b"/>
            <a:pathLst>
              <a:path w="826770" h="126364">
                <a:moveTo>
                  <a:pt x="0" y="125933"/>
                </a:moveTo>
                <a:lnTo>
                  <a:pt x="826643" y="125933"/>
                </a:lnTo>
                <a:lnTo>
                  <a:pt x="826643" y="0"/>
                </a:lnTo>
                <a:lnTo>
                  <a:pt x="0" y="0"/>
                </a:lnTo>
                <a:lnTo>
                  <a:pt x="0" y="125933"/>
                </a:lnTo>
                <a:close/>
              </a:path>
            </a:pathLst>
          </a:custGeom>
          <a:solidFill>
            <a:srgbClr val="FFE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48241" y="5808"/>
            <a:ext cx="7639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04064B"/>
                </a:solidFill>
                <a:latin typeface="Microsoft Sans Serif"/>
                <a:cs typeface="Microsoft Sans Serif"/>
                <a:hlinkClick r:id="rId2" action="ppaction://hlinksldjump"/>
              </a:rPr>
              <a:t>Méthodes</a:t>
            </a:r>
            <a:r>
              <a:rPr sz="600" spc="20" dirty="0">
                <a:solidFill>
                  <a:srgbClr val="04064B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80" dirty="0">
                <a:solidFill>
                  <a:srgbClr val="04064B"/>
                </a:solidFill>
                <a:latin typeface="Microsoft Sans Serif"/>
                <a:cs typeface="Microsoft Sans Serif"/>
                <a:hlinkClick r:id="rId2" action="ppaction://hlinksldjump"/>
              </a:rPr>
              <a:t>&amp;</a:t>
            </a:r>
            <a:r>
              <a:rPr sz="600" spc="25" dirty="0">
                <a:solidFill>
                  <a:srgbClr val="04064B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04064B"/>
                </a:solidFill>
                <a:latin typeface="Microsoft Sans Serif"/>
                <a:cs typeface="Microsoft Sans Serif"/>
                <a:hlinkClick r:id="rId2" action="ppaction://hlinksldjump"/>
              </a:rPr>
              <a:t>Résultats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37659" y="5808"/>
            <a:ext cx="3752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806029"/>
                </a:solidFill>
                <a:latin typeface="Microsoft Sans Serif"/>
                <a:cs typeface="Microsoft Sans Serif"/>
                <a:hlinkClick r:id="rId3" action="ppaction://hlinksldjump"/>
              </a:rPr>
              <a:t>Conclusion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28130"/>
            <a:ext cx="4608195" cy="389255"/>
          </a:xfrm>
          <a:custGeom>
            <a:avLst/>
            <a:gdLst/>
            <a:ahLst/>
            <a:cxnLst/>
            <a:rect l="l" t="t" r="r" b="b"/>
            <a:pathLst>
              <a:path w="4608195" h="389255">
                <a:moveTo>
                  <a:pt x="4608004" y="0"/>
                </a:moveTo>
                <a:lnTo>
                  <a:pt x="0" y="0"/>
                </a:lnTo>
                <a:lnTo>
                  <a:pt x="0" y="388708"/>
                </a:lnTo>
                <a:lnTo>
                  <a:pt x="4608004" y="388708"/>
                </a:lnTo>
                <a:lnTo>
                  <a:pt x="4608004" y="0"/>
                </a:lnTo>
                <a:close/>
              </a:path>
            </a:pathLst>
          </a:custGeom>
          <a:solidFill>
            <a:srgbClr val="FCC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8000" y="0"/>
            <a:ext cx="2214245" cy="45847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259"/>
              </a:spcBef>
              <a:tabLst>
                <a:tab pos="913130" algn="l"/>
                <a:tab pos="1714500" algn="l"/>
              </a:tabLst>
            </a:pPr>
            <a:r>
              <a:rPr sz="600" spc="10" dirty="0">
                <a:solidFill>
                  <a:srgbClr val="806029"/>
                </a:solidFill>
                <a:latin typeface="Microsoft Sans Serif"/>
                <a:cs typeface="Microsoft Sans Serif"/>
                <a:hlinkClick r:id="rId4" action="ppaction://hlinksldjump"/>
              </a:rPr>
              <a:t>Intr</a:t>
            </a:r>
            <a:r>
              <a:rPr sz="600" spc="30" dirty="0">
                <a:solidFill>
                  <a:srgbClr val="806029"/>
                </a:solidFill>
                <a:latin typeface="Microsoft Sans Serif"/>
                <a:cs typeface="Microsoft Sans Serif"/>
                <a:hlinkClick r:id="rId4" action="ppaction://hlinksldjump"/>
              </a:rPr>
              <a:t>o</a:t>
            </a:r>
            <a:r>
              <a:rPr sz="600" dirty="0">
                <a:solidFill>
                  <a:srgbClr val="806029"/>
                </a:solidFill>
                <a:latin typeface="Microsoft Sans Serif"/>
                <a:cs typeface="Microsoft Sans Serif"/>
                <a:hlinkClick r:id="rId4" action="ppaction://hlinksldjump"/>
              </a:rPr>
              <a:t>duction</a:t>
            </a:r>
            <a:r>
              <a:rPr sz="600" dirty="0">
                <a:solidFill>
                  <a:srgbClr val="806029"/>
                </a:solidFill>
                <a:latin typeface="Microsoft Sans Serif"/>
                <a:cs typeface="Microsoft Sans Serif"/>
              </a:rPr>
              <a:t>	</a:t>
            </a:r>
            <a:r>
              <a:rPr sz="600" spc="-5" dirty="0">
                <a:solidFill>
                  <a:srgbClr val="806029"/>
                </a:solidFill>
                <a:latin typeface="Microsoft Sans Serif"/>
                <a:cs typeface="Microsoft Sans Serif"/>
                <a:hlinkClick r:id="rId5" action="ppaction://hlinksldjump"/>
              </a:rPr>
              <a:t>Contexte</a:t>
            </a:r>
            <a:r>
              <a:rPr sz="600" dirty="0">
                <a:solidFill>
                  <a:srgbClr val="806029"/>
                </a:solidFill>
                <a:latin typeface="Microsoft Sans Serif"/>
                <a:cs typeface="Microsoft Sans Serif"/>
              </a:rPr>
              <a:t>	</a:t>
            </a:r>
            <a:r>
              <a:rPr sz="600" spc="-5" dirty="0">
                <a:solidFill>
                  <a:srgbClr val="806029"/>
                </a:solidFill>
                <a:latin typeface="Microsoft Sans Serif"/>
                <a:cs typeface="Microsoft Sans Serif"/>
                <a:hlinkClick r:id="rId6" action="ppaction://hlinksldjump"/>
              </a:rPr>
              <a:t>Problématique</a:t>
            </a:r>
            <a:endParaRPr sz="600">
              <a:latin typeface="Microsoft Sans Serif"/>
              <a:cs typeface="Microsoft Sans Serif"/>
            </a:endParaRPr>
          </a:p>
          <a:p>
            <a:pPr marR="60960" algn="ctr">
              <a:lnSpc>
                <a:spcPct val="100000"/>
              </a:lnSpc>
              <a:spcBef>
                <a:spcPts val="484"/>
              </a:spcBef>
            </a:pPr>
            <a:r>
              <a:rPr sz="1700" spc="-80" dirty="0">
                <a:solidFill>
                  <a:srgbClr val="04064B"/>
                </a:solidFill>
                <a:latin typeface="Tahoma"/>
                <a:cs typeface="Tahoma"/>
              </a:rPr>
              <a:t>Decision</a:t>
            </a:r>
            <a:r>
              <a:rPr sz="1700" spc="-15" dirty="0">
                <a:solidFill>
                  <a:srgbClr val="04064B"/>
                </a:solidFill>
                <a:latin typeface="Tahoma"/>
                <a:cs typeface="Tahoma"/>
              </a:rPr>
              <a:t> </a:t>
            </a:r>
            <a:r>
              <a:rPr sz="1700" spc="-110" dirty="0">
                <a:solidFill>
                  <a:srgbClr val="04064B"/>
                </a:solidFill>
                <a:latin typeface="Tahoma"/>
                <a:cs typeface="Tahoma"/>
              </a:rPr>
              <a:t>Tree</a:t>
            </a:r>
            <a:r>
              <a:rPr sz="1700" spc="-10" dirty="0">
                <a:solidFill>
                  <a:srgbClr val="04064B"/>
                </a:solidFill>
                <a:latin typeface="Tahoma"/>
                <a:cs typeface="Tahoma"/>
              </a:rPr>
              <a:t> </a:t>
            </a:r>
            <a:r>
              <a:rPr sz="1700" spc="-70" dirty="0">
                <a:solidFill>
                  <a:srgbClr val="04064B"/>
                </a:solidFill>
                <a:latin typeface="Tahoma"/>
                <a:cs typeface="Tahoma"/>
              </a:rPr>
              <a:t>Classifier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98975" y="236028"/>
            <a:ext cx="3594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solidFill>
                  <a:srgbClr val="04064B"/>
                </a:solidFill>
                <a:latin typeface="Trebuchet MS"/>
                <a:cs typeface="Trebuchet MS"/>
              </a:rPr>
              <a:t>10/16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09193" y="1138643"/>
            <a:ext cx="4040504" cy="683895"/>
            <a:chOff x="309193" y="1138643"/>
            <a:chExt cx="4040504" cy="683895"/>
          </a:xfrm>
        </p:grpSpPr>
        <p:sp>
          <p:nvSpPr>
            <p:cNvPr id="9" name="object 9"/>
            <p:cNvSpPr/>
            <p:nvPr/>
          </p:nvSpPr>
          <p:spPr>
            <a:xfrm>
              <a:off x="309193" y="1138643"/>
              <a:ext cx="3989704" cy="82550"/>
            </a:xfrm>
            <a:custGeom>
              <a:avLst/>
              <a:gdLst/>
              <a:ahLst/>
              <a:cxnLst/>
              <a:rect l="l" t="t" r="r" b="b"/>
              <a:pathLst>
                <a:path w="3989704" h="82550">
                  <a:moveTo>
                    <a:pt x="3938852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3989652" y="82384"/>
                  </a:lnTo>
                  <a:lnTo>
                    <a:pt x="3989652" y="50800"/>
                  </a:lnTo>
                  <a:lnTo>
                    <a:pt x="3985644" y="31075"/>
                  </a:lnTo>
                  <a:lnTo>
                    <a:pt x="3974729" y="14922"/>
                  </a:lnTo>
                  <a:lnTo>
                    <a:pt x="3958576" y="4008"/>
                  </a:lnTo>
                  <a:lnTo>
                    <a:pt x="3938852" y="0"/>
                  </a:lnTo>
                  <a:close/>
                </a:path>
              </a:pathLst>
            </a:custGeom>
            <a:solidFill>
              <a:srgbClr val="FEED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9994" y="1201893"/>
              <a:ext cx="3989704" cy="621030"/>
            </a:xfrm>
            <a:custGeom>
              <a:avLst/>
              <a:gdLst/>
              <a:ahLst/>
              <a:cxnLst/>
              <a:rect l="l" t="t" r="r" b="b"/>
              <a:pathLst>
                <a:path w="3989704" h="621030">
                  <a:moveTo>
                    <a:pt x="3989652" y="0"/>
                  </a:moveTo>
                  <a:lnTo>
                    <a:pt x="0" y="0"/>
                  </a:lnTo>
                  <a:lnTo>
                    <a:pt x="0" y="620608"/>
                  </a:lnTo>
                  <a:lnTo>
                    <a:pt x="3989652" y="620608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9193" y="1183056"/>
              <a:ext cx="3989704" cy="588645"/>
            </a:xfrm>
            <a:custGeom>
              <a:avLst/>
              <a:gdLst/>
              <a:ahLst/>
              <a:cxnLst/>
              <a:rect l="l" t="t" r="r" b="b"/>
              <a:pathLst>
                <a:path w="3989704" h="588644">
                  <a:moveTo>
                    <a:pt x="3989652" y="0"/>
                  </a:moveTo>
                  <a:lnTo>
                    <a:pt x="0" y="0"/>
                  </a:lnTo>
                  <a:lnTo>
                    <a:pt x="0" y="537844"/>
                  </a:lnTo>
                  <a:lnTo>
                    <a:pt x="4008" y="557569"/>
                  </a:lnTo>
                  <a:lnTo>
                    <a:pt x="14922" y="573722"/>
                  </a:lnTo>
                  <a:lnTo>
                    <a:pt x="31075" y="584636"/>
                  </a:lnTo>
                  <a:lnTo>
                    <a:pt x="50800" y="588645"/>
                  </a:lnTo>
                  <a:lnTo>
                    <a:pt x="3938852" y="588645"/>
                  </a:lnTo>
                  <a:lnTo>
                    <a:pt x="3958576" y="584636"/>
                  </a:lnTo>
                  <a:lnTo>
                    <a:pt x="3974729" y="573722"/>
                  </a:lnTo>
                  <a:lnTo>
                    <a:pt x="3985644" y="557569"/>
                  </a:lnTo>
                  <a:lnTo>
                    <a:pt x="3989652" y="537844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FEED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47294" y="1157716"/>
            <a:ext cx="3536315" cy="10750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200" spc="-40" dirty="0">
                <a:latin typeface="Tahoma"/>
                <a:cs typeface="Tahoma"/>
              </a:rPr>
              <a:t>trainClassifier(data,</a:t>
            </a:r>
            <a:r>
              <a:rPr sz="1200" spc="3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numClasses,</a:t>
            </a:r>
            <a:r>
              <a:rPr sz="1200" spc="3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categoricalFeaturesInfo,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impurity=’gini’,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maxDepth=5,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maxBins=32, 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minInstancesPerNode=1,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minInfoGain=0.0)</a:t>
            </a:r>
            <a:endParaRPr sz="1200">
              <a:latin typeface="Tahoma"/>
              <a:cs typeface="Tahoma"/>
            </a:endParaRPr>
          </a:p>
          <a:p>
            <a:pPr marL="12700" marR="833755">
              <a:lnSpc>
                <a:spcPct val="100000"/>
              </a:lnSpc>
              <a:spcBef>
                <a:spcPts val="1060"/>
              </a:spcBef>
            </a:pPr>
            <a:r>
              <a:rPr sz="1200" spc="-30" dirty="0">
                <a:latin typeface="Tahoma"/>
                <a:cs typeface="Tahoma"/>
              </a:rPr>
              <a:t>Prediction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A</a:t>
            </a:r>
            <a:r>
              <a:rPr sz="1200" spc="-50" dirty="0">
                <a:latin typeface="Tahoma"/>
                <a:cs typeface="Tahoma"/>
              </a:rPr>
              <a:t>ccuracy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100" dirty="0">
                <a:latin typeface="Tahoma"/>
                <a:cs typeface="Tahoma"/>
              </a:rPr>
              <a:t>: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0.9457433103855466  </a:t>
            </a:r>
            <a:r>
              <a:rPr sz="1200" spc="-50" dirty="0">
                <a:latin typeface="Tahoma"/>
                <a:cs typeface="Tahoma"/>
              </a:rPr>
              <a:t>Confusion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Matrix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100" dirty="0">
                <a:latin typeface="Tahoma"/>
                <a:cs typeface="Tahoma"/>
              </a:rPr>
              <a:t>: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7294" y="2208222"/>
            <a:ext cx="24892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70" dirty="0">
                <a:latin typeface="Tahoma"/>
                <a:cs typeface="Tahoma"/>
              </a:rPr>
              <a:t>112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70" dirty="0">
                <a:latin typeface="Tahoma"/>
                <a:cs typeface="Tahoma"/>
              </a:rPr>
              <a:t>7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80694" y="2208222"/>
            <a:ext cx="24892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1290">
              <a:lnSpc>
                <a:spcPct val="100000"/>
              </a:lnSpc>
              <a:spcBef>
                <a:spcPts val="95"/>
              </a:spcBef>
            </a:pPr>
            <a:r>
              <a:rPr sz="1200" spc="-70" dirty="0">
                <a:latin typeface="Tahoma"/>
                <a:cs typeface="Tahoma"/>
              </a:rPr>
              <a:t>2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70" dirty="0">
                <a:latin typeface="Tahoma"/>
                <a:cs typeface="Tahoma"/>
              </a:rPr>
              <a:t>58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0" y="3333864"/>
            <a:ext cx="4608195" cy="122555"/>
            <a:chOff x="0" y="3333864"/>
            <a:chExt cx="4608195" cy="122555"/>
          </a:xfrm>
        </p:grpSpPr>
        <p:sp>
          <p:nvSpPr>
            <p:cNvPr id="16" name="object 16"/>
            <p:cNvSpPr/>
            <p:nvPr/>
          </p:nvSpPr>
          <p:spPr>
            <a:xfrm>
              <a:off x="0" y="3333864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186"/>
                  </a:lnTo>
                  <a:lnTo>
                    <a:pt x="2303995" y="122186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FBBA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303995" y="3333864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186"/>
                  </a:lnTo>
                  <a:lnTo>
                    <a:pt x="2303995" y="122186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FCC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pc="-5" dirty="0"/>
              <a:t>F</a:t>
            </a:r>
            <a:r>
              <a:rPr cap="small" spc="-10" dirty="0"/>
              <a:t>a</a:t>
            </a:r>
            <a:r>
              <a:rPr cap="small" spc="10" dirty="0"/>
              <a:t>toum</a:t>
            </a:r>
            <a:r>
              <a:rPr cap="small" spc="-35" dirty="0"/>
              <a:t>a</a:t>
            </a:r>
            <a:r>
              <a:rPr cap="small" dirty="0"/>
              <a:t>t</a:t>
            </a:r>
            <a:r>
              <a:rPr cap="small" spc="30" dirty="0"/>
              <a:t>a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2399296" y="3317822"/>
            <a:ext cx="86868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04064B"/>
                </a:solidFill>
                <a:latin typeface="Microsoft Sans Serif"/>
                <a:cs typeface="Microsoft Sans Serif"/>
                <a:hlinkClick r:id="rId7" action="ppaction://hlinksldjump"/>
              </a:rPr>
              <a:t>Predicting</a:t>
            </a:r>
            <a:r>
              <a:rPr sz="600" spc="30" dirty="0">
                <a:solidFill>
                  <a:srgbClr val="04064B"/>
                </a:solidFill>
                <a:latin typeface="Microsoft Sans Serif"/>
                <a:cs typeface="Microsoft Sans Serif"/>
                <a:hlinkClick r:id="rId7" action="ppaction://hlinksldjump"/>
              </a:rPr>
              <a:t> </a:t>
            </a:r>
            <a:r>
              <a:rPr sz="600" spc="-10" dirty="0">
                <a:solidFill>
                  <a:srgbClr val="04064B"/>
                </a:solidFill>
                <a:latin typeface="Microsoft Sans Serif"/>
                <a:cs typeface="Microsoft Sans Serif"/>
                <a:hlinkClick r:id="rId7" action="ppaction://hlinksldjump"/>
              </a:rPr>
              <a:t>Breast</a:t>
            </a:r>
            <a:r>
              <a:rPr sz="600" spc="30" dirty="0">
                <a:solidFill>
                  <a:srgbClr val="04064B"/>
                </a:solidFill>
                <a:latin typeface="Microsoft Sans Serif"/>
                <a:cs typeface="Microsoft Sans Serif"/>
                <a:hlinkClick r:id="rId7" action="ppaction://hlinksldjump"/>
              </a:rPr>
              <a:t> </a:t>
            </a:r>
            <a:r>
              <a:rPr sz="600" spc="-20" dirty="0">
                <a:solidFill>
                  <a:srgbClr val="04064B"/>
                </a:solidFill>
                <a:latin typeface="Microsoft Sans Serif"/>
                <a:cs typeface="Microsoft Sans Serif"/>
                <a:hlinkClick r:id="rId7" action="ppaction://hlinksldjump"/>
              </a:rPr>
              <a:t>Cancer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23072" y="5808"/>
            <a:ext cx="4997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06029"/>
                </a:solidFill>
                <a:latin typeface="Microsoft Sans Serif"/>
                <a:cs typeface="Microsoft Sans Serif"/>
                <a:hlinkClick r:id="rId2" action="ppaction://hlinksldjump"/>
              </a:rPr>
              <a:t>Problématique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10281" y="2197"/>
            <a:ext cx="826769" cy="126364"/>
          </a:xfrm>
          <a:custGeom>
            <a:avLst/>
            <a:gdLst/>
            <a:ahLst/>
            <a:cxnLst/>
            <a:rect l="l" t="t" r="r" b="b"/>
            <a:pathLst>
              <a:path w="826770" h="126364">
                <a:moveTo>
                  <a:pt x="0" y="125933"/>
                </a:moveTo>
                <a:lnTo>
                  <a:pt x="826643" y="125933"/>
                </a:lnTo>
                <a:lnTo>
                  <a:pt x="826643" y="0"/>
                </a:lnTo>
                <a:lnTo>
                  <a:pt x="0" y="0"/>
                </a:lnTo>
                <a:lnTo>
                  <a:pt x="0" y="125933"/>
                </a:lnTo>
                <a:close/>
              </a:path>
            </a:pathLst>
          </a:custGeom>
          <a:solidFill>
            <a:srgbClr val="FFE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848241" y="5808"/>
            <a:ext cx="7639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04064B"/>
                </a:solidFill>
                <a:latin typeface="Microsoft Sans Serif"/>
                <a:cs typeface="Microsoft Sans Serif"/>
                <a:hlinkClick r:id="rId3" action="ppaction://hlinksldjump"/>
              </a:rPr>
              <a:t>Méthodes</a:t>
            </a:r>
            <a:r>
              <a:rPr sz="600" spc="20" dirty="0">
                <a:solidFill>
                  <a:srgbClr val="04064B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600" spc="80" dirty="0">
                <a:solidFill>
                  <a:srgbClr val="04064B"/>
                </a:solidFill>
                <a:latin typeface="Microsoft Sans Serif"/>
                <a:cs typeface="Microsoft Sans Serif"/>
                <a:hlinkClick r:id="rId3" action="ppaction://hlinksldjump"/>
              </a:rPr>
              <a:t>&amp;</a:t>
            </a:r>
            <a:r>
              <a:rPr sz="600" spc="25" dirty="0">
                <a:solidFill>
                  <a:srgbClr val="04064B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04064B"/>
                </a:solidFill>
                <a:latin typeface="Microsoft Sans Serif"/>
                <a:cs typeface="Microsoft Sans Serif"/>
                <a:hlinkClick r:id="rId3" action="ppaction://hlinksldjump"/>
              </a:rPr>
              <a:t>Résultats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37659" y="5808"/>
            <a:ext cx="3752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806029"/>
                </a:solidFill>
                <a:latin typeface="Microsoft Sans Serif"/>
                <a:cs typeface="Microsoft Sans Serif"/>
                <a:hlinkClick r:id="rId4" action="ppaction://hlinksldjump"/>
              </a:rPr>
              <a:t>Conclusion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128130"/>
            <a:ext cx="4608195" cy="389255"/>
          </a:xfrm>
          <a:custGeom>
            <a:avLst/>
            <a:gdLst/>
            <a:ahLst/>
            <a:cxnLst/>
            <a:rect l="l" t="t" r="r" b="b"/>
            <a:pathLst>
              <a:path w="4608195" h="389255">
                <a:moveTo>
                  <a:pt x="4608004" y="0"/>
                </a:moveTo>
                <a:lnTo>
                  <a:pt x="0" y="0"/>
                </a:lnTo>
                <a:lnTo>
                  <a:pt x="0" y="388708"/>
                </a:lnTo>
                <a:lnTo>
                  <a:pt x="4608004" y="388708"/>
                </a:lnTo>
                <a:lnTo>
                  <a:pt x="4608004" y="0"/>
                </a:lnTo>
                <a:close/>
              </a:path>
            </a:pathLst>
          </a:custGeom>
          <a:solidFill>
            <a:srgbClr val="FCC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8000" y="0"/>
            <a:ext cx="1723389" cy="45847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9"/>
              </a:spcBef>
              <a:tabLst>
                <a:tab pos="913130" algn="l"/>
              </a:tabLst>
            </a:pPr>
            <a:r>
              <a:rPr sz="600" spc="5" dirty="0">
                <a:solidFill>
                  <a:srgbClr val="806029"/>
                </a:solidFill>
                <a:latin typeface="Microsoft Sans Serif"/>
                <a:cs typeface="Microsoft Sans Serif"/>
                <a:hlinkClick r:id="rId5" action="ppaction://hlinksldjump"/>
              </a:rPr>
              <a:t>Introduction</a:t>
            </a:r>
            <a:r>
              <a:rPr sz="600" spc="5" dirty="0">
                <a:solidFill>
                  <a:srgbClr val="806029"/>
                </a:solidFill>
                <a:latin typeface="Microsoft Sans Serif"/>
                <a:cs typeface="Microsoft Sans Serif"/>
              </a:rPr>
              <a:t>	</a:t>
            </a:r>
            <a:r>
              <a:rPr sz="600" spc="-5" dirty="0">
                <a:solidFill>
                  <a:srgbClr val="806029"/>
                </a:solidFill>
                <a:latin typeface="Microsoft Sans Serif"/>
                <a:cs typeface="Microsoft Sans Serif"/>
                <a:hlinkClick r:id="rId6" action="ppaction://hlinksldjump"/>
              </a:rPr>
              <a:t>Contexte</a:t>
            </a:r>
            <a:endParaRPr sz="600">
              <a:latin typeface="Microsoft Sans Serif"/>
              <a:cs typeface="Microsoft Sans Serif"/>
            </a:endParaRPr>
          </a:p>
          <a:p>
            <a:pPr marL="80010">
              <a:lnSpc>
                <a:spcPct val="100000"/>
              </a:lnSpc>
              <a:spcBef>
                <a:spcPts val="484"/>
              </a:spcBef>
            </a:pPr>
            <a:r>
              <a:rPr sz="1700" spc="-55" dirty="0">
                <a:solidFill>
                  <a:srgbClr val="04064B"/>
                </a:solidFill>
                <a:latin typeface="Tahoma"/>
                <a:cs typeface="Tahoma"/>
              </a:rPr>
              <a:t>Logistic</a:t>
            </a:r>
            <a:r>
              <a:rPr sz="1700" spc="-25" dirty="0">
                <a:solidFill>
                  <a:srgbClr val="04064B"/>
                </a:solidFill>
                <a:latin typeface="Tahoma"/>
                <a:cs typeface="Tahoma"/>
              </a:rPr>
              <a:t> </a:t>
            </a:r>
            <a:r>
              <a:rPr sz="1700" spc="-110" dirty="0">
                <a:solidFill>
                  <a:srgbClr val="04064B"/>
                </a:solidFill>
                <a:latin typeface="Tahoma"/>
                <a:cs typeface="Tahoma"/>
              </a:rPr>
              <a:t>Regression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98975" y="236028"/>
            <a:ext cx="3594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solidFill>
                  <a:srgbClr val="04064B"/>
                </a:solidFill>
                <a:latin typeface="Trebuchet MS"/>
                <a:cs typeface="Trebuchet MS"/>
              </a:rPr>
              <a:t>11/16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09193" y="1065250"/>
            <a:ext cx="4040504" cy="867410"/>
            <a:chOff x="309193" y="1065250"/>
            <a:chExt cx="4040504" cy="867410"/>
          </a:xfrm>
        </p:grpSpPr>
        <p:sp>
          <p:nvSpPr>
            <p:cNvPr id="10" name="object 10"/>
            <p:cNvSpPr/>
            <p:nvPr/>
          </p:nvSpPr>
          <p:spPr>
            <a:xfrm>
              <a:off x="309193" y="1065250"/>
              <a:ext cx="3989704" cy="82550"/>
            </a:xfrm>
            <a:custGeom>
              <a:avLst/>
              <a:gdLst/>
              <a:ahLst/>
              <a:cxnLst/>
              <a:rect l="l" t="t" r="r" b="b"/>
              <a:pathLst>
                <a:path w="3989704" h="82550">
                  <a:moveTo>
                    <a:pt x="3938852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3989652" y="82384"/>
                  </a:lnTo>
                  <a:lnTo>
                    <a:pt x="3989652" y="50800"/>
                  </a:lnTo>
                  <a:lnTo>
                    <a:pt x="3985644" y="31075"/>
                  </a:lnTo>
                  <a:lnTo>
                    <a:pt x="3974729" y="14922"/>
                  </a:lnTo>
                  <a:lnTo>
                    <a:pt x="3958576" y="4008"/>
                  </a:lnTo>
                  <a:lnTo>
                    <a:pt x="3938852" y="0"/>
                  </a:lnTo>
                  <a:close/>
                </a:path>
              </a:pathLst>
            </a:custGeom>
            <a:solidFill>
              <a:srgbClr val="FEED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9994" y="1128512"/>
              <a:ext cx="3989704" cy="804545"/>
            </a:xfrm>
            <a:custGeom>
              <a:avLst/>
              <a:gdLst/>
              <a:ahLst/>
              <a:cxnLst/>
              <a:rect l="l" t="t" r="r" b="b"/>
              <a:pathLst>
                <a:path w="3989704" h="804544">
                  <a:moveTo>
                    <a:pt x="3989652" y="0"/>
                  </a:moveTo>
                  <a:lnTo>
                    <a:pt x="0" y="0"/>
                  </a:lnTo>
                  <a:lnTo>
                    <a:pt x="0" y="804073"/>
                  </a:lnTo>
                  <a:lnTo>
                    <a:pt x="3989652" y="804073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9193" y="1109675"/>
              <a:ext cx="3989704" cy="772160"/>
            </a:xfrm>
            <a:custGeom>
              <a:avLst/>
              <a:gdLst/>
              <a:ahLst/>
              <a:cxnLst/>
              <a:rect l="l" t="t" r="r" b="b"/>
              <a:pathLst>
                <a:path w="3989704" h="772160">
                  <a:moveTo>
                    <a:pt x="3989652" y="0"/>
                  </a:moveTo>
                  <a:lnTo>
                    <a:pt x="0" y="0"/>
                  </a:lnTo>
                  <a:lnTo>
                    <a:pt x="0" y="721309"/>
                  </a:lnTo>
                  <a:lnTo>
                    <a:pt x="4008" y="741033"/>
                  </a:lnTo>
                  <a:lnTo>
                    <a:pt x="14922" y="757186"/>
                  </a:lnTo>
                  <a:lnTo>
                    <a:pt x="31075" y="768100"/>
                  </a:lnTo>
                  <a:lnTo>
                    <a:pt x="50800" y="772109"/>
                  </a:lnTo>
                  <a:lnTo>
                    <a:pt x="3938852" y="772109"/>
                  </a:lnTo>
                  <a:lnTo>
                    <a:pt x="3958576" y="768100"/>
                  </a:lnTo>
                  <a:lnTo>
                    <a:pt x="3974729" y="757186"/>
                  </a:lnTo>
                  <a:lnTo>
                    <a:pt x="3985644" y="741033"/>
                  </a:lnTo>
                  <a:lnTo>
                    <a:pt x="3989652" y="721309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FEED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47294" y="1084323"/>
            <a:ext cx="3904615" cy="12585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latin typeface="Tahoma"/>
                <a:cs typeface="Tahoma"/>
              </a:rPr>
              <a:t>LogisticRegression(*,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featuresCol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100" dirty="0">
                <a:latin typeface="Tahoma"/>
                <a:cs typeface="Tahoma"/>
              </a:rPr>
              <a:t>: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str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=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’features’,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labelCol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100" dirty="0">
                <a:latin typeface="Tahoma"/>
                <a:cs typeface="Tahoma"/>
              </a:rPr>
              <a:t>: </a:t>
            </a:r>
            <a:r>
              <a:rPr sz="1200" spc="-95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str </a:t>
            </a:r>
            <a:r>
              <a:rPr sz="1200" spc="35" dirty="0">
                <a:latin typeface="Tahoma"/>
                <a:cs typeface="Tahoma"/>
              </a:rPr>
              <a:t>= </a:t>
            </a:r>
            <a:r>
              <a:rPr sz="1200" spc="-15" dirty="0">
                <a:latin typeface="Tahoma"/>
                <a:cs typeface="Tahoma"/>
              </a:rPr>
              <a:t>’label’, </a:t>
            </a:r>
            <a:r>
              <a:rPr sz="1200" spc="-40" dirty="0">
                <a:latin typeface="Tahoma"/>
                <a:cs typeface="Tahoma"/>
              </a:rPr>
              <a:t>predictionCol </a:t>
            </a:r>
            <a:r>
              <a:rPr sz="1200" spc="-100" dirty="0">
                <a:latin typeface="Tahoma"/>
                <a:cs typeface="Tahoma"/>
              </a:rPr>
              <a:t>:</a:t>
            </a:r>
            <a:r>
              <a:rPr sz="1200" spc="-95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str </a:t>
            </a:r>
            <a:r>
              <a:rPr sz="1200" spc="35" dirty="0">
                <a:latin typeface="Tahoma"/>
                <a:cs typeface="Tahoma"/>
              </a:rPr>
              <a:t>= </a:t>
            </a:r>
            <a:r>
              <a:rPr sz="1200" spc="-30" dirty="0">
                <a:latin typeface="Tahoma"/>
                <a:cs typeface="Tahoma"/>
              </a:rPr>
              <a:t>’prediction’, </a:t>
            </a:r>
            <a:r>
              <a:rPr sz="1200" spc="-70" dirty="0">
                <a:latin typeface="Tahoma"/>
                <a:cs typeface="Tahoma"/>
              </a:rPr>
              <a:t>maxIter </a:t>
            </a:r>
            <a:r>
              <a:rPr sz="1200" spc="-100" dirty="0">
                <a:latin typeface="Tahoma"/>
                <a:cs typeface="Tahoma"/>
              </a:rPr>
              <a:t>:</a:t>
            </a:r>
            <a:r>
              <a:rPr sz="1200" spc="-95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int </a:t>
            </a:r>
            <a:r>
              <a:rPr sz="1200" spc="35" dirty="0">
                <a:latin typeface="Tahoma"/>
                <a:cs typeface="Tahoma"/>
              </a:rPr>
              <a:t>=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100,</a:t>
            </a:r>
            <a:r>
              <a:rPr sz="1200" spc="-60" dirty="0">
                <a:latin typeface="Tahoma"/>
                <a:cs typeface="Tahoma"/>
              </a:rPr>
              <a:t> regParam</a:t>
            </a:r>
            <a:r>
              <a:rPr sz="1200" spc="254" dirty="0">
                <a:latin typeface="Tahoma"/>
                <a:cs typeface="Tahoma"/>
              </a:rPr>
              <a:t> </a:t>
            </a:r>
            <a:r>
              <a:rPr sz="1200" spc="-100" dirty="0">
                <a:latin typeface="Tahoma"/>
                <a:cs typeface="Tahoma"/>
              </a:rPr>
              <a:t>:</a:t>
            </a:r>
            <a:r>
              <a:rPr sz="1200" spc="175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float </a:t>
            </a:r>
            <a:r>
              <a:rPr sz="1200" spc="35" dirty="0">
                <a:latin typeface="Tahoma"/>
                <a:cs typeface="Tahoma"/>
              </a:rPr>
              <a:t>= </a:t>
            </a:r>
            <a:r>
              <a:rPr sz="1200" spc="-55" dirty="0">
                <a:latin typeface="Tahoma"/>
                <a:cs typeface="Tahoma"/>
              </a:rPr>
              <a:t>0.0,</a:t>
            </a:r>
            <a:r>
              <a:rPr sz="1200" spc="26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elasticNetParam </a:t>
            </a:r>
            <a:r>
              <a:rPr sz="1200" spc="-100" dirty="0">
                <a:latin typeface="Tahoma"/>
                <a:cs typeface="Tahoma"/>
              </a:rPr>
              <a:t>:</a:t>
            </a:r>
            <a:r>
              <a:rPr sz="1200" spc="175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float </a:t>
            </a:r>
            <a:r>
              <a:rPr sz="1200" spc="35" dirty="0">
                <a:latin typeface="Tahoma"/>
                <a:cs typeface="Tahoma"/>
              </a:rPr>
              <a:t>= </a:t>
            </a:r>
            <a:r>
              <a:rPr sz="1200" spc="-55" dirty="0">
                <a:latin typeface="Tahoma"/>
                <a:cs typeface="Tahoma"/>
              </a:rPr>
              <a:t>0.0, 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15" dirty="0">
                <a:latin typeface="Tahoma"/>
                <a:cs typeface="Tahoma"/>
              </a:rPr>
              <a:t>tol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100" dirty="0">
                <a:latin typeface="Tahoma"/>
                <a:cs typeface="Tahoma"/>
              </a:rPr>
              <a:t>: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float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=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1e-06,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...)</a:t>
            </a:r>
            <a:endParaRPr sz="1200">
              <a:latin typeface="Tahoma"/>
              <a:cs typeface="Tahoma"/>
            </a:endParaRPr>
          </a:p>
          <a:p>
            <a:pPr marL="12700" marR="1202055">
              <a:lnSpc>
                <a:spcPct val="100000"/>
              </a:lnSpc>
              <a:spcBef>
                <a:spcPts val="1065"/>
              </a:spcBef>
            </a:pPr>
            <a:r>
              <a:rPr sz="1200" spc="-30" dirty="0">
                <a:latin typeface="Tahoma"/>
                <a:cs typeface="Tahoma"/>
              </a:rPr>
              <a:t>Prediction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A</a:t>
            </a:r>
            <a:r>
              <a:rPr sz="1200" spc="-50" dirty="0">
                <a:latin typeface="Tahoma"/>
                <a:cs typeface="Tahoma"/>
              </a:rPr>
              <a:t>ccuracy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100" dirty="0">
                <a:latin typeface="Tahoma"/>
                <a:cs typeface="Tahoma"/>
              </a:rPr>
              <a:t>: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0.9866756009806882  </a:t>
            </a:r>
            <a:r>
              <a:rPr sz="1200" spc="-50" dirty="0">
                <a:latin typeface="Tahoma"/>
                <a:cs typeface="Tahoma"/>
              </a:rPr>
              <a:t>Confusion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Matrix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100" dirty="0">
                <a:latin typeface="Tahoma"/>
                <a:cs typeface="Tahoma"/>
              </a:rPr>
              <a:t>: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7294" y="2318293"/>
            <a:ext cx="24892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70" dirty="0">
                <a:latin typeface="Tahoma"/>
                <a:cs typeface="Tahoma"/>
              </a:rPr>
              <a:t>114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70" dirty="0">
                <a:latin typeface="Tahoma"/>
                <a:cs typeface="Tahoma"/>
              </a:rPr>
              <a:t>6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80694" y="2318293"/>
            <a:ext cx="24892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1290">
              <a:lnSpc>
                <a:spcPct val="100000"/>
              </a:lnSpc>
              <a:spcBef>
                <a:spcPts val="95"/>
              </a:spcBef>
            </a:pPr>
            <a:r>
              <a:rPr sz="1200" spc="-70" dirty="0">
                <a:latin typeface="Tahoma"/>
                <a:cs typeface="Tahoma"/>
              </a:rPr>
              <a:t>0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70" dirty="0">
                <a:latin typeface="Tahoma"/>
                <a:cs typeface="Tahoma"/>
              </a:rPr>
              <a:t>59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3333864"/>
            <a:ext cx="4608195" cy="122555"/>
            <a:chOff x="0" y="3333864"/>
            <a:chExt cx="4608195" cy="122555"/>
          </a:xfrm>
        </p:grpSpPr>
        <p:sp>
          <p:nvSpPr>
            <p:cNvPr id="17" name="object 17"/>
            <p:cNvSpPr/>
            <p:nvPr/>
          </p:nvSpPr>
          <p:spPr>
            <a:xfrm>
              <a:off x="0" y="3333864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186"/>
                  </a:lnTo>
                  <a:lnTo>
                    <a:pt x="2303995" y="122186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FBBA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303995" y="3333864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186"/>
                  </a:lnTo>
                  <a:lnTo>
                    <a:pt x="2303995" y="122186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FCC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pc="-5" dirty="0"/>
              <a:t>F</a:t>
            </a:r>
            <a:r>
              <a:rPr cap="small" spc="-10" dirty="0"/>
              <a:t>a</a:t>
            </a:r>
            <a:r>
              <a:rPr cap="small" spc="10" dirty="0"/>
              <a:t>toum</a:t>
            </a:r>
            <a:r>
              <a:rPr cap="small" spc="-35" dirty="0"/>
              <a:t>a</a:t>
            </a:r>
            <a:r>
              <a:rPr cap="small" dirty="0"/>
              <a:t>t</a:t>
            </a:r>
            <a:r>
              <a:rPr cap="small" spc="30" dirty="0"/>
              <a:t>a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2399296" y="3317822"/>
            <a:ext cx="86868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04064B"/>
                </a:solidFill>
                <a:latin typeface="Microsoft Sans Serif"/>
                <a:cs typeface="Microsoft Sans Serif"/>
                <a:hlinkClick r:id="rId7" action="ppaction://hlinksldjump"/>
              </a:rPr>
              <a:t>Predicting</a:t>
            </a:r>
            <a:r>
              <a:rPr sz="600" spc="30" dirty="0">
                <a:solidFill>
                  <a:srgbClr val="04064B"/>
                </a:solidFill>
                <a:latin typeface="Microsoft Sans Serif"/>
                <a:cs typeface="Microsoft Sans Serif"/>
                <a:hlinkClick r:id="rId7" action="ppaction://hlinksldjump"/>
              </a:rPr>
              <a:t> </a:t>
            </a:r>
            <a:r>
              <a:rPr sz="600" spc="-10" dirty="0">
                <a:solidFill>
                  <a:srgbClr val="04064B"/>
                </a:solidFill>
                <a:latin typeface="Microsoft Sans Serif"/>
                <a:cs typeface="Microsoft Sans Serif"/>
                <a:hlinkClick r:id="rId7" action="ppaction://hlinksldjump"/>
              </a:rPr>
              <a:t>Breast</a:t>
            </a:r>
            <a:r>
              <a:rPr sz="600" spc="30" dirty="0">
                <a:solidFill>
                  <a:srgbClr val="04064B"/>
                </a:solidFill>
                <a:latin typeface="Microsoft Sans Serif"/>
                <a:cs typeface="Microsoft Sans Serif"/>
                <a:hlinkClick r:id="rId7" action="ppaction://hlinksldjump"/>
              </a:rPr>
              <a:t> </a:t>
            </a:r>
            <a:r>
              <a:rPr sz="600" spc="-20" dirty="0">
                <a:solidFill>
                  <a:srgbClr val="04064B"/>
                </a:solidFill>
                <a:latin typeface="Microsoft Sans Serif"/>
                <a:cs typeface="Microsoft Sans Serif"/>
                <a:hlinkClick r:id="rId7" action="ppaction://hlinksldjump"/>
              </a:rPr>
              <a:t>Cancer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10281" y="2197"/>
            <a:ext cx="826769" cy="126364"/>
          </a:xfrm>
          <a:custGeom>
            <a:avLst/>
            <a:gdLst/>
            <a:ahLst/>
            <a:cxnLst/>
            <a:rect l="l" t="t" r="r" b="b"/>
            <a:pathLst>
              <a:path w="826770" h="126364">
                <a:moveTo>
                  <a:pt x="0" y="125933"/>
                </a:moveTo>
                <a:lnTo>
                  <a:pt x="826643" y="125933"/>
                </a:lnTo>
                <a:lnTo>
                  <a:pt x="826643" y="0"/>
                </a:lnTo>
                <a:lnTo>
                  <a:pt x="0" y="0"/>
                </a:lnTo>
                <a:lnTo>
                  <a:pt x="0" y="125933"/>
                </a:lnTo>
                <a:close/>
              </a:path>
            </a:pathLst>
          </a:custGeom>
          <a:solidFill>
            <a:srgbClr val="FFE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48241" y="5808"/>
            <a:ext cx="7639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04064B"/>
                </a:solidFill>
                <a:latin typeface="Microsoft Sans Serif"/>
                <a:cs typeface="Microsoft Sans Serif"/>
                <a:hlinkClick r:id="rId2" action="ppaction://hlinksldjump"/>
              </a:rPr>
              <a:t>Méthodes</a:t>
            </a:r>
            <a:r>
              <a:rPr sz="600" spc="20" dirty="0">
                <a:solidFill>
                  <a:srgbClr val="04064B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80" dirty="0">
                <a:solidFill>
                  <a:srgbClr val="04064B"/>
                </a:solidFill>
                <a:latin typeface="Microsoft Sans Serif"/>
                <a:cs typeface="Microsoft Sans Serif"/>
                <a:hlinkClick r:id="rId2" action="ppaction://hlinksldjump"/>
              </a:rPr>
              <a:t>&amp;</a:t>
            </a:r>
            <a:r>
              <a:rPr sz="600" spc="25" dirty="0">
                <a:solidFill>
                  <a:srgbClr val="04064B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04064B"/>
                </a:solidFill>
                <a:latin typeface="Microsoft Sans Serif"/>
                <a:cs typeface="Microsoft Sans Serif"/>
                <a:hlinkClick r:id="rId2" action="ppaction://hlinksldjump"/>
              </a:rPr>
              <a:t>Résultats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37659" y="5808"/>
            <a:ext cx="3752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806029"/>
                </a:solidFill>
                <a:latin typeface="Microsoft Sans Serif"/>
                <a:cs typeface="Microsoft Sans Serif"/>
                <a:hlinkClick r:id="rId3" action="ppaction://hlinksldjump"/>
              </a:rPr>
              <a:t>Conclusion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28130"/>
            <a:ext cx="4608195" cy="389255"/>
          </a:xfrm>
          <a:custGeom>
            <a:avLst/>
            <a:gdLst/>
            <a:ahLst/>
            <a:cxnLst/>
            <a:rect l="l" t="t" r="r" b="b"/>
            <a:pathLst>
              <a:path w="4608195" h="389255">
                <a:moveTo>
                  <a:pt x="4608004" y="0"/>
                </a:moveTo>
                <a:lnTo>
                  <a:pt x="0" y="0"/>
                </a:lnTo>
                <a:lnTo>
                  <a:pt x="0" y="388708"/>
                </a:lnTo>
                <a:lnTo>
                  <a:pt x="4608004" y="388708"/>
                </a:lnTo>
                <a:lnTo>
                  <a:pt x="4608004" y="0"/>
                </a:lnTo>
                <a:close/>
              </a:path>
            </a:pathLst>
          </a:custGeom>
          <a:solidFill>
            <a:srgbClr val="FCC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8000" y="0"/>
            <a:ext cx="2217420" cy="45847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9"/>
              </a:spcBef>
              <a:tabLst>
                <a:tab pos="913130" algn="l"/>
                <a:tab pos="1714500" algn="l"/>
              </a:tabLst>
            </a:pPr>
            <a:r>
              <a:rPr sz="600" spc="5" dirty="0">
                <a:solidFill>
                  <a:srgbClr val="806029"/>
                </a:solidFill>
                <a:latin typeface="Microsoft Sans Serif"/>
                <a:cs typeface="Microsoft Sans Serif"/>
                <a:hlinkClick r:id="rId4" action="ppaction://hlinksldjump"/>
              </a:rPr>
              <a:t>Introduction</a:t>
            </a:r>
            <a:r>
              <a:rPr sz="600" spc="5" dirty="0">
                <a:solidFill>
                  <a:srgbClr val="806029"/>
                </a:solidFill>
                <a:latin typeface="Microsoft Sans Serif"/>
                <a:cs typeface="Microsoft Sans Serif"/>
              </a:rPr>
              <a:t>	</a:t>
            </a:r>
            <a:r>
              <a:rPr sz="600" spc="-5" dirty="0">
                <a:solidFill>
                  <a:srgbClr val="806029"/>
                </a:solidFill>
                <a:latin typeface="Microsoft Sans Serif"/>
                <a:cs typeface="Microsoft Sans Serif"/>
                <a:hlinkClick r:id="rId5" action="ppaction://hlinksldjump"/>
              </a:rPr>
              <a:t>Contexte</a:t>
            </a:r>
            <a:r>
              <a:rPr sz="600" spc="-5" dirty="0">
                <a:solidFill>
                  <a:srgbClr val="806029"/>
                </a:solidFill>
                <a:latin typeface="Microsoft Sans Serif"/>
                <a:cs typeface="Microsoft Sans Serif"/>
              </a:rPr>
              <a:t>	</a:t>
            </a:r>
            <a:r>
              <a:rPr sz="600" spc="-5" dirty="0">
                <a:solidFill>
                  <a:srgbClr val="806029"/>
                </a:solidFill>
                <a:latin typeface="Microsoft Sans Serif"/>
                <a:cs typeface="Microsoft Sans Serif"/>
                <a:hlinkClick r:id="rId6" action="ppaction://hlinksldjump"/>
              </a:rPr>
              <a:t>Problématique</a:t>
            </a:r>
            <a:endParaRPr sz="600">
              <a:latin typeface="Microsoft Sans Serif"/>
              <a:cs typeface="Microsoft Sans Serif"/>
            </a:endParaRPr>
          </a:p>
          <a:p>
            <a:pPr marL="80010">
              <a:lnSpc>
                <a:spcPct val="100000"/>
              </a:lnSpc>
              <a:spcBef>
                <a:spcPts val="484"/>
              </a:spcBef>
            </a:pPr>
            <a:r>
              <a:rPr sz="1700" spc="-105" dirty="0">
                <a:solidFill>
                  <a:srgbClr val="04064B"/>
                </a:solidFill>
                <a:latin typeface="Tahoma"/>
                <a:cs typeface="Tahoma"/>
              </a:rPr>
              <a:t>Random</a:t>
            </a:r>
            <a:r>
              <a:rPr sz="1700" spc="-25" dirty="0">
                <a:solidFill>
                  <a:srgbClr val="04064B"/>
                </a:solidFill>
                <a:latin typeface="Tahoma"/>
                <a:cs typeface="Tahoma"/>
              </a:rPr>
              <a:t> </a:t>
            </a:r>
            <a:r>
              <a:rPr sz="1700" spc="-90" dirty="0">
                <a:solidFill>
                  <a:srgbClr val="04064B"/>
                </a:solidFill>
                <a:latin typeface="Tahoma"/>
                <a:cs typeface="Tahoma"/>
              </a:rPr>
              <a:t>Forest</a:t>
            </a:r>
            <a:r>
              <a:rPr sz="1700" spc="-25" dirty="0">
                <a:solidFill>
                  <a:srgbClr val="04064B"/>
                </a:solidFill>
                <a:latin typeface="Tahoma"/>
                <a:cs typeface="Tahoma"/>
              </a:rPr>
              <a:t> </a:t>
            </a:r>
            <a:r>
              <a:rPr sz="1700" spc="-70" dirty="0">
                <a:solidFill>
                  <a:srgbClr val="04064B"/>
                </a:solidFill>
                <a:latin typeface="Tahoma"/>
                <a:cs typeface="Tahoma"/>
              </a:rPr>
              <a:t>Classifier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98975" y="236028"/>
            <a:ext cx="3594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solidFill>
                  <a:srgbClr val="04064B"/>
                </a:solidFill>
                <a:latin typeface="Trebuchet MS"/>
                <a:cs typeface="Trebuchet MS"/>
              </a:rPr>
              <a:t>12/16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09193" y="918489"/>
            <a:ext cx="4040504" cy="1234440"/>
            <a:chOff x="309193" y="918489"/>
            <a:chExt cx="4040504" cy="1234440"/>
          </a:xfrm>
        </p:grpSpPr>
        <p:sp>
          <p:nvSpPr>
            <p:cNvPr id="9" name="object 9"/>
            <p:cNvSpPr/>
            <p:nvPr/>
          </p:nvSpPr>
          <p:spPr>
            <a:xfrm>
              <a:off x="309193" y="918489"/>
              <a:ext cx="3989704" cy="82550"/>
            </a:xfrm>
            <a:custGeom>
              <a:avLst/>
              <a:gdLst/>
              <a:ahLst/>
              <a:cxnLst/>
              <a:rect l="l" t="t" r="r" b="b"/>
              <a:pathLst>
                <a:path w="3989704" h="82550">
                  <a:moveTo>
                    <a:pt x="3938852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3989652" y="82384"/>
                  </a:lnTo>
                  <a:lnTo>
                    <a:pt x="3989652" y="50800"/>
                  </a:lnTo>
                  <a:lnTo>
                    <a:pt x="3985644" y="31075"/>
                  </a:lnTo>
                  <a:lnTo>
                    <a:pt x="3974729" y="14922"/>
                  </a:lnTo>
                  <a:lnTo>
                    <a:pt x="3958576" y="4008"/>
                  </a:lnTo>
                  <a:lnTo>
                    <a:pt x="3938852" y="0"/>
                  </a:lnTo>
                  <a:close/>
                </a:path>
              </a:pathLst>
            </a:custGeom>
            <a:solidFill>
              <a:srgbClr val="FEED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9994" y="981738"/>
              <a:ext cx="3989704" cy="1171575"/>
            </a:xfrm>
            <a:custGeom>
              <a:avLst/>
              <a:gdLst/>
              <a:ahLst/>
              <a:cxnLst/>
              <a:rect l="l" t="t" r="r" b="b"/>
              <a:pathLst>
                <a:path w="3989704" h="1171575">
                  <a:moveTo>
                    <a:pt x="3989652" y="0"/>
                  </a:moveTo>
                  <a:lnTo>
                    <a:pt x="0" y="0"/>
                  </a:lnTo>
                  <a:lnTo>
                    <a:pt x="0" y="1171001"/>
                  </a:lnTo>
                  <a:lnTo>
                    <a:pt x="3989652" y="1171001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9193" y="962901"/>
              <a:ext cx="3989704" cy="1139190"/>
            </a:xfrm>
            <a:custGeom>
              <a:avLst/>
              <a:gdLst/>
              <a:ahLst/>
              <a:cxnLst/>
              <a:rect l="l" t="t" r="r" b="b"/>
              <a:pathLst>
                <a:path w="3989704" h="1139189">
                  <a:moveTo>
                    <a:pt x="3989652" y="0"/>
                  </a:moveTo>
                  <a:lnTo>
                    <a:pt x="0" y="0"/>
                  </a:lnTo>
                  <a:lnTo>
                    <a:pt x="0" y="1088237"/>
                  </a:lnTo>
                  <a:lnTo>
                    <a:pt x="4008" y="1107962"/>
                  </a:lnTo>
                  <a:lnTo>
                    <a:pt x="14922" y="1124115"/>
                  </a:lnTo>
                  <a:lnTo>
                    <a:pt x="31075" y="1135029"/>
                  </a:lnTo>
                  <a:lnTo>
                    <a:pt x="50800" y="1139038"/>
                  </a:lnTo>
                  <a:lnTo>
                    <a:pt x="3938852" y="1139038"/>
                  </a:lnTo>
                  <a:lnTo>
                    <a:pt x="3958576" y="1135029"/>
                  </a:lnTo>
                  <a:lnTo>
                    <a:pt x="3974729" y="1124115"/>
                  </a:lnTo>
                  <a:lnTo>
                    <a:pt x="3985644" y="1107962"/>
                  </a:lnTo>
                  <a:lnTo>
                    <a:pt x="3989652" y="1088237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FEED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47294" y="937562"/>
            <a:ext cx="3758565" cy="1625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200" spc="-40" dirty="0">
                <a:latin typeface="Tahoma"/>
                <a:cs typeface="Tahoma"/>
              </a:rPr>
              <a:t>trainClassifier(data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100" dirty="0">
                <a:latin typeface="Tahoma"/>
                <a:cs typeface="Tahoma"/>
              </a:rPr>
              <a:t>: </a:t>
            </a:r>
            <a:r>
              <a:rPr sz="1200" spc="-9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pyspark.rdd.RDD[pyspark.mllib.regression.LabeledPoint], 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numClasses </a:t>
            </a:r>
            <a:r>
              <a:rPr sz="1200" spc="-100" dirty="0">
                <a:latin typeface="Tahoma"/>
                <a:cs typeface="Tahoma"/>
              </a:rPr>
              <a:t>:</a:t>
            </a:r>
            <a:r>
              <a:rPr sz="1200" spc="-9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int, </a:t>
            </a:r>
            <a:r>
              <a:rPr sz="1200" spc="-55" dirty="0">
                <a:latin typeface="Tahoma"/>
                <a:cs typeface="Tahoma"/>
              </a:rPr>
              <a:t>categoricalFeaturesInfo </a:t>
            </a:r>
            <a:r>
              <a:rPr sz="1200" spc="-100" dirty="0">
                <a:latin typeface="Tahoma"/>
                <a:cs typeface="Tahoma"/>
              </a:rPr>
              <a:t>:</a:t>
            </a:r>
            <a:r>
              <a:rPr sz="1200" spc="-9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Dict[int, </a:t>
            </a:r>
            <a:r>
              <a:rPr sz="1200" spc="-45" dirty="0">
                <a:latin typeface="Tahoma"/>
                <a:cs typeface="Tahoma"/>
              </a:rPr>
              <a:t>int], 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numTrees </a:t>
            </a:r>
            <a:r>
              <a:rPr sz="1200" spc="-100" dirty="0">
                <a:latin typeface="Tahoma"/>
                <a:cs typeface="Tahoma"/>
              </a:rPr>
              <a:t>:</a:t>
            </a:r>
            <a:r>
              <a:rPr sz="1200" spc="17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int, </a:t>
            </a:r>
            <a:r>
              <a:rPr sz="1200" spc="-55" dirty="0">
                <a:latin typeface="Tahoma"/>
                <a:cs typeface="Tahoma"/>
              </a:rPr>
              <a:t>featureSubsetStrategy </a:t>
            </a:r>
            <a:r>
              <a:rPr sz="1200" spc="-100" dirty="0">
                <a:latin typeface="Tahoma"/>
                <a:cs typeface="Tahoma"/>
              </a:rPr>
              <a:t>:</a:t>
            </a:r>
            <a:r>
              <a:rPr sz="1200" spc="175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str </a:t>
            </a:r>
            <a:r>
              <a:rPr sz="1200" spc="35" dirty="0">
                <a:latin typeface="Tahoma"/>
                <a:cs typeface="Tahoma"/>
              </a:rPr>
              <a:t>= </a:t>
            </a:r>
            <a:r>
              <a:rPr sz="1200" spc="-15" dirty="0">
                <a:latin typeface="Tahoma"/>
                <a:cs typeface="Tahoma"/>
              </a:rPr>
              <a:t>’auto’, 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impurity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100" dirty="0">
                <a:latin typeface="Tahoma"/>
                <a:cs typeface="Tahoma"/>
              </a:rPr>
              <a:t>: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str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=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’gini’,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maxDepth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100" dirty="0">
                <a:latin typeface="Tahoma"/>
                <a:cs typeface="Tahoma"/>
              </a:rPr>
              <a:t>: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int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=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4,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maxBins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100" dirty="0">
                <a:latin typeface="Tahoma"/>
                <a:cs typeface="Tahoma"/>
              </a:rPr>
              <a:t>: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int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=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32,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95" dirty="0">
                <a:latin typeface="Tahoma"/>
                <a:cs typeface="Tahoma"/>
              </a:rPr>
              <a:t>seed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100" dirty="0">
                <a:latin typeface="Tahoma"/>
                <a:cs typeface="Tahoma"/>
              </a:rPr>
              <a:t>: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Optional[int]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=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None)</a:t>
            </a:r>
            <a:endParaRPr sz="1200">
              <a:latin typeface="Tahoma"/>
              <a:cs typeface="Tahoma"/>
            </a:endParaRPr>
          </a:p>
          <a:p>
            <a:pPr marL="12700" marR="1056005">
              <a:lnSpc>
                <a:spcPct val="100000"/>
              </a:lnSpc>
              <a:spcBef>
                <a:spcPts val="1075"/>
              </a:spcBef>
            </a:pPr>
            <a:r>
              <a:rPr sz="1200" spc="-30" dirty="0">
                <a:latin typeface="Tahoma"/>
                <a:cs typeface="Tahoma"/>
              </a:rPr>
              <a:t>Prediction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A</a:t>
            </a:r>
            <a:r>
              <a:rPr sz="1200" spc="-50" dirty="0">
                <a:latin typeface="Tahoma"/>
                <a:cs typeface="Tahoma"/>
              </a:rPr>
              <a:t>ccuracy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100" dirty="0">
                <a:latin typeface="Tahoma"/>
                <a:cs typeface="Tahoma"/>
              </a:rPr>
              <a:t>: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0.9821164798089573  </a:t>
            </a:r>
            <a:r>
              <a:rPr sz="1200" spc="-50" dirty="0">
                <a:latin typeface="Tahoma"/>
                <a:cs typeface="Tahoma"/>
              </a:rPr>
              <a:t>Confusion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Matrix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100" dirty="0">
                <a:latin typeface="Tahoma"/>
                <a:cs typeface="Tahoma"/>
              </a:rPr>
              <a:t>: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7294" y="2538448"/>
            <a:ext cx="24892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70" dirty="0">
                <a:latin typeface="Tahoma"/>
                <a:cs typeface="Tahoma"/>
              </a:rPr>
              <a:t>112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70" dirty="0">
                <a:latin typeface="Tahoma"/>
                <a:cs typeface="Tahoma"/>
              </a:rPr>
              <a:t>5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80694" y="2538448"/>
            <a:ext cx="24892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1290">
              <a:lnSpc>
                <a:spcPct val="100000"/>
              </a:lnSpc>
              <a:spcBef>
                <a:spcPts val="95"/>
              </a:spcBef>
            </a:pPr>
            <a:r>
              <a:rPr sz="1200" spc="-70" dirty="0">
                <a:latin typeface="Tahoma"/>
                <a:cs typeface="Tahoma"/>
              </a:rPr>
              <a:t>2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70" dirty="0">
                <a:latin typeface="Tahoma"/>
                <a:cs typeface="Tahoma"/>
              </a:rPr>
              <a:t>60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0" y="3333864"/>
            <a:ext cx="4608195" cy="122555"/>
            <a:chOff x="0" y="3333864"/>
            <a:chExt cx="4608195" cy="122555"/>
          </a:xfrm>
        </p:grpSpPr>
        <p:sp>
          <p:nvSpPr>
            <p:cNvPr id="16" name="object 16"/>
            <p:cNvSpPr/>
            <p:nvPr/>
          </p:nvSpPr>
          <p:spPr>
            <a:xfrm>
              <a:off x="0" y="3333864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186"/>
                  </a:lnTo>
                  <a:lnTo>
                    <a:pt x="2303995" y="122186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FBBA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303995" y="3333864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186"/>
                  </a:lnTo>
                  <a:lnTo>
                    <a:pt x="2303995" y="122186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FCC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pc="-5" dirty="0"/>
              <a:t>F</a:t>
            </a:r>
            <a:r>
              <a:rPr cap="small" spc="-10" dirty="0"/>
              <a:t>a</a:t>
            </a:r>
            <a:r>
              <a:rPr cap="small" spc="10" dirty="0"/>
              <a:t>toum</a:t>
            </a:r>
            <a:r>
              <a:rPr cap="small" spc="-35" dirty="0"/>
              <a:t>a</a:t>
            </a:r>
            <a:r>
              <a:rPr cap="small" dirty="0"/>
              <a:t>t</a:t>
            </a:r>
            <a:r>
              <a:rPr cap="small" spc="30" dirty="0"/>
              <a:t>a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2399296" y="3317822"/>
            <a:ext cx="86868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04064B"/>
                </a:solidFill>
                <a:latin typeface="Microsoft Sans Serif"/>
                <a:cs typeface="Microsoft Sans Serif"/>
                <a:hlinkClick r:id="rId7" action="ppaction://hlinksldjump"/>
              </a:rPr>
              <a:t>Predicting</a:t>
            </a:r>
            <a:r>
              <a:rPr sz="600" spc="30" dirty="0">
                <a:solidFill>
                  <a:srgbClr val="04064B"/>
                </a:solidFill>
                <a:latin typeface="Microsoft Sans Serif"/>
                <a:cs typeface="Microsoft Sans Serif"/>
                <a:hlinkClick r:id="rId7" action="ppaction://hlinksldjump"/>
              </a:rPr>
              <a:t> </a:t>
            </a:r>
            <a:r>
              <a:rPr sz="600" spc="-10" dirty="0">
                <a:solidFill>
                  <a:srgbClr val="04064B"/>
                </a:solidFill>
                <a:latin typeface="Microsoft Sans Serif"/>
                <a:cs typeface="Microsoft Sans Serif"/>
                <a:hlinkClick r:id="rId7" action="ppaction://hlinksldjump"/>
              </a:rPr>
              <a:t>Breast</a:t>
            </a:r>
            <a:r>
              <a:rPr sz="600" spc="30" dirty="0">
                <a:solidFill>
                  <a:srgbClr val="04064B"/>
                </a:solidFill>
                <a:latin typeface="Microsoft Sans Serif"/>
                <a:cs typeface="Microsoft Sans Serif"/>
                <a:hlinkClick r:id="rId7" action="ppaction://hlinksldjump"/>
              </a:rPr>
              <a:t> </a:t>
            </a:r>
            <a:r>
              <a:rPr sz="600" spc="-20" dirty="0">
                <a:solidFill>
                  <a:srgbClr val="04064B"/>
                </a:solidFill>
                <a:latin typeface="Microsoft Sans Serif"/>
                <a:cs typeface="Microsoft Sans Serif"/>
                <a:hlinkClick r:id="rId7" action="ppaction://hlinksldjump"/>
              </a:rPr>
              <a:t>Cancer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23072" y="5808"/>
            <a:ext cx="4997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06029"/>
                </a:solidFill>
                <a:latin typeface="Microsoft Sans Serif"/>
                <a:cs typeface="Microsoft Sans Serif"/>
                <a:hlinkClick r:id="rId2" action="ppaction://hlinksldjump"/>
              </a:rPr>
              <a:t>Problématique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10281" y="2197"/>
            <a:ext cx="826769" cy="126364"/>
          </a:xfrm>
          <a:custGeom>
            <a:avLst/>
            <a:gdLst/>
            <a:ahLst/>
            <a:cxnLst/>
            <a:rect l="l" t="t" r="r" b="b"/>
            <a:pathLst>
              <a:path w="826770" h="126364">
                <a:moveTo>
                  <a:pt x="0" y="125933"/>
                </a:moveTo>
                <a:lnTo>
                  <a:pt x="826643" y="125933"/>
                </a:lnTo>
                <a:lnTo>
                  <a:pt x="826643" y="0"/>
                </a:lnTo>
                <a:lnTo>
                  <a:pt x="0" y="0"/>
                </a:lnTo>
                <a:lnTo>
                  <a:pt x="0" y="125933"/>
                </a:lnTo>
                <a:close/>
              </a:path>
            </a:pathLst>
          </a:custGeom>
          <a:solidFill>
            <a:srgbClr val="FFE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848241" y="5808"/>
            <a:ext cx="7639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04064B"/>
                </a:solidFill>
                <a:latin typeface="Microsoft Sans Serif"/>
                <a:cs typeface="Microsoft Sans Serif"/>
                <a:hlinkClick r:id="rId3" action="ppaction://hlinksldjump"/>
              </a:rPr>
              <a:t>Méthodes</a:t>
            </a:r>
            <a:r>
              <a:rPr sz="600" spc="20" dirty="0">
                <a:solidFill>
                  <a:srgbClr val="04064B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600" spc="80" dirty="0">
                <a:solidFill>
                  <a:srgbClr val="04064B"/>
                </a:solidFill>
                <a:latin typeface="Microsoft Sans Serif"/>
                <a:cs typeface="Microsoft Sans Serif"/>
                <a:hlinkClick r:id="rId3" action="ppaction://hlinksldjump"/>
              </a:rPr>
              <a:t>&amp;</a:t>
            </a:r>
            <a:r>
              <a:rPr sz="600" spc="25" dirty="0">
                <a:solidFill>
                  <a:srgbClr val="04064B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04064B"/>
                </a:solidFill>
                <a:latin typeface="Microsoft Sans Serif"/>
                <a:cs typeface="Microsoft Sans Serif"/>
                <a:hlinkClick r:id="rId3" action="ppaction://hlinksldjump"/>
              </a:rPr>
              <a:t>Résultats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37659" y="5808"/>
            <a:ext cx="3752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806029"/>
                </a:solidFill>
                <a:latin typeface="Microsoft Sans Serif"/>
                <a:cs typeface="Microsoft Sans Serif"/>
                <a:hlinkClick r:id="rId4" action="ppaction://hlinksldjump"/>
              </a:rPr>
              <a:t>Conclusion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128130"/>
            <a:ext cx="4608195" cy="389255"/>
          </a:xfrm>
          <a:custGeom>
            <a:avLst/>
            <a:gdLst/>
            <a:ahLst/>
            <a:cxnLst/>
            <a:rect l="l" t="t" r="r" b="b"/>
            <a:pathLst>
              <a:path w="4608195" h="389255">
                <a:moveTo>
                  <a:pt x="4608004" y="0"/>
                </a:moveTo>
                <a:lnTo>
                  <a:pt x="0" y="0"/>
                </a:lnTo>
                <a:lnTo>
                  <a:pt x="0" y="388708"/>
                </a:lnTo>
                <a:lnTo>
                  <a:pt x="4608004" y="388708"/>
                </a:lnTo>
                <a:lnTo>
                  <a:pt x="4608004" y="0"/>
                </a:lnTo>
                <a:close/>
              </a:path>
            </a:pathLst>
          </a:custGeom>
          <a:solidFill>
            <a:srgbClr val="FCC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8000" y="0"/>
            <a:ext cx="1227455" cy="45847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9"/>
              </a:spcBef>
              <a:tabLst>
                <a:tab pos="913130" algn="l"/>
              </a:tabLst>
            </a:pPr>
            <a:r>
              <a:rPr sz="600" spc="10" dirty="0">
                <a:solidFill>
                  <a:srgbClr val="806029"/>
                </a:solidFill>
                <a:latin typeface="Microsoft Sans Serif"/>
                <a:cs typeface="Microsoft Sans Serif"/>
                <a:hlinkClick r:id="rId5" action="ppaction://hlinksldjump"/>
              </a:rPr>
              <a:t>Intr</a:t>
            </a:r>
            <a:r>
              <a:rPr sz="600" spc="30" dirty="0">
                <a:solidFill>
                  <a:srgbClr val="806029"/>
                </a:solidFill>
                <a:latin typeface="Microsoft Sans Serif"/>
                <a:cs typeface="Microsoft Sans Serif"/>
                <a:hlinkClick r:id="rId5" action="ppaction://hlinksldjump"/>
              </a:rPr>
              <a:t>o</a:t>
            </a:r>
            <a:r>
              <a:rPr sz="600" dirty="0">
                <a:solidFill>
                  <a:srgbClr val="806029"/>
                </a:solidFill>
                <a:latin typeface="Microsoft Sans Serif"/>
                <a:cs typeface="Microsoft Sans Serif"/>
                <a:hlinkClick r:id="rId5" action="ppaction://hlinksldjump"/>
              </a:rPr>
              <a:t>duction</a:t>
            </a:r>
            <a:r>
              <a:rPr sz="600" dirty="0">
                <a:solidFill>
                  <a:srgbClr val="806029"/>
                </a:solidFill>
                <a:latin typeface="Microsoft Sans Serif"/>
                <a:cs typeface="Microsoft Sans Serif"/>
              </a:rPr>
              <a:t>	</a:t>
            </a:r>
            <a:r>
              <a:rPr sz="600" spc="-5" dirty="0">
                <a:solidFill>
                  <a:srgbClr val="806029"/>
                </a:solidFill>
                <a:latin typeface="Microsoft Sans Serif"/>
                <a:cs typeface="Microsoft Sans Serif"/>
                <a:hlinkClick r:id="rId6" action="ppaction://hlinksldjump"/>
              </a:rPr>
              <a:t>Contexte</a:t>
            </a:r>
            <a:endParaRPr sz="600">
              <a:latin typeface="Microsoft Sans Serif"/>
              <a:cs typeface="Microsoft Sans Serif"/>
            </a:endParaRPr>
          </a:p>
          <a:p>
            <a:pPr marL="80010">
              <a:lnSpc>
                <a:spcPct val="100000"/>
              </a:lnSpc>
              <a:spcBef>
                <a:spcPts val="484"/>
              </a:spcBef>
            </a:pPr>
            <a:r>
              <a:rPr sz="1700" spc="-85" dirty="0">
                <a:solidFill>
                  <a:srgbClr val="04064B"/>
                </a:solidFill>
                <a:latin typeface="Tahoma"/>
                <a:cs typeface="Tahoma"/>
              </a:rPr>
              <a:t>Linear</a:t>
            </a:r>
            <a:r>
              <a:rPr sz="1700" spc="-30" dirty="0">
                <a:solidFill>
                  <a:srgbClr val="04064B"/>
                </a:solidFill>
                <a:latin typeface="Tahoma"/>
                <a:cs typeface="Tahoma"/>
              </a:rPr>
              <a:t> </a:t>
            </a:r>
            <a:r>
              <a:rPr sz="1700" spc="-10" dirty="0">
                <a:solidFill>
                  <a:srgbClr val="04064B"/>
                </a:solidFill>
                <a:latin typeface="Tahoma"/>
                <a:cs typeface="Tahoma"/>
              </a:rPr>
              <a:t>SVC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98975" y="236028"/>
            <a:ext cx="3594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solidFill>
                  <a:srgbClr val="04064B"/>
                </a:solidFill>
                <a:latin typeface="Trebuchet MS"/>
                <a:cs typeface="Trebuchet MS"/>
              </a:rPr>
              <a:t>13/16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09193" y="1065250"/>
            <a:ext cx="4040504" cy="867410"/>
            <a:chOff x="309193" y="1065250"/>
            <a:chExt cx="4040504" cy="867410"/>
          </a:xfrm>
        </p:grpSpPr>
        <p:sp>
          <p:nvSpPr>
            <p:cNvPr id="10" name="object 10"/>
            <p:cNvSpPr/>
            <p:nvPr/>
          </p:nvSpPr>
          <p:spPr>
            <a:xfrm>
              <a:off x="309193" y="1065250"/>
              <a:ext cx="3989704" cy="82550"/>
            </a:xfrm>
            <a:custGeom>
              <a:avLst/>
              <a:gdLst/>
              <a:ahLst/>
              <a:cxnLst/>
              <a:rect l="l" t="t" r="r" b="b"/>
              <a:pathLst>
                <a:path w="3989704" h="82550">
                  <a:moveTo>
                    <a:pt x="3938852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3989652" y="82384"/>
                  </a:lnTo>
                  <a:lnTo>
                    <a:pt x="3989652" y="50800"/>
                  </a:lnTo>
                  <a:lnTo>
                    <a:pt x="3985644" y="31075"/>
                  </a:lnTo>
                  <a:lnTo>
                    <a:pt x="3974729" y="14922"/>
                  </a:lnTo>
                  <a:lnTo>
                    <a:pt x="3958576" y="4008"/>
                  </a:lnTo>
                  <a:lnTo>
                    <a:pt x="3938852" y="0"/>
                  </a:lnTo>
                  <a:close/>
                </a:path>
              </a:pathLst>
            </a:custGeom>
            <a:solidFill>
              <a:srgbClr val="FEED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9994" y="1128512"/>
              <a:ext cx="3989704" cy="804545"/>
            </a:xfrm>
            <a:custGeom>
              <a:avLst/>
              <a:gdLst/>
              <a:ahLst/>
              <a:cxnLst/>
              <a:rect l="l" t="t" r="r" b="b"/>
              <a:pathLst>
                <a:path w="3989704" h="804544">
                  <a:moveTo>
                    <a:pt x="3989652" y="0"/>
                  </a:moveTo>
                  <a:lnTo>
                    <a:pt x="0" y="0"/>
                  </a:lnTo>
                  <a:lnTo>
                    <a:pt x="0" y="804073"/>
                  </a:lnTo>
                  <a:lnTo>
                    <a:pt x="3989652" y="804073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9193" y="1109675"/>
              <a:ext cx="3989704" cy="772160"/>
            </a:xfrm>
            <a:custGeom>
              <a:avLst/>
              <a:gdLst/>
              <a:ahLst/>
              <a:cxnLst/>
              <a:rect l="l" t="t" r="r" b="b"/>
              <a:pathLst>
                <a:path w="3989704" h="772160">
                  <a:moveTo>
                    <a:pt x="3989652" y="0"/>
                  </a:moveTo>
                  <a:lnTo>
                    <a:pt x="0" y="0"/>
                  </a:lnTo>
                  <a:lnTo>
                    <a:pt x="0" y="721309"/>
                  </a:lnTo>
                  <a:lnTo>
                    <a:pt x="4008" y="741033"/>
                  </a:lnTo>
                  <a:lnTo>
                    <a:pt x="14922" y="757186"/>
                  </a:lnTo>
                  <a:lnTo>
                    <a:pt x="31075" y="768100"/>
                  </a:lnTo>
                  <a:lnTo>
                    <a:pt x="50800" y="772109"/>
                  </a:lnTo>
                  <a:lnTo>
                    <a:pt x="3938852" y="772109"/>
                  </a:lnTo>
                  <a:lnTo>
                    <a:pt x="3958576" y="768100"/>
                  </a:lnTo>
                  <a:lnTo>
                    <a:pt x="3974729" y="757186"/>
                  </a:lnTo>
                  <a:lnTo>
                    <a:pt x="3985644" y="741033"/>
                  </a:lnTo>
                  <a:lnTo>
                    <a:pt x="3989652" y="721309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FEED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47294" y="1084323"/>
            <a:ext cx="3896360" cy="12585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200" spc="-35" dirty="0">
                <a:latin typeface="Tahoma"/>
                <a:cs typeface="Tahoma"/>
              </a:rPr>
              <a:t>LinearSVC(*, </a:t>
            </a:r>
            <a:r>
              <a:rPr sz="1200" spc="-50" dirty="0">
                <a:latin typeface="Tahoma"/>
                <a:cs typeface="Tahoma"/>
              </a:rPr>
              <a:t>featuresCol </a:t>
            </a:r>
            <a:r>
              <a:rPr sz="1200" spc="-100" dirty="0">
                <a:latin typeface="Tahoma"/>
                <a:cs typeface="Tahoma"/>
              </a:rPr>
              <a:t>:</a:t>
            </a:r>
            <a:r>
              <a:rPr sz="1200" spc="-95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str </a:t>
            </a:r>
            <a:r>
              <a:rPr sz="1200" spc="35" dirty="0">
                <a:latin typeface="Tahoma"/>
                <a:cs typeface="Tahoma"/>
              </a:rPr>
              <a:t>= </a:t>
            </a:r>
            <a:r>
              <a:rPr sz="1200" spc="-35" dirty="0">
                <a:latin typeface="Tahoma"/>
                <a:cs typeface="Tahoma"/>
              </a:rPr>
              <a:t>’features’, labelCol </a:t>
            </a:r>
            <a:r>
              <a:rPr sz="1200" spc="-100" dirty="0">
                <a:latin typeface="Tahoma"/>
                <a:cs typeface="Tahoma"/>
              </a:rPr>
              <a:t>:</a:t>
            </a:r>
            <a:r>
              <a:rPr sz="1200" spc="-95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str </a:t>
            </a:r>
            <a:r>
              <a:rPr sz="1200" spc="35" dirty="0">
                <a:latin typeface="Tahoma"/>
                <a:cs typeface="Tahoma"/>
              </a:rPr>
              <a:t>= </a:t>
            </a:r>
            <a:r>
              <a:rPr sz="1200" spc="40" dirty="0">
                <a:latin typeface="Tahoma"/>
                <a:cs typeface="Tahoma"/>
              </a:rPr>
              <a:t> </a:t>
            </a:r>
            <a:r>
              <a:rPr sz="1200" spc="-15" dirty="0">
                <a:latin typeface="Tahoma"/>
                <a:cs typeface="Tahoma"/>
              </a:rPr>
              <a:t>’label’, </a:t>
            </a:r>
            <a:r>
              <a:rPr sz="1200" spc="-40" dirty="0">
                <a:latin typeface="Tahoma"/>
                <a:cs typeface="Tahoma"/>
              </a:rPr>
              <a:t>predictionCol </a:t>
            </a:r>
            <a:r>
              <a:rPr sz="1200" spc="-100" dirty="0">
                <a:latin typeface="Tahoma"/>
                <a:cs typeface="Tahoma"/>
              </a:rPr>
              <a:t>:</a:t>
            </a:r>
            <a:r>
              <a:rPr sz="1200" spc="-95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str </a:t>
            </a:r>
            <a:r>
              <a:rPr sz="1200" spc="35" dirty="0">
                <a:latin typeface="Tahoma"/>
                <a:cs typeface="Tahoma"/>
              </a:rPr>
              <a:t>= </a:t>
            </a:r>
            <a:r>
              <a:rPr sz="1200" spc="-30" dirty="0">
                <a:latin typeface="Tahoma"/>
                <a:cs typeface="Tahoma"/>
              </a:rPr>
              <a:t>’prediction’, </a:t>
            </a:r>
            <a:r>
              <a:rPr sz="1200" spc="-70" dirty="0">
                <a:latin typeface="Tahoma"/>
                <a:cs typeface="Tahoma"/>
              </a:rPr>
              <a:t>maxIter </a:t>
            </a:r>
            <a:r>
              <a:rPr sz="1200" spc="-100" dirty="0">
                <a:latin typeface="Tahoma"/>
                <a:cs typeface="Tahoma"/>
              </a:rPr>
              <a:t>:</a:t>
            </a:r>
            <a:r>
              <a:rPr sz="1200" spc="-95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int </a:t>
            </a:r>
            <a:r>
              <a:rPr sz="1200" spc="35" dirty="0">
                <a:latin typeface="Tahoma"/>
                <a:cs typeface="Tahoma"/>
              </a:rPr>
              <a:t>= </a:t>
            </a:r>
            <a:r>
              <a:rPr sz="1200" spc="-65" dirty="0">
                <a:latin typeface="Tahoma"/>
                <a:cs typeface="Tahoma"/>
              </a:rPr>
              <a:t>100, </a:t>
            </a:r>
            <a:r>
              <a:rPr sz="1200" spc="-60" dirty="0">
                <a:latin typeface="Tahoma"/>
                <a:cs typeface="Tahoma"/>
              </a:rPr>
              <a:t> regParam </a:t>
            </a:r>
            <a:r>
              <a:rPr sz="1200" spc="-100" dirty="0">
                <a:latin typeface="Tahoma"/>
                <a:cs typeface="Tahoma"/>
              </a:rPr>
              <a:t>:</a:t>
            </a:r>
            <a:r>
              <a:rPr sz="1200" spc="-95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float </a:t>
            </a:r>
            <a:r>
              <a:rPr sz="1200" spc="35" dirty="0">
                <a:latin typeface="Tahoma"/>
                <a:cs typeface="Tahoma"/>
              </a:rPr>
              <a:t>= </a:t>
            </a:r>
            <a:r>
              <a:rPr sz="1200" spc="-55" dirty="0">
                <a:latin typeface="Tahoma"/>
                <a:cs typeface="Tahoma"/>
              </a:rPr>
              <a:t>0.0, </a:t>
            </a:r>
            <a:r>
              <a:rPr sz="1200" spc="-15" dirty="0">
                <a:latin typeface="Tahoma"/>
                <a:cs typeface="Tahoma"/>
              </a:rPr>
              <a:t>tol </a:t>
            </a:r>
            <a:r>
              <a:rPr sz="1200" spc="-100" dirty="0">
                <a:latin typeface="Tahoma"/>
                <a:cs typeface="Tahoma"/>
              </a:rPr>
              <a:t>:</a:t>
            </a:r>
            <a:r>
              <a:rPr sz="1200" spc="-95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float </a:t>
            </a:r>
            <a:r>
              <a:rPr sz="1200" spc="35" dirty="0">
                <a:latin typeface="Tahoma"/>
                <a:cs typeface="Tahoma"/>
              </a:rPr>
              <a:t>= </a:t>
            </a:r>
            <a:r>
              <a:rPr sz="1200" spc="-70" dirty="0">
                <a:latin typeface="Tahoma"/>
                <a:cs typeface="Tahoma"/>
              </a:rPr>
              <a:t>1e-06, </a:t>
            </a:r>
            <a:r>
              <a:rPr sz="1200" spc="-35" dirty="0">
                <a:latin typeface="Tahoma"/>
                <a:cs typeface="Tahoma"/>
              </a:rPr>
              <a:t>rawPredictionCol </a:t>
            </a:r>
            <a:r>
              <a:rPr sz="1200" spc="-100" dirty="0">
                <a:latin typeface="Tahoma"/>
                <a:cs typeface="Tahoma"/>
              </a:rPr>
              <a:t>: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str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=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’rawPrediction’,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...)</a:t>
            </a:r>
            <a:endParaRPr sz="1200">
              <a:latin typeface="Tahoma"/>
              <a:cs typeface="Tahoma"/>
            </a:endParaRPr>
          </a:p>
          <a:p>
            <a:pPr marL="12700" marR="1193165">
              <a:lnSpc>
                <a:spcPct val="100000"/>
              </a:lnSpc>
              <a:spcBef>
                <a:spcPts val="1065"/>
              </a:spcBef>
            </a:pPr>
            <a:r>
              <a:rPr sz="1200" spc="-30" dirty="0">
                <a:latin typeface="Tahoma"/>
                <a:cs typeface="Tahoma"/>
              </a:rPr>
              <a:t>Prediction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A</a:t>
            </a:r>
            <a:r>
              <a:rPr sz="1200" spc="-50" dirty="0">
                <a:latin typeface="Tahoma"/>
                <a:cs typeface="Tahoma"/>
              </a:rPr>
              <a:t>ccuracy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100" dirty="0">
                <a:latin typeface="Tahoma"/>
                <a:cs typeface="Tahoma"/>
              </a:rPr>
              <a:t>: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0.9869800479667896  </a:t>
            </a:r>
            <a:r>
              <a:rPr sz="1200" spc="-50" dirty="0">
                <a:latin typeface="Tahoma"/>
                <a:cs typeface="Tahoma"/>
              </a:rPr>
              <a:t>Confusion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Matrix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100" dirty="0">
                <a:latin typeface="Tahoma"/>
                <a:cs typeface="Tahoma"/>
              </a:rPr>
              <a:t>: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7294" y="2318293"/>
            <a:ext cx="24892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70" dirty="0">
                <a:latin typeface="Tahoma"/>
                <a:cs typeface="Tahoma"/>
              </a:rPr>
              <a:t>114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70" dirty="0">
                <a:latin typeface="Tahoma"/>
                <a:cs typeface="Tahoma"/>
              </a:rPr>
              <a:t>8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80694" y="2318293"/>
            <a:ext cx="24892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1290">
              <a:lnSpc>
                <a:spcPct val="100000"/>
              </a:lnSpc>
              <a:spcBef>
                <a:spcPts val="95"/>
              </a:spcBef>
            </a:pPr>
            <a:r>
              <a:rPr sz="1200" spc="-70" dirty="0">
                <a:latin typeface="Tahoma"/>
                <a:cs typeface="Tahoma"/>
              </a:rPr>
              <a:t>0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70" dirty="0">
                <a:latin typeface="Tahoma"/>
                <a:cs typeface="Tahoma"/>
              </a:rPr>
              <a:t>57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3333864"/>
            <a:ext cx="4608195" cy="122555"/>
            <a:chOff x="0" y="3333864"/>
            <a:chExt cx="4608195" cy="122555"/>
          </a:xfrm>
        </p:grpSpPr>
        <p:sp>
          <p:nvSpPr>
            <p:cNvPr id="17" name="object 17"/>
            <p:cNvSpPr/>
            <p:nvPr/>
          </p:nvSpPr>
          <p:spPr>
            <a:xfrm>
              <a:off x="0" y="3333864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186"/>
                  </a:lnTo>
                  <a:lnTo>
                    <a:pt x="2303995" y="122186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FBBA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303995" y="3333864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186"/>
                  </a:lnTo>
                  <a:lnTo>
                    <a:pt x="2303995" y="122186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FCC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pc="-5" dirty="0"/>
              <a:t>F</a:t>
            </a:r>
            <a:r>
              <a:rPr cap="small" spc="-10" dirty="0"/>
              <a:t>a</a:t>
            </a:r>
            <a:r>
              <a:rPr cap="small" spc="10" dirty="0"/>
              <a:t>toum</a:t>
            </a:r>
            <a:r>
              <a:rPr cap="small" spc="-35" dirty="0"/>
              <a:t>a</a:t>
            </a:r>
            <a:r>
              <a:rPr cap="small" dirty="0"/>
              <a:t>t</a:t>
            </a:r>
            <a:r>
              <a:rPr cap="small" spc="30" dirty="0"/>
              <a:t>a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2399296" y="3317822"/>
            <a:ext cx="86868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04064B"/>
                </a:solidFill>
                <a:latin typeface="Microsoft Sans Serif"/>
                <a:cs typeface="Microsoft Sans Serif"/>
                <a:hlinkClick r:id="rId7" action="ppaction://hlinksldjump"/>
              </a:rPr>
              <a:t>Predicting</a:t>
            </a:r>
            <a:r>
              <a:rPr sz="600" spc="30" dirty="0">
                <a:solidFill>
                  <a:srgbClr val="04064B"/>
                </a:solidFill>
                <a:latin typeface="Microsoft Sans Serif"/>
                <a:cs typeface="Microsoft Sans Serif"/>
                <a:hlinkClick r:id="rId7" action="ppaction://hlinksldjump"/>
              </a:rPr>
              <a:t> </a:t>
            </a:r>
            <a:r>
              <a:rPr sz="600" spc="-10" dirty="0">
                <a:solidFill>
                  <a:srgbClr val="04064B"/>
                </a:solidFill>
                <a:latin typeface="Microsoft Sans Serif"/>
                <a:cs typeface="Microsoft Sans Serif"/>
                <a:hlinkClick r:id="rId7" action="ppaction://hlinksldjump"/>
              </a:rPr>
              <a:t>Breast</a:t>
            </a:r>
            <a:r>
              <a:rPr sz="600" spc="30" dirty="0">
                <a:solidFill>
                  <a:srgbClr val="04064B"/>
                </a:solidFill>
                <a:latin typeface="Microsoft Sans Serif"/>
                <a:cs typeface="Microsoft Sans Serif"/>
                <a:hlinkClick r:id="rId7" action="ppaction://hlinksldjump"/>
              </a:rPr>
              <a:t> </a:t>
            </a:r>
            <a:r>
              <a:rPr sz="600" spc="-20" dirty="0">
                <a:solidFill>
                  <a:srgbClr val="04064B"/>
                </a:solidFill>
                <a:latin typeface="Microsoft Sans Serif"/>
                <a:cs typeface="Microsoft Sans Serif"/>
                <a:hlinkClick r:id="rId7" action="ppaction://hlinksldjump"/>
              </a:rPr>
              <a:t>Cancer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808"/>
            <a:ext cx="43878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806029"/>
                </a:solidFill>
                <a:latin typeface="Microsoft Sans Serif"/>
                <a:cs typeface="Microsoft Sans Serif"/>
                <a:hlinkClick r:id="rId2" action="ppaction://hlinksldjump"/>
              </a:rPr>
              <a:t>Introduction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8938" y="5808"/>
            <a:ext cx="3263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06029"/>
                </a:solidFill>
                <a:latin typeface="Microsoft Sans Serif"/>
                <a:cs typeface="Microsoft Sans Serif"/>
                <a:hlinkClick r:id="rId3" action="ppaction://hlinksldjump"/>
              </a:rPr>
              <a:t>Contexte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10372" y="5808"/>
            <a:ext cx="5124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06029"/>
                </a:solidFill>
                <a:latin typeface="Microsoft Sans Serif"/>
                <a:cs typeface="Microsoft Sans Serif"/>
                <a:hlinkClick r:id="rId4" action="ppaction://hlinksldjump"/>
              </a:rPr>
              <a:t>Problématique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97581" y="5808"/>
            <a:ext cx="7766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06029"/>
                </a:solidFill>
                <a:latin typeface="Microsoft Sans Serif"/>
                <a:cs typeface="Microsoft Sans Serif"/>
                <a:hlinkClick r:id="rId5" action="ppaction://hlinksldjump"/>
              </a:rPr>
              <a:t>Méthodes</a:t>
            </a:r>
            <a:r>
              <a:rPr sz="600" spc="20" dirty="0">
                <a:solidFill>
                  <a:srgbClr val="806029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600" spc="80" dirty="0">
                <a:solidFill>
                  <a:srgbClr val="806029"/>
                </a:solidFill>
                <a:latin typeface="Microsoft Sans Serif"/>
                <a:cs typeface="Microsoft Sans Serif"/>
                <a:hlinkClick r:id="rId5" action="ppaction://hlinksldjump"/>
              </a:rPr>
              <a:t>&amp;</a:t>
            </a:r>
            <a:r>
              <a:rPr sz="600" spc="25" dirty="0">
                <a:solidFill>
                  <a:srgbClr val="806029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806029"/>
                </a:solidFill>
                <a:latin typeface="Microsoft Sans Serif"/>
                <a:cs typeface="Microsoft Sans Serif"/>
                <a:hlinkClick r:id="rId5" action="ppaction://hlinksldjump"/>
              </a:rPr>
              <a:t>Résultats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61739" y="2946"/>
            <a:ext cx="438784" cy="130810"/>
          </a:xfrm>
          <a:custGeom>
            <a:avLst/>
            <a:gdLst/>
            <a:ahLst/>
            <a:cxnLst/>
            <a:rect l="l" t="t" r="r" b="b"/>
            <a:pathLst>
              <a:path w="438785" h="130810">
                <a:moveTo>
                  <a:pt x="438264" y="0"/>
                </a:moveTo>
                <a:lnTo>
                  <a:pt x="0" y="0"/>
                </a:lnTo>
                <a:lnTo>
                  <a:pt x="0" y="130200"/>
                </a:lnTo>
                <a:lnTo>
                  <a:pt x="438264" y="130200"/>
                </a:lnTo>
                <a:lnTo>
                  <a:pt x="438264" y="0"/>
                </a:lnTo>
                <a:close/>
              </a:path>
            </a:pathLst>
          </a:custGeom>
          <a:solidFill>
            <a:srgbClr val="FFE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86999" y="5808"/>
            <a:ext cx="3879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04064B"/>
                </a:solidFill>
                <a:latin typeface="Microsoft Sans Serif"/>
                <a:cs typeface="Microsoft Sans Serif"/>
                <a:hlinkClick r:id="rId6" action="ppaction://hlinksldjump"/>
              </a:rPr>
              <a:t>Conclusion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09193" y="669353"/>
            <a:ext cx="4040504" cy="1954530"/>
            <a:chOff x="309193" y="669353"/>
            <a:chExt cx="4040504" cy="1954530"/>
          </a:xfrm>
        </p:grpSpPr>
        <p:sp>
          <p:nvSpPr>
            <p:cNvPr id="9" name="object 9"/>
            <p:cNvSpPr/>
            <p:nvPr/>
          </p:nvSpPr>
          <p:spPr>
            <a:xfrm>
              <a:off x="309193" y="669353"/>
              <a:ext cx="3989704" cy="82550"/>
            </a:xfrm>
            <a:custGeom>
              <a:avLst/>
              <a:gdLst/>
              <a:ahLst/>
              <a:cxnLst/>
              <a:rect l="l" t="t" r="r" b="b"/>
              <a:pathLst>
                <a:path w="3989704" h="82550">
                  <a:moveTo>
                    <a:pt x="3938852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3989652" y="82384"/>
                  </a:lnTo>
                  <a:lnTo>
                    <a:pt x="3989652" y="50800"/>
                  </a:lnTo>
                  <a:lnTo>
                    <a:pt x="3985644" y="31075"/>
                  </a:lnTo>
                  <a:lnTo>
                    <a:pt x="3974729" y="14922"/>
                  </a:lnTo>
                  <a:lnTo>
                    <a:pt x="3958576" y="4008"/>
                  </a:lnTo>
                  <a:lnTo>
                    <a:pt x="3938852" y="0"/>
                  </a:lnTo>
                  <a:close/>
                </a:path>
              </a:pathLst>
            </a:custGeom>
            <a:solidFill>
              <a:srgbClr val="FEED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9994" y="732586"/>
              <a:ext cx="3989704" cy="1891030"/>
            </a:xfrm>
            <a:custGeom>
              <a:avLst/>
              <a:gdLst/>
              <a:ahLst/>
              <a:cxnLst/>
              <a:rect l="l" t="t" r="r" b="b"/>
              <a:pathLst>
                <a:path w="3989704" h="1891030">
                  <a:moveTo>
                    <a:pt x="3989652" y="0"/>
                  </a:moveTo>
                  <a:lnTo>
                    <a:pt x="0" y="0"/>
                  </a:lnTo>
                  <a:lnTo>
                    <a:pt x="0" y="1890891"/>
                  </a:lnTo>
                  <a:lnTo>
                    <a:pt x="3989652" y="1890891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9193" y="713750"/>
              <a:ext cx="3989704" cy="1859280"/>
            </a:xfrm>
            <a:custGeom>
              <a:avLst/>
              <a:gdLst/>
              <a:ahLst/>
              <a:cxnLst/>
              <a:rect l="l" t="t" r="r" b="b"/>
              <a:pathLst>
                <a:path w="3989704" h="1859280">
                  <a:moveTo>
                    <a:pt x="3989652" y="0"/>
                  </a:moveTo>
                  <a:lnTo>
                    <a:pt x="0" y="0"/>
                  </a:lnTo>
                  <a:lnTo>
                    <a:pt x="0" y="1808126"/>
                  </a:lnTo>
                  <a:lnTo>
                    <a:pt x="4008" y="1827851"/>
                  </a:lnTo>
                  <a:lnTo>
                    <a:pt x="14922" y="1844004"/>
                  </a:lnTo>
                  <a:lnTo>
                    <a:pt x="31075" y="1854918"/>
                  </a:lnTo>
                  <a:lnTo>
                    <a:pt x="50800" y="1858927"/>
                  </a:lnTo>
                  <a:lnTo>
                    <a:pt x="3938852" y="1858927"/>
                  </a:lnTo>
                  <a:lnTo>
                    <a:pt x="3958576" y="1854918"/>
                  </a:lnTo>
                  <a:lnTo>
                    <a:pt x="3974729" y="1844004"/>
                  </a:lnTo>
                  <a:lnTo>
                    <a:pt x="3985644" y="1827851"/>
                  </a:lnTo>
                  <a:lnTo>
                    <a:pt x="3989652" y="1808126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FEED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47294" y="681441"/>
            <a:ext cx="3909060" cy="185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200" spc="-60" dirty="0">
                <a:latin typeface="Tahoma"/>
                <a:cs typeface="Tahoma"/>
              </a:rPr>
              <a:t>Aprés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avoir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tester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quatres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différents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modéles,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tout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95" dirty="0">
                <a:latin typeface="Tahoma"/>
                <a:cs typeface="Tahoma"/>
              </a:rPr>
              <a:t>en </a:t>
            </a:r>
            <a:r>
              <a:rPr sz="1200" spc="-9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choisissant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pour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eux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les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meilleurs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hyperparamétres,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nous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avons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pu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voir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85" dirty="0">
                <a:latin typeface="Tahoma"/>
                <a:cs typeface="Tahoma"/>
              </a:rPr>
              <a:t>que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les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modéles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90" dirty="0">
                <a:latin typeface="Tahoma"/>
                <a:cs typeface="Tahoma"/>
              </a:rPr>
              <a:t>de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régression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logistique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et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90" dirty="0">
                <a:latin typeface="Tahoma"/>
                <a:cs typeface="Tahoma"/>
              </a:rPr>
              <a:t>de 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classification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vectorielle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90" dirty="0">
                <a:latin typeface="Tahoma"/>
                <a:cs typeface="Tahoma"/>
              </a:rPr>
              <a:t>de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support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linéaire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classent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mieux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nos 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données.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Cependant,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dans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le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domaine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médical,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les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erreurs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90" dirty="0">
                <a:latin typeface="Tahoma"/>
                <a:cs typeface="Tahoma"/>
              </a:rPr>
              <a:t>de 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prédiction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ont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90" dirty="0">
                <a:latin typeface="Tahoma"/>
                <a:cs typeface="Tahoma"/>
              </a:rPr>
              <a:t>des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risques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différents.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Dans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notre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cas,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nous 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pourrons </a:t>
            </a:r>
            <a:r>
              <a:rPr sz="1200" spc="-75" dirty="0">
                <a:latin typeface="Tahoma"/>
                <a:cs typeface="Tahoma"/>
              </a:rPr>
              <a:t>nous </a:t>
            </a:r>
            <a:r>
              <a:rPr sz="1200" spc="-55" dirty="0">
                <a:latin typeface="Tahoma"/>
                <a:cs typeface="Tahoma"/>
              </a:rPr>
              <a:t>attendre </a:t>
            </a:r>
            <a:r>
              <a:rPr sz="1200" spc="-70" dirty="0">
                <a:latin typeface="Tahoma"/>
                <a:cs typeface="Tahoma"/>
              </a:rPr>
              <a:t>à </a:t>
            </a:r>
            <a:r>
              <a:rPr sz="1200" spc="-85" dirty="0">
                <a:latin typeface="Tahoma"/>
                <a:cs typeface="Tahoma"/>
              </a:rPr>
              <a:t>une</a:t>
            </a:r>
            <a:r>
              <a:rPr sz="1200" spc="204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confusion </a:t>
            </a:r>
            <a:r>
              <a:rPr sz="1200" spc="-90" dirty="0">
                <a:latin typeface="Tahoma"/>
                <a:cs typeface="Tahoma"/>
              </a:rPr>
              <a:t>de</a:t>
            </a:r>
            <a:r>
              <a:rPr sz="1200" spc="19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traitement </a:t>
            </a:r>
            <a:r>
              <a:rPr sz="1200" spc="-95" dirty="0">
                <a:latin typeface="Tahoma"/>
                <a:cs typeface="Tahoma"/>
              </a:rPr>
              <a:t>en</a:t>
            </a:r>
            <a:r>
              <a:rPr sz="1200" spc="18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cas 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-90" dirty="0">
                <a:latin typeface="Tahoma"/>
                <a:cs typeface="Tahoma"/>
              </a:rPr>
              <a:t>de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mauvaises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prédiction.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Ce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serait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plus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prudent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alors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90" dirty="0">
                <a:latin typeface="Tahoma"/>
                <a:cs typeface="Tahoma"/>
              </a:rPr>
              <a:t>de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choisir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la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régression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logistique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car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ce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dernier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comporte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moins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90" dirty="0">
                <a:latin typeface="Tahoma"/>
                <a:cs typeface="Tahoma"/>
              </a:rPr>
              <a:t>de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faux </a:t>
            </a:r>
            <a:r>
              <a:rPr sz="1200" spc="-55" dirty="0">
                <a:latin typeface="Tahoma"/>
                <a:cs typeface="Tahoma"/>
              </a:rPr>
              <a:t> négatifs.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0" y="3333864"/>
            <a:ext cx="4608195" cy="122555"/>
            <a:chOff x="0" y="3333864"/>
            <a:chExt cx="4608195" cy="122555"/>
          </a:xfrm>
        </p:grpSpPr>
        <p:sp>
          <p:nvSpPr>
            <p:cNvPr id="14" name="object 14"/>
            <p:cNvSpPr/>
            <p:nvPr/>
          </p:nvSpPr>
          <p:spPr>
            <a:xfrm>
              <a:off x="0" y="3333864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186"/>
                  </a:lnTo>
                  <a:lnTo>
                    <a:pt x="2303995" y="122186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FBBA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03995" y="3333864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186"/>
                  </a:lnTo>
                  <a:lnTo>
                    <a:pt x="2303995" y="122186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FCC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pc="-5" dirty="0"/>
              <a:t>F</a:t>
            </a:r>
            <a:r>
              <a:rPr cap="small" spc="-10" dirty="0"/>
              <a:t>a</a:t>
            </a:r>
            <a:r>
              <a:rPr cap="small" spc="10" dirty="0"/>
              <a:t>toum</a:t>
            </a:r>
            <a:r>
              <a:rPr cap="small" spc="-35" dirty="0"/>
              <a:t>a</a:t>
            </a:r>
            <a:r>
              <a:rPr cap="small" dirty="0"/>
              <a:t>t</a:t>
            </a:r>
            <a:r>
              <a:rPr cap="small" spc="30" dirty="0"/>
              <a:t>a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399296" y="3317822"/>
            <a:ext cx="86868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04064B"/>
                </a:solidFill>
                <a:latin typeface="Microsoft Sans Serif"/>
                <a:cs typeface="Microsoft Sans Serif"/>
                <a:hlinkClick r:id="rId7" action="ppaction://hlinksldjump"/>
              </a:rPr>
              <a:t>Predicting</a:t>
            </a:r>
            <a:r>
              <a:rPr sz="600" spc="30" dirty="0">
                <a:solidFill>
                  <a:srgbClr val="04064B"/>
                </a:solidFill>
                <a:latin typeface="Microsoft Sans Serif"/>
                <a:cs typeface="Microsoft Sans Serif"/>
                <a:hlinkClick r:id="rId7" action="ppaction://hlinksldjump"/>
              </a:rPr>
              <a:t> </a:t>
            </a:r>
            <a:r>
              <a:rPr sz="600" spc="-10" dirty="0">
                <a:solidFill>
                  <a:srgbClr val="04064B"/>
                </a:solidFill>
                <a:latin typeface="Microsoft Sans Serif"/>
                <a:cs typeface="Microsoft Sans Serif"/>
                <a:hlinkClick r:id="rId7" action="ppaction://hlinksldjump"/>
              </a:rPr>
              <a:t>Breast</a:t>
            </a:r>
            <a:r>
              <a:rPr sz="600" spc="30" dirty="0">
                <a:solidFill>
                  <a:srgbClr val="04064B"/>
                </a:solidFill>
                <a:latin typeface="Microsoft Sans Serif"/>
                <a:cs typeface="Microsoft Sans Serif"/>
                <a:hlinkClick r:id="rId7" action="ppaction://hlinksldjump"/>
              </a:rPr>
              <a:t> </a:t>
            </a:r>
            <a:r>
              <a:rPr sz="600" spc="-20" dirty="0">
                <a:solidFill>
                  <a:srgbClr val="04064B"/>
                </a:solidFill>
                <a:latin typeface="Microsoft Sans Serif"/>
                <a:cs typeface="Microsoft Sans Serif"/>
                <a:hlinkClick r:id="rId7" action="ppaction://hlinksldjump"/>
              </a:rPr>
              <a:t>Cancer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23072" y="5808"/>
            <a:ext cx="4997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06029"/>
                </a:solidFill>
                <a:latin typeface="Microsoft Sans Serif"/>
                <a:cs typeface="Microsoft Sans Serif"/>
                <a:hlinkClick r:id="rId2" action="ppaction://hlinksldjump"/>
              </a:rPr>
              <a:t>Problématique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10281" y="5808"/>
            <a:ext cx="7639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06029"/>
                </a:solidFill>
                <a:latin typeface="Microsoft Sans Serif"/>
                <a:cs typeface="Microsoft Sans Serif"/>
                <a:hlinkClick r:id="rId3" action="ppaction://hlinksldjump"/>
              </a:rPr>
              <a:t>Méthodes</a:t>
            </a:r>
            <a:r>
              <a:rPr sz="600" spc="20" dirty="0">
                <a:solidFill>
                  <a:srgbClr val="806029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600" spc="80" dirty="0">
                <a:solidFill>
                  <a:srgbClr val="806029"/>
                </a:solidFill>
                <a:latin typeface="Microsoft Sans Serif"/>
                <a:cs typeface="Microsoft Sans Serif"/>
                <a:hlinkClick r:id="rId3" action="ppaction://hlinksldjump"/>
              </a:rPr>
              <a:t>&amp;</a:t>
            </a:r>
            <a:r>
              <a:rPr sz="600" spc="25" dirty="0">
                <a:solidFill>
                  <a:srgbClr val="806029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806029"/>
                </a:solidFill>
                <a:latin typeface="Microsoft Sans Serif"/>
                <a:cs typeface="Microsoft Sans Serif"/>
                <a:hlinkClick r:id="rId3" action="ppaction://hlinksldjump"/>
              </a:rPr>
              <a:t>Résultats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61739" y="2946"/>
            <a:ext cx="438784" cy="125730"/>
          </a:xfrm>
          <a:custGeom>
            <a:avLst/>
            <a:gdLst/>
            <a:ahLst/>
            <a:cxnLst/>
            <a:rect l="l" t="t" r="r" b="b"/>
            <a:pathLst>
              <a:path w="438785" h="125730">
                <a:moveTo>
                  <a:pt x="0" y="125183"/>
                </a:moveTo>
                <a:lnTo>
                  <a:pt x="438264" y="125183"/>
                </a:lnTo>
                <a:lnTo>
                  <a:pt x="438264" y="0"/>
                </a:lnTo>
                <a:lnTo>
                  <a:pt x="0" y="0"/>
                </a:lnTo>
                <a:lnTo>
                  <a:pt x="0" y="125183"/>
                </a:lnTo>
                <a:close/>
              </a:path>
            </a:pathLst>
          </a:custGeom>
          <a:solidFill>
            <a:srgbClr val="FFE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61739" y="2946"/>
            <a:ext cx="546735" cy="1257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20"/>
              </a:spcBef>
            </a:pPr>
            <a:r>
              <a:rPr sz="600" spc="-15" dirty="0">
                <a:solidFill>
                  <a:srgbClr val="04064B"/>
                </a:solidFill>
                <a:latin typeface="Microsoft Sans Serif"/>
                <a:cs typeface="Microsoft Sans Serif"/>
                <a:hlinkClick r:id="rId4" action="ppaction://hlinksldjump"/>
              </a:rPr>
              <a:t>Conclusion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128130"/>
            <a:ext cx="4608195" cy="389255"/>
          </a:xfrm>
          <a:custGeom>
            <a:avLst/>
            <a:gdLst/>
            <a:ahLst/>
            <a:cxnLst/>
            <a:rect l="l" t="t" r="r" b="b"/>
            <a:pathLst>
              <a:path w="4608195" h="389255">
                <a:moveTo>
                  <a:pt x="4608004" y="0"/>
                </a:moveTo>
                <a:lnTo>
                  <a:pt x="0" y="0"/>
                </a:lnTo>
                <a:lnTo>
                  <a:pt x="0" y="388708"/>
                </a:lnTo>
                <a:lnTo>
                  <a:pt x="4608004" y="388708"/>
                </a:lnTo>
                <a:lnTo>
                  <a:pt x="4608004" y="0"/>
                </a:lnTo>
                <a:close/>
              </a:path>
            </a:pathLst>
          </a:custGeom>
          <a:solidFill>
            <a:srgbClr val="FCC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8000" y="0"/>
            <a:ext cx="1227455" cy="45847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9"/>
              </a:spcBef>
              <a:tabLst>
                <a:tab pos="913130" algn="l"/>
              </a:tabLst>
            </a:pPr>
            <a:r>
              <a:rPr sz="600" spc="10" dirty="0">
                <a:solidFill>
                  <a:srgbClr val="806029"/>
                </a:solidFill>
                <a:latin typeface="Microsoft Sans Serif"/>
                <a:cs typeface="Microsoft Sans Serif"/>
                <a:hlinkClick r:id="rId5" action="ppaction://hlinksldjump"/>
              </a:rPr>
              <a:t>Intr</a:t>
            </a:r>
            <a:r>
              <a:rPr sz="600" spc="30" dirty="0">
                <a:solidFill>
                  <a:srgbClr val="806029"/>
                </a:solidFill>
                <a:latin typeface="Microsoft Sans Serif"/>
                <a:cs typeface="Microsoft Sans Serif"/>
                <a:hlinkClick r:id="rId5" action="ppaction://hlinksldjump"/>
              </a:rPr>
              <a:t>o</a:t>
            </a:r>
            <a:r>
              <a:rPr sz="600" dirty="0">
                <a:solidFill>
                  <a:srgbClr val="806029"/>
                </a:solidFill>
                <a:latin typeface="Microsoft Sans Serif"/>
                <a:cs typeface="Microsoft Sans Serif"/>
                <a:hlinkClick r:id="rId5" action="ppaction://hlinksldjump"/>
              </a:rPr>
              <a:t>duction</a:t>
            </a:r>
            <a:r>
              <a:rPr sz="600" dirty="0">
                <a:solidFill>
                  <a:srgbClr val="806029"/>
                </a:solidFill>
                <a:latin typeface="Microsoft Sans Serif"/>
                <a:cs typeface="Microsoft Sans Serif"/>
              </a:rPr>
              <a:t>	</a:t>
            </a:r>
            <a:r>
              <a:rPr sz="600" spc="-5" dirty="0">
                <a:solidFill>
                  <a:srgbClr val="806029"/>
                </a:solidFill>
                <a:latin typeface="Microsoft Sans Serif"/>
                <a:cs typeface="Microsoft Sans Serif"/>
                <a:hlinkClick r:id="rId6" action="ppaction://hlinksldjump"/>
              </a:rPr>
              <a:t>Contexte</a:t>
            </a:r>
            <a:endParaRPr sz="600">
              <a:latin typeface="Microsoft Sans Serif"/>
              <a:cs typeface="Microsoft Sans Serif"/>
            </a:endParaRPr>
          </a:p>
          <a:p>
            <a:pPr marL="80010">
              <a:lnSpc>
                <a:spcPct val="100000"/>
              </a:lnSpc>
              <a:spcBef>
                <a:spcPts val="484"/>
              </a:spcBef>
            </a:pPr>
            <a:r>
              <a:rPr sz="1700" spc="-114" dirty="0">
                <a:solidFill>
                  <a:srgbClr val="04064B"/>
                </a:solidFill>
                <a:latin typeface="Tahoma"/>
                <a:cs typeface="Tahoma"/>
              </a:rPr>
              <a:t>Références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98975" y="236028"/>
            <a:ext cx="3594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solidFill>
                  <a:srgbClr val="04064B"/>
                </a:solidFill>
                <a:latin typeface="Trebuchet MS"/>
                <a:cs typeface="Trebuchet MS"/>
              </a:rPr>
              <a:t>15/16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7294" y="1224201"/>
            <a:ext cx="3912235" cy="1125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5459">
              <a:lnSpc>
                <a:spcPct val="100000"/>
              </a:lnSpc>
              <a:spcBef>
                <a:spcPts val="95"/>
              </a:spcBef>
              <a:tabLst>
                <a:tab pos="231775" algn="l"/>
              </a:tabLst>
            </a:pPr>
            <a:r>
              <a:rPr lang="fr-FR" sz="1200" spc="-50" dirty="0" smtClean="0">
                <a:latin typeface="Tahoma"/>
                <a:cs typeface="Tahoma"/>
              </a:rPr>
              <a:t>[1] </a:t>
            </a:r>
            <a:r>
              <a:rPr sz="1200" spc="-50" dirty="0" err="1" smtClean="0">
                <a:latin typeface="Tahoma"/>
                <a:cs typeface="Tahoma"/>
              </a:rPr>
              <a:t>Ap</a:t>
            </a:r>
            <a:r>
              <a:rPr lang="fr-FR" sz="1200" spc="-50" dirty="0" smtClean="0">
                <a:latin typeface="Tahoma"/>
                <a:cs typeface="Tahoma"/>
              </a:rPr>
              <a:t>a</a:t>
            </a:r>
            <a:r>
              <a:rPr sz="1200" spc="-50" dirty="0" err="1" smtClean="0">
                <a:latin typeface="Tahoma"/>
                <a:cs typeface="Tahoma"/>
              </a:rPr>
              <a:t>che</a:t>
            </a:r>
            <a:r>
              <a:rPr sz="1200" spc="5" dirty="0" smtClean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Spark.Machine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Learning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Library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5" dirty="0">
                <a:latin typeface="Tahoma"/>
                <a:cs typeface="Tahoma"/>
              </a:rPr>
              <a:t>(MLlib) 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Guide.URL</a:t>
            </a:r>
            <a:r>
              <a:rPr sz="1200" spc="6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  <a:hlinkClick r:id="rId7"/>
              </a:rPr>
              <a:t>:https</a:t>
            </a:r>
            <a:r>
              <a:rPr sz="1200" spc="65" dirty="0">
                <a:latin typeface="Tahoma"/>
                <a:cs typeface="Tahoma"/>
                <a:hlinkClick r:id="rId7"/>
              </a:rPr>
              <a:t> </a:t>
            </a:r>
            <a:r>
              <a:rPr sz="1200" spc="-35" dirty="0">
                <a:latin typeface="Tahoma"/>
                <a:cs typeface="Tahoma"/>
                <a:hlinkClick r:id="rId7"/>
              </a:rPr>
              <a:t>://spark.apache.org/docs/latest/ml- </a:t>
            </a:r>
            <a:r>
              <a:rPr sz="1200" spc="-360" dirty="0">
                <a:latin typeface="Tahoma"/>
                <a:cs typeface="Tahoma"/>
                <a:hlinkClick r:id="rId7"/>
              </a:rPr>
              <a:t> </a:t>
            </a:r>
            <a:r>
              <a:rPr sz="1200" spc="-50" dirty="0">
                <a:latin typeface="Tahoma"/>
                <a:cs typeface="Tahoma"/>
                <a:hlinkClick r:id="rId7"/>
              </a:rPr>
              <a:t>guide.html</a:t>
            </a:r>
            <a:endParaRPr sz="1200" dirty="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15"/>
              </a:spcBef>
              <a:tabLst>
                <a:tab pos="182880" algn="l"/>
              </a:tabLst>
            </a:pPr>
            <a:r>
              <a:rPr lang="fr-FR" sz="1200" spc="-40" dirty="0" smtClean="0">
                <a:latin typeface="Tahoma"/>
                <a:cs typeface="Tahoma"/>
              </a:rPr>
              <a:t>[2] </a:t>
            </a:r>
            <a:r>
              <a:rPr sz="1200" spc="-40" dirty="0" err="1" smtClean="0">
                <a:latin typeface="Tahoma"/>
                <a:cs typeface="Tahoma"/>
              </a:rPr>
              <a:t>Kaggle.Breast</a:t>
            </a:r>
            <a:r>
              <a:rPr sz="1200" spc="5" dirty="0" smtClean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Cancer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Wisconsin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(Diagnostic)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Data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Set. 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URL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:</a:t>
            </a:r>
            <a:r>
              <a:rPr sz="1200" spc="-50" dirty="0">
                <a:latin typeface="Tahoma"/>
                <a:cs typeface="Tahoma"/>
                <a:hlinkClick r:id="rId8"/>
              </a:rPr>
              <a:t>https</a:t>
            </a:r>
            <a:r>
              <a:rPr sz="1200" spc="5" dirty="0">
                <a:latin typeface="Tahoma"/>
                <a:cs typeface="Tahoma"/>
                <a:hlinkClick r:id="rId8"/>
              </a:rPr>
              <a:t> </a:t>
            </a:r>
            <a:r>
              <a:rPr sz="1200" spc="-40" dirty="0">
                <a:latin typeface="Tahoma"/>
                <a:cs typeface="Tahoma"/>
                <a:hlinkClick r:id="rId8"/>
              </a:rPr>
              <a:t>://www.kaggle.com/datasets/uciml/breast-cancer- </a:t>
            </a:r>
            <a:r>
              <a:rPr sz="1200" spc="-360" dirty="0">
                <a:latin typeface="Tahoma"/>
                <a:cs typeface="Tahoma"/>
                <a:hlinkClick r:id="rId8"/>
              </a:rPr>
              <a:t> </a:t>
            </a:r>
            <a:r>
              <a:rPr sz="1200" spc="-55" dirty="0">
                <a:latin typeface="Tahoma"/>
                <a:cs typeface="Tahoma"/>
                <a:hlinkClick r:id="rId8"/>
              </a:rPr>
              <a:t>wisconsin-data</a:t>
            </a:r>
            <a:endParaRPr sz="1200" dirty="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333864"/>
            <a:ext cx="4608195" cy="122555"/>
            <a:chOff x="0" y="3333864"/>
            <a:chExt cx="4608195" cy="122555"/>
          </a:xfrm>
        </p:grpSpPr>
        <p:sp>
          <p:nvSpPr>
            <p:cNvPr id="11" name="object 11"/>
            <p:cNvSpPr/>
            <p:nvPr/>
          </p:nvSpPr>
          <p:spPr>
            <a:xfrm>
              <a:off x="0" y="3333864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186"/>
                  </a:lnTo>
                  <a:lnTo>
                    <a:pt x="2303995" y="122186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FBBA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03995" y="3333864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186"/>
                  </a:lnTo>
                  <a:lnTo>
                    <a:pt x="2303995" y="122186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FCC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pc="-5" dirty="0"/>
              <a:t>F</a:t>
            </a:r>
            <a:r>
              <a:rPr cap="small" spc="-10" dirty="0"/>
              <a:t>a</a:t>
            </a:r>
            <a:r>
              <a:rPr cap="small" spc="10" dirty="0"/>
              <a:t>toum</a:t>
            </a:r>
            <a:r>
              <a:rPr cap="small" spc="-35" dirty="0"/>
              <a:t>a</a:t>
            </a:r>
            <a:r>
              <a:rPr cap="small" dirty="0"/>
              <a:t>t</a:t>
            </a:r>
            <a:r>
              <a:rPr cap="small" spc="30" dirty="0"/>
              <a:t>a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399296" y="3317822"/>
            <a:ext cx="86868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04064B"/>
                </a:solidFill>
                <a:latin typeface="Microsoft Sans Serif"/>
                <a:cs typeface="Microsoft Sans Serif"/>
                <a:hlinkClick r:id="rId9" action="ppaction://hlinksldjump"/>
              </a:rPr>
              <a:t>Predicting</a:t>
            </a:r>
            <a:r>
              <a:rPr sz="600" spc="30" dirty="0">
                <a:solidFill>
                  <a:srgbClr val="04064B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sz="600" spc="-10" dirty="0">
                <a:solidFill>
                  <a:srgbClr val="04064B"/>
                </a:solidFill>
                <a:latin typeface="Microsoft Sans Serif"/>
                <a:cs typeface="Microsoft Sans Serif"/>
                <a:hlinkClick r:id="rId9" action="ppaction://hlinksldjump"/>
              </a:rPr>
              <a:t>Breast</a:t>
            </a:r>
            <a:r>
              <a:rPr sz="600" spc="30" dirty="0">
                <a:solidFill>
                  <a:srgbClr val="04064B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sz="600" spc="-20" dirty="0">
                <a:solidFill>
                  <a:srgbClr val="04064B"/>
                </a:solidFill>
                <a:latin typeface="Microsoft Sans Serif"/>
                <a:cs typeface="Microsoft Sans Serif"/>
                <a:hlinkClick r:id="rId9" action="ppaction://hlinksldjump"/>
              </a:rPr>
              <a:t>Cancer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808"/>
            <a:ext cx="43878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806029"/>
                </a:solidFill>
                <a:latin typeface="Microsoft Sans Serif"/>
                <a:cs typeface="Microsoft Sans Serif"/>
                <a:hlinkClick r:id="rId2" action="ppaction://hlinksldjump"/>
              </a:rPr>
              <a:t>Introduction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8938" y="5808"/>
            <a:ext cx="3263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06029"/>
                </a:solidFill>
                <a:latin typeface="Microsoft Sans Serif"/>
                <a:cs typeface="Microsoft Sans Serif"/>
                <a:hlinkClick r:id="rId3" action="ppaction://hlinksldjump"/>
              </a:rPr>
              <a:t>Contexte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10372" y="5808"/>
            <a:ext cx="5124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06029"/>
                </a:solidFill>
                <a:latin typeface="Microsoft Sans Serif"/>
                <a:cs typeface="Microsoft Sans Serif"/>
                <a:hlinkClick r:id="rId4" action="ppaction://hlinksldjump"/>
              </a:rPr>
              <a:t>Problématique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97581" y="5808"/>
            <a:ext cx="7766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06029"/>
                </a:solidFill>
                <a:latin typeface="Microsoft Sans Serif"/>
                <a:cs typeface="Microsoft Sans Serif"/>
                <a:hlinkClick r:id="rId5" action="ppaction://hlinksldjump"/>
              </a:rPr>
              <a:t>Méthodes</a:t>
            </a:r>
            <a:r>
              <a:rPr sz="600" spc="20" dirty="0">
                <a:solidFill>
                  <a:srgbClr val="806029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600" spc="80" dirty="0">
                <a:solidFill>
                  <a:srgbClr val="806029"/>
                </a:solidFill>
                <a:latin typeface="Microsoft Sans Serif"/>
                <a:cs typeface="Microsoft Sans Serif"/>
                <a:hlinkClick r:id="rId5" action="ppaction://hlinksldjump"/>
              </a:rPr>
              <a:t>&amp;</a:t>
            </a:r>
            <a:r>
              <a:rPr sz="600" spc="25" dirty="0">
                <a:solidFill>
                  <a:srgbClr val="806029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806029"/>
                </a:solidFill>
                <a:latin typeface="Microsoft Sans Serif"/>
                <a:cs typeface="Microsoft Sans Serif"/>
                <a:hlinkClick r:id="rId5" action="ppaction://hlinksldjump"/>
              </a:rPr>
              <a:t>Résultats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61739" y="2946"/>
            <a:ext cx="438784" cy="130810"/>
          </a:xfrm>
          <a:custGeom>
            <a:avLst/>
            <a:gdLst/>
            <a:ahLst/>
            <a:cxnLst/>
            <a:rect l="l" t="t" r="r" b="b"/>
            <a:pathLst>
              <a:path w="438785" h="130810">
                <a:moveTo>
                  <a:pt x="438264" y="0"/>
                </a:moveTo>
                <a:lnTo>
                  <a:pt x="0" y="0"/>
                </a:lnTo>
                <a:lnTo>
                  <a:pt x="0" y="130200"/>
                </a:lnTo>
                <a:lnTo>
                  <a:pt x="438264" y="130200"/>
                </a:lnTo>
                <a:lnTo>
                  <a:pt x="438264" y="0"/>
                </a:lnTo>
                <a:close/>
              </a:path>
            </a:pathLst>
          </a:custGeom>
          <a:solidFill>
            <a:srgbClr val="FFE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86999" y="5808"/>
            <a:ext cx="3879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04064B"/>
                </a:solidFill>
                <a:latin typeface="Microsoft Sans Serif"/>
                <a:cs typeface="Microsoft Sans Serif"/>
                <a:hlinkClick r:id="rId6" action="ppaction://hlinksldjump"/>
              </a:rPr>
              <a:t>Conclusion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09193" y="1331086"/>
            <a:ext cx="4040504" cy="300355"/>
            <a:chOff x="309193" y="1331086"/>
            <a:chExt cx="4040504" cy="300355"/>
          </a:xfrm>
        </p:grpSpPr>
        <p:sp>
          <p:nvSpPr>
            <p:cNvPr id="9" name="object 9"/>
            <p:cNvSpPr/>
            <p:nvPr/>
          </p:nvSpPr>
          <p:spPr>
            <a:xfrm>
              <a:off x="309193" y="1331086"/>
              <a:ext cx="3989704" cy="82550"/>
            </a:xfrm>
            <a:custGeom>
              <a:avLst/>
              <a:gdLst/>
              <a:ahLst/>
              <a:cxnLst/>
              <a:rect l="l" t="t" r="r" b="b"/>
              <a:pathLst>
                <a:path w="3989704" h="82550">
                  <a:moveTo>
                    <a:pt x="3938852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3989652" y="82384"/>
                  </a:lnTo>
                  <a:lnTo>
                    <a:pt x="3989652" y="50800"/>
                  </a:lnTo>
                  <a:lnTo>
                    <a:pt x="3985644" y="31075"/>
                  </a:lnTo>
                  <a:lnTo>
                    <a:pt x="3974729" y="14922"/>
                  </a:lnTo>
                  <a:lnTo>
                    <a:pt x="3958576" y="4008"/>
                  </a:lnTo>
                  <a:lnTo>
                    <a:pt x="3938852" y="0"/>
                  </a:lnTo>
                  <a:close/>
                </a:path>
              </a:pathLst>
            </a:custGeom>
            <a:solidFill>
              <a:srgbClr val="FEED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9994" y="1394348"/>
              <a:ext cx="3989704" cy="236854"/>
            </a:xfrm>
            <a:custGeom>
              <a:avLst/>
              <a:gdLst/>
              <a:ahLst/>
              <a:cxnLst/>
              <a:rect l="l" t="t" r="r" b="b"/>
              <a:pathLst>
                <a:path w="3989704" h="236855">
                  <a:moveTo>
                    <a:pt x="3989652" y="0"/>
                  </a:moveTo>
                  <a:lnTo>
                    <a:pt x="0" y="0"/>
                  </a:lnTo>
                  <a:lnTo>
                    <a:pt x="0" y="236523"/>
                  </a:lnTo>
                  <a:lnTo>
                    <a:pt x="3989652" y="236523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9193" y="1375511"/>
              <a:ext cx="3989704" cy="205104"/>
            </a:xfrm>
            <a:custGeom>
              <a:avLst/>
              <a:gdLst/>
              <a:ahLst/>
              <a:cxnLst/>
              <a:rect l="l" t="t" r="r" b="b"/>
              <a:pathLst>
                <a:path w="3989704" h="205105">
                  <a:moveTo>
                    <a:pt x="3989652" y="0"/>
                  </a:moveTo>
                  <a:lnTo>
                    <a:pt x="0" y="0"/>
                  </a:lnTo>
                  <a:lnTo>
                    <a:pt x="0" y="153758"/>
                  </a:lnTo>
                  <a:lnTo>
                    <a:pt x="4008" y="173483"/>
                  </a:lnTo>
                  <a:lnTo>
                    <a:pt x="14922" y="189636"/>
                  </a:lnTo>
                  <a:lnTo>
                    <a:pt x="31075" y="200550"/>
                  </a:lnTo>
                  <a:lnTo>
                    <a:pt x="50800" y="204559"/>
                  </a:lnTo>
                  <a:lnTo>
                    <a:pt x="3938852" y="204559"/>
                  </a:lnTo>
                  <a:lnTo>
                    <a:pt x="3958576" y="200550"/>
                  </a:lnTo>
                  <a:lnTo>
                    <a:pt x="3974729" y="189636"/>
                  </a:lnTo>
                  <a:lnTo>
                    <a:pt x="3985644" y="173483"/>
                  </a:lnTo>
                  <a:lnTo>
                    <a:pt x="3989652" y="153758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FEED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466481" y="1341663"/>
            <a:ext cx="16751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0" dirty="0">
                <a:latin typeface="Tahoma"/>
                <a:cs typeface="Tahoma"/>
              </a:rPr>
              <a:t>Merci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pour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votre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attention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0" y="3333864"/>
            <a:ext cx="4608195" cy="122555"/>
            <a:chOff x="0" y="3333864"/>
            <a:chExt cx="4608195" cy="122555"/>
          </a:xfrm>
        </p:grpSpPr>
        <p:sp>
          <p:nvSpPr>
            <p:cNvPr id="14" name="object 14"/>
            <p:cNvSpPr/>
            <p:nvPr/>
          </p:nvSpPr>
          <p:spPr>
            <a:xfrm>
              <a:off x="0" y="3333864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186"/>
                  </a:lnTo>
                  <a:lnTo>
                    <a:pt x="2303995" y="122186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FBBA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03995" y="3333864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186"/>
                  </a:lnTo>
                  <a:lnTo>
                    <a:pt x="2303995" y="122186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FCC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pc="-5" dirty="0"/>
              <a:t>F</a:t>
            </a:r>
            <a:r>
              <a:rPr cap="small" spc="-10" dirty="0"/>
              <a:t>a</a:t>
            </a:r>
            <a:r>
              <a:rPr cap="small" spc="10" dirty="0"/>
              <a:t>toum</a:t>
            </a:r>
            <a:r>
              <a:rPr cap="small" spc="-35" dirty="0"/>
              <a:t>a</a:t>
            </a:r>
            <a:r>
              <a:rPr cap="small" dirty="0"/>
              <a:t>t</a:t>
            </a:r>
            <a:r>
              <a:rPr cap="small" spc="30" dirty="0"/>
              <a:t>a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399296" y="3317822"/>
            <a:ext cx="86868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04064B"/>
                </a:solidFill>
                <a:latin typeface="Microsoft Sans Serif"/>
                <a:cs typeface="Microsoft Sans Serif"/>
                <a:hlinkClick r:id="rId7" action="ppaction://hlinksldjump"/>
              </a:rPr>
              <a:t>Predicting</a:t>
            </a:r>
            <a:r>
              <a:rPr sz="600" spc="30" dirty="0">
                <a:solidFill>
                  <a:srgbClr val="04064B"/>
                </a:solidFill>
                <a:latin typeface="Microsoft Sans Serif"/>
                <a:cs typeface="Microsoft Sans Serif"/>
                <a:hlinkClick r:id="rId7" action="ppaction://hlinksldjump"/>
              </a:rPr>
              <a:t> </a:t>
            </a:r>
            <a:r>
              <a:rPr sz="600" spc="-10" dirty="0">
                <a:solidFill>
                  <a:srgbClr val="04064B"/>
                </a:solidFill>
                <a:latin typeface="Microsoft Sans Serif"/>
                <a:cs typeface="Microsoft Sans Serif"/>
                <a:hlinkClick r:id="rId7" action="ppaction://hlinksldjump"/>
              </a:rPr>
              <a:t>Breast</a:t>
            </a:r>
            <a:r>
              <a:rPr sz="600" spc="30" dirty="0">
                <a:solidFill>
                  <a:srgbClr val="04064B"/>
                </a:solidFill>
                <a:latin typeface="Microsoft Sans Serif"/>
                <a:cs typeface="Microsoft Sans Serif"/>
                <a:hlinkClick r:id="rId7" action="ppaction://hlinksldjump"/>
              </a:rPr>
              <a:t> </a:t>
            </a:r>
            <a:r>
              <a:rPr sz="600" spc="-20" dirty="0">
                <a:solidFill>
                  <a:srgbClr val="04064B"/>
                </a:solidFill>
                <a:latin typeface="Microsoft Sans Serif"/>
                <a:cs typeface="Microsoft Sans Serif"/>
                <a:hlinkClick r:id="rId7" action="ppaction://hlinksldjump"/>
              </a:rPr>
              <a:t>Cancer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0" y="50"/>
          <a:ext cx="4606289" cy="5167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6450"/>
                <a:gridCol w="794385"/>
                <a:gridCol w="1005840"/>
                <a:gridCol w="1270000"/>
                <a:gridCol w="729614"/>
              </a:tblGrid>
              <a:tr h="128079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600" spc="5" dirty="0">
                          <a:solidFill>
                            <a:srgbClr val="806029"/>
                          </a:solidFill>
                          <a:latin typeface="Microsoft Sans Serif"/>
                          <a:cs typeface="Microsoft Sans Serif"/>
                          <a:hlinkClick r:id="rId2" action="ppaction://hlinksldjump"/>
                        </a:rPr>
                        <a:t>Introduction</a:t>
                      </a:r>
                      <a:endParaRPr sz="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7780" marB="0">
                    <a:solidFill>
                      <a:srgbClr val="FBBA06"/>
                    </a:solidFill>
                  </a:tcPr>
                </a:tc>
                <a:tc>
                  <a:txBody>
                    <a:bodyPr/>
                    <a:lstStyle/>
                    <a:p>
                      <a:pPr marL="233679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600" spc="-5" dirty="0">
                          <a:solidFill>
                            <a:srgbClr val="806029"/>
                          </a:solidFill>
                          <a:latin typeface="Microsoft Sans Serif"/>
                          <a:cs typeface="Microsoft Sans Serif"/>
                          <a:hlinkClick r:id="rId3" action="ppaction://hlinksldjump"/>
                        </a:rPr>
                        <a:t>Contexte</a:t>
                      </a:r>
                      <a:endParaRPr sz="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7780" marB="0">
                    <a:solidFill>
                      <a:srgbClr val="FBBA06"/>
                    </a:solidFill>
                  </a:tcPr>
                </a:tc>
                <a:tc>
                  <a:txBody>
                    <a:bodyPr/>
                    <a:lstStyle/>
                    <a:p>
                      <a:pPr marL="25971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600" spc="-5" dirty="0">
                          <a:solidFill>
                            <a:srgbClr val="806029"/>
                          </a:solidFill>
                          <a:latin typeface="Microsoft Sans Serif"/>
                          <a:cs typeface="Microsoft Sans Serif"/>
                          <a:hlinkClick r:id="rId4" action="ppaction://hlinksldjump"/>
                        </a:rPr>
                        <a:t>Problématique</a:t>
                      </a:r>
                      <a:endParaRPr sz="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7780" marB="0">
                    <a:solidFill>
                      <a:srgbClr val="FBBA06"/>
                    </a:solidFill>
                  </a:tcPr>
                </a:tc>
                <a:tc>
                  <a:txBody>
                    <a:bodyPr/>
                    <a:lstStyle/>
                    <a:p>
                      <a:pPr marL="25971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600" spc="-10" dirty="0">
                          <a:solidFill>
                            <a:srgbClr val="806029"/>
                          </a:solidFill>
                          <a:latin typeface="Microsoft Sans Serif"/>
                          <a:cs typeface="Microsoft Sans Serif"/>
                          <a:hlinkClick r:id="rId5" action="ppaction://hlinksldjump"/>
                        </a:rPr>
                        <a:t>Méthodes</a:t>
                      </a:r>
                      <a:r>
                        <a:rPr sz="600" spc="25" dirty="0">
                          <a:solidFill>
                            <a:srgbClr val="806029"/>
                          </a:solidFill>
                          <a:latin typeface="Microsoft Sans Serif"/>
                          <a:cs typeface="Microsoft Sans Serif"/>
                          <a:hlinkClick r:id="rId5" action="ppaction://hlinksldjump"/>
                        </a:rPr>
                        <a:t> </a:t>
                      </a:r>
                      <a:r>
                        <a:rPr sz="600" spc="80" dirty="0">
                          <a:solidFill>
                            <a:srgbClr val="806029"/>
                          </a:solidFill>
                          <a:latin typeface="Microsoft Sans Serif"/>
                          <a:cs typeface="Microsoft Sans Serif"/>
                          <a:hlinkClick r:id="rId5" action="ppaction://hlinksldjump"/>
                        </a:rPr>
                        <a:t>&amp;</a:t>
                      </a:r>
                      <a:r>
                        <a:rPr sz="600" spc="30" dirty="0">
                          <a:solidFill>
                            <a:srgbClr val="806029"/>
                          </a:solidFill>
                          <a:latin typeface="Microsoft Sans Serif"/>
                          <a:cs typeface="Microsoft Sans Serif"/>
                          <a:hlinkClick r:id="rId5" action="ppaction://hlinksldjump"/>
                        </a:rPr>
                        <a:t> </a:t>
                      </a:r>
                      <a:r>
                        <a:rPr sz="600" spc="-10" dirty="0">
                          <a:solidFill>
                            <a:srgbClr val="806029"/>
                          </a:solidFill>
                          <a:latin typeface="Microsoft Sans Serif"/>
                          <a:cs typeface="Microsoft Sans Serif"/>
                          <a:hlinkClick r:id="rId5" action="ppaction://hlinksldjump"/>
                        </a:rPr>
                        <a:t>Résultats</a:t>
                      </a:r>
                      <a:endParaRPr sz="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7780" marB="0">
                    <a:solidFill>
                      <a:srgbClr val="FBBA06"/>
                    </a:solidFill>
                  </a:tcPr>
                </a:tc>
                <a:tc>
                  <a:txBody>
                    <a:bodyPr/>
                    <a:lstStyle/>
                    <a:p>
                      <a:pPr marL="151765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600" spc="-15" dirty="0">
                          <a:solidFill>
                            <a:srgbClr val="806029"/>
                          </a:solidFill>
                          <a:latin typeface="Microsoft Sans Serif"/>
                          <a:cs typeface="Microsoft Sans Serif"/>
                          <a:hlinkClick r:id="rId6" action="ppaction://hlinksldjump"/>
                        </a:rPr>
                        <a:t>Conclusion</a:t>
                      </a:r>
                      <a:endParaRPr sz="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7780" marB="0">
                    <a:solidFill>
                      <a:srgbClr val="FBBA06"/>
                    </a:solidFill>
                  </a:tcPr>
                </a:tc>
              </a:tr>
              <a:tr h="388708">
                <a:tc>
                  <a:txBody>
                    <a:bodyPr/>
                    <a:lstStyle/>
                    <a:p>
                      <a:pPr marL="18796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700" spc="-35" dirty="0">
                          <a:solidFill>
                            <a:srgbClr val="04064B"/>
                          </a:solidFill>
                          <a:latin typeface="Tahoma"/>
                          <a:cs typeface="Tahoma"/>
                        </a:rPr>
                        <a:t>Plan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43180" marB="0">
                    <a:solidFill>
                      <a:srgbClr val="FCC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CC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CC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CCF50"/>
                    </a:solidFill>
                  </a:tcPr>
                </a:tc>
                <a:tc>
                  <a:txBody>
                    <a:bodyPr/>
                    <a:lstStyle/>
                    <a:p>
                      <a:pPr marL="127635"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1100" spc="-35" dirty="0">
                          <a:solidFill>
                            <a:srgbClr val="04064B"/>
                          </a:solidFill>
                          <a:latin typeface="Trebuchet MS"/>
                          <a:cs typeface="Trebuchet MS"/>
                        </a:rPr>
                        <a:t>2/16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19380" marB="0">
                    <a:solidFill>
                      <a:srgbClr val="FCCF50"/>
                    </a:solidFill>
                  </a:tcPr>
                </a:tc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6070" y="968603"/>
            <a:ext cx="175272" cy="17527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54139" y="976577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solidFill>
                  <a:srgbClr val="E6E6ED"/>
                </a:solidFill>
                <a:latin typeface="Microsoft Sans Serif"/>
                <a:cs typeface="Microsoft Sans Serif"/>
              </a:rPr>
              <a:t>1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2688" y="938895"/>
            <a:ext cx="782955" cy="619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5" dirty="0">
                <a:hlinkClick r:id="rId2" action="ppaction://hlinksldjump"/>
              </a:rPr>
              <a:t>Intr</a:t>
            </a:r>
            <a:r>
              <a:rPr sz="1200" spc="-40" dirty="0">
                <a:hlinkClick r:id="rId2" action="ppaction://hlinksldjump"/>
              </a:rPr>
              <a:t>oduction</a:t>
            </a:r>
            <a:endParaRPr sz="1200"/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50"/>
          </a:p>
          <a:p>
            <a:pPr marL="12700">
              <a:lnSpc>
                <a:spcPct val="100000"/>
              </a:lnSpc>
            </a:pPr>
            <a:r>
              <a:rPr sz="1200" spc="-45" dirty="0">
                <a:hlinkClick r:id="rId3" action="ppaction://hlinksldjump"/>
              </a:rPr>
              <a:t>Contexte</a:t>
            </a:r>
            <a:endParaRPr sz="1200"/>
          </a:p>
        </p:txBody>
      </p:sp>
      <p:pic>
        <p:nvPicPr>
          <p:cNvPr id="6" name="object 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6070" y="1379817"/>
            <a:ext cx="175272" cy="17527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54139" y="1387791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solidFill>
                  <a:srgbClr val="E6E6ED"/>
                </a:solidFill>
                <a:latin typeface="Microsoft Sans Serif"/>
                <a:cs typeface="Microsoft Sans Serif"/>
              </a:rPr>
              <a:t>2</a:t>
            </a:r>
            <a:endParaRPr sz="800">
              <a:latin typeface="Microsoft Sans Serif"/>
              <a:cs typeface="Microsoft Sans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06070" y="1791017"/>
            <a:ext cx="175272" cy="17527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54139" y="1797925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solidFill>
                  <a:srgbClr val="E6E6ED"/>
                </a:solidFill>
                <a:latin typeface="Microsoft Sans Serif"/>
                <a:cs typeface="Microsoft Sans Serif"/>
              </a:rPr>
              <a:t>3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2688" y="1761309"/>
            <a:ext cx="140525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45" dirty="0">
                <a:solidFill>
                  <a:srgbClr val="04064B"/>
                </a:solidFill>
                <a:latin typeface="Tahoma"/>
                <a:cs typeface="Tahoma"/>
                <a:hlinkClick r:id="rId4" action="ppaction://hlinksldjump"/>
              </a:rPr>
              <a:t>Problématique</a:t>
            </a:r>
            <a:endParaRPr sz="1200">
              <a:latin typeface="Tahoma"/>
              <a:cs typeface="Tahoma"/>
            </a:endParaRPr>
          </a:p>
          <a:p>
            <a:pPr marL="12700" marR="5080">
              <a:lnSpc>
                <a:spcPct val="224800"/>
              </a:lnSpc>
            </a:pPr>
            <a:r>
              <a:rPr sz="1200" spc="-50" dirty="0">
                <a:solidFill>
                  <a:srgbClr val="04064B"/>
                </a:solidFill>
                <a:latin typeface="Tahoma"/>
                <a:cs typeface="Tahoma"/>
                <a:hlinkClick r:id="rId5" action="ppaction://hlinksldjump"/>
              </a:rPr>
              <a:t>Méthodes</a:t>
            </a:r>
            <a:r>
              <a:rPr sz="1200" spc="-5" dirty="0">
                <a:solidFill>
                  <a:srgbClr val="04064B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1200" spc="75" dirty="0">
                <a:solidFill>
                  <a:srgbClr val="04064B"/>
                </a:solidFill>
                <a:latin typeface="Tahoma"/>
                <a:cs typeface="Tahoma"/>
                <a:hlinkClick r:id="rId5" action="ppaction://hlinksldjump"/>
              </a:rPr>
              <a:t>&amp;</a:t>
            </a:r>
            <a:r>
              <a:rPr sz="1200" spc="-5" dirty="0">
                <a:solidFill>
                  <a:srgbClr val="04064B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1200" spc="-45" dirty="0">
                <a:solidFill>
                  <a:srgbClr val="04064B"/>
                </a:solidFill>
                <a:latin typeface="Tahoma"/>
                <a:cs typeface="Tahoma"/>
                <a:hlinkClick r:id="rId5" action="ppaction://hlinksldjump"/>
              </a:rPr>
              <a:t>Résultats </a:t>
            </a:r>
            <a:r>
              <a:rPr sz="1200" spc="-360" dirty="0">
                <a:solidFill>
                  <a:srgbClr val="04064B"/>
                </a:solidFill>
                <a:latin typeface="Tahoma"/>
                <a:cs typeface="Tahoma"/>
              </a:rPr>
              <a:t> </a:t>
            </a:r>
            <a:r>
              <a:rPr sz="1200" spc="-45" dirty="0">
                <a:solidFill>
                  <a:srgbClr val="04064B"/>
                </a:solidFill>
                <a:latin typeface="Tahoma"/>
                <a:cs typeface="Tahoma"/>
                <a:hlinkClick r:id="rId6" action="ppaction://hlinksldjump"/>
              </a:rPr>
              <a:t>Conclusion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06070" y="2202230"/>
            <a:ext cx="175272" cy="175272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54139" y="2209138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solidFill>
                  <a:srgbClr val="E6E6ED"/>
                </a:solidFill>
                <a:latin typeface="Microsoft Sans Serif"/>
                <a:cs typeface="Microsoft Sans Serif"/>
              </a:rPr>
              <a:t>4</a:t>
            </a:r>
            <a:endParaRPr sz="800">
              <a:latin typeface="Microsoft Sans Serif"/>
              <a:cs typeface="Microsoft Sans Serif"/>
            </a:endParaRPr>
          </a:p>
        </p:txBody>
      </p:sp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6070" y="2613444"/>
            <a:ext cx="175272" cy="175272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354139" y="2619297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solidFill>
                  <a:srgbClr val="E6E6ED"/>
                </a:solidFill>
                <a:latin typeface="Microsoft Sans Serif"/>
                <a:cs typeface="Microsoft Sans Serif"/>
              </a:rPr>
              <a:t>5</a:t>
            </a:r>
            <a:endParaRPr sz="800">
              <a:latin typeface="Microsoft Sans Serif"/>
              <a:cs typeface="Microsoft Sans Serif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0" y="3333864"/>
            <a:ext cx="4608195" cy="122555"/>
            <a:chOff x="0" y="3333864"/>
            <a:chExt cx="4608195" cy="122555"/>
          </a:xfrm>
        </p:grpSpPr>
        <p:sp>
          <p:nvSpPr>
            <p:cNvPr id="16" name="object 16"/>
            <p:cNvSpPr/>
            <p:nvPr/>
          </p:nvSpPr>
          <p:spPr>
            <a:xfrm>
              <a:off x="0" y="3333864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186"/>
                  </a:lnTo>
                  <a:lnTo>
                    <a:pt x="2303995" y="122186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FBBA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303995" y="3333864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186"/>
                  </a:lnTo>
                  <a:lnTo>
                    <a:pt x="2303995" y="122186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FCC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pc="-5" dirty="0"/>
              <a:t>F</a:t>
            </a:r>
            <a:r>
              <a:rPr cap="small" spc="-10" dirty="0"/>
              <a:t>a</a:t>
            </a:r>
            <a:r>
              <a:rPr cap="small" spc="10" dirty="0"/>
              <a:t>toum</a:t>
            </a:r>
            <a:r>
              <a:rPr cap="small" spc="-35" dirty="0"/>
              <a:t>a</a:t>
            </a:r>
            <a:r>
              <a:rPr cap="small" dirty="0"/>
              <a:t>t</a:t>
            </a:r>
            <a:r>
              <a:rPr cap="small" spc="30" dirty="0"/>
              <a:t>a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2399296" y="3317822"/>
            <a:ext cx="86868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04064B"/>
                </a:solidFill>
                <a:latin typeface="Microsoft Sans Serif"/>
                <a:cs typeface="Microsoft Sans Serif"/>
                <a:hlinkClick r:id="rId9" action="ppaction://hlinksldjump"/>
              </a:rPr>
              <a:t>Predicting</a:t>
            </a:r>
            <a:r>
              <a:rPr sz="600" spc="30" dirty="0">
                <a:solidFill>
                  <a:srgbClr val="04064B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sz="600" spc="-10" dirty="0">
                <a:solidFill>
                  <a:srgbClr val="04064B"/>
                </a:solidFill>
                <a:latin typeface="Microsoft Sans Serif"/>
                <a:cs typeface="Microsoft Sans Serif"/>
                <a:hlinkClick r:id="rId9" action="ppaction://hlinksldjump"/>
              </a:rPr>
              <a:t>Breast</a:t>
            </a:r>
            <a:r>
              <a:rPr sz="600" spc="30" dirty="0">
                <a:solidFill>
                  <a:srgbClr val="04064B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sz="600" spc="-20" dirty="0">
                <a:solidFill>
                  <a:srgbClr val="04064B"/>
                </a:solidFill>
                <a:latin typeface="Microsoft Sans Serif"/>
                <a:cs typeface="Microsoft Sans Serif"/>
                <a:hlinkClick r:id="rId9" action="ppaction://hlinksldjump"/>
              </a:rPr>
              <a:t>Cancer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000" y="3784"/>
            <a:ext cx="488950" cy="124460"/>
          </a:xfrm>
          <a:custGeom>
            <a:avLst/>
            <a:gdLst/>
            <a:ahLst/>
            <a:cxnLst/>
            <a:rect l="l" t="t" r="r" b="b"/>
            <a:pathLst>
              <a:path w="488950" h="124460">
                <a:moveTo>
                  <a:pt x="0" y="124345"/>
                </a:moveTo>
                <a:lnTo>
                  <a:pt x="488823" y="124345"/>
                </a:lnTo>
                <a:lnTo>
                  <a:pt x="488823" y="0"/>
                </a:lnTo>
                <a:lnTo>
                  <a:pt x="0" y="0"/>
                </a:lnTo>
                <a:lnTo>
                  <a:pt x="0" y="124345"/>
                </a:lnTo>
                <a:close/>
              </a:path>
            </a:pathLst>
          </a:custGeom>
          <a:solidFill>
            <a:srgbClr val="FFE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98992" y="5808"/>
            <a:ext cx="4997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06029"/>
                </a:solidFill>
                <a:latin typeface="Microsoft Sans Serif"/>
                <a:cs typeface="Microsoft Sans Serif"/>
                <a:hlinkClick r:id="rId2" action="ppaction://hlinksldjump"/>
              </a:rPr>
              <a:t>Problématique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86189" y="5808"/>
            <a:ext cx="7639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06029"/>
                </a:solidFill>
                <a:latin typeface="Microsoft Sans Serif"/>
                <a:cs typeface="Microsoft Sans Serif"/>
                <a:hlinkClick r:id="rId3" action="ppaction://hlinksldjump"/>
              </a:rPr>
              <a:t>Méthodes</a:t>
            </a:r>
            <a:r>
              <a:rPr sz="600" spc="20" dirty="0">
                <a:solidFill>
                  <a:srgbClr val="806029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600" spc="80" dirty="0">
                <a:solidFill>
                  <a:srgbClr val="806029"/>
                </a:solidFill>
                <a:latin typeface="Microsoft Sans Serif"/>
                <a:cs typeface="Microsoft Sans Serif"/>
                <a:hlinkClick r:id="rId3" action="ppaction://hlinksldjump"/>
              </a:rPr>
              <a:t>&amp;</a:t>
            </a:r>
            <a:r>
              <a:rPr sz="600" spc="25" dirty="0">
                <a:solidFill>
                  <a:srgbClr val="806029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806029"/>
                </a:solidFill>
                <a:latin typeface="Microsoft Sans Serif"/>
                <a:cs typeface="Microsoft Sans Serif"/>
                <a:hlinkClick r:id="rId3" action="ppaction://hlinksldjump"/>
              </a:rPr>
              <a:t>Résultats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37659" y="5808"/>
            <a:ext cx="3752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806029"/>
                </a:solidFill>
                <a:latin typeface="Microsoft Sans Serif"/>
                <a:cs typeface="Microsoft Sans Serif"/>
                <a:hlinkClick r:id="rId4" action="ppaction://hlinksldjump"/>
              </a:rPr>
              <a:t>Conclusion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128130"/>
            <a:ext cx="4608195" cy="389255"/>
          </a:xfrm>
          <a:custGeom>
            <a:avLst/>
            <a:gdLst/>
            <a:ahLst/>
            <a:cxnLst/>
            <a:rect l="l" t="t" r="r" b="b"/>
            <a:pathLst>
              <a:path w="4608195" h="389255">
                <a:moveTo>
                  <a:pt x="4608004" y="0"/>
                </a:moveTo>
                <a:lnTo>
                  <a:pt x="0" y="0"/>
                </a:lnTo>
                <a:lnTo>
                  <a:pt x="0" y="388708"/>
                </a:lnTo>
                <a:lnTo>
                  <a:pt x="4608004" y="388708"/>
                </a:lnTo>
                <a:lnTo>
                  <a:pt x="4608004" y="0"/>
                </a:lnTo>
                <a:close/>
              </a:path>
            </a:pathLst>
          </a:custGeom>
          <a:solidFill>
            <a:srgbClr val="FCC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5961" y="0"/>
            <a:ext cx="1265555" cy="45847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9"/>
              </a:spcBef>
              <a:tabLst>
                <a:tab pos="951230" algn="l"/>
              </a:tabLst>
            </a:pPr>
            <a:r>
              <a:rPr sz="600" spc="10" dirty="0">
                <a:solidFill>
                  <a:srgbClr val="04064B"/>
                </a:solidFill>
                <a:latin typeface="Microsoft Sans Serif"/>
                <a:cs typeface="Microsoft Sans Serif"/>
                <a:hlinkClick r:id="rId5" action="ppaction://hlinksldjump"/>
              </a:rPr>
              <a:t>Intr</a:t>
            </a:r>
            <a:r>
              <a:rPr sz="600" spc="30" dirty="0">
                <a:solidFill>
                  <a:srgbClr val="04064B"/>
                </a:solidFill>
                <a:latin typeface="Microsoft Sans Serif"/>
                <a:cs typeface="Microsoft Sans Serif"/>
                <a:hlinkClick r:id="rId5" action="ppaction://hlinksldjump"/>
              </a:rPr>
              <a:t>o</a:t>
            </a:r>
            <a:r>
              <a:rPr sz="600" dirty="0">
                <a:solidFill>
                  <a:srgbClr val="04064B"/>
                </a:solidFill>
                <a:latin typeface="Microsoft Sans Serif"/>
                <a:cs typeface="Microsoft Sans Serif"/>
                <a:hlinkClick r:id="rId5" action="ppaction://hlinksldjump"/>
              </a:rPr>
              <a:t>duction</a:t>
            </a:r>
            <a:r>
              <a:rPr sz="600" dirty="0">
                <a:solidFill>
                  <a:srgbClr val="04064B"/>
                </a:solidFill>
                <a:latin typeface="Microsoft Sans Serif"/>
                <a:cs typeface="Microsoft Sans Serif"/>
              </a:rPr>
              <a:t>	</a:t>
            </a:r>
            <a:r>
              <a:rPr sz="600" spc="-5" dirty="0">
                <a:solidFill>
                  <a:srgbClr val="806029"/>
                </a:solidFill>
                <a:latin typeface="Microsoft Sans Serif"/>
                <a:cs typeface="Microsoft Sans Serif"/>
                <a:hlinkClick r:id="rId6" action="ppaction://hlinksldjump"/>
              </a:rPr>
              <a:t>Contexte</a:t>
            </a:r>
            <a:endParaRPr sz="600">
              <a:latin typeface="Microsoft Sans Serif"/>
              <a:cs typeface="Microsoft Sans Serif"/>
            </a:endParaRPr>
          </a:p>
          <a:p>
            <a:pPr marL="41910">
              <a:lnSpc>
                <a:spcPct val="100000"/>
              </a:lnSpc>
              <a:spcBef>
                <a:spcPts val="484"/>
              </a:spcBef>
            </a:pPr>
            <a:r>
              <a:rPr sz="1700" spc="-80" dirty="0">
                <a:solidFill>
                  <a:srgbClr val="04064B"/>
                </a:solidFill>
                <a:latin typeface="Tahoma"/>
                <a:cs typeface="Tahoma"/>
              </a:rPr>
              <a:t>Introduction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68241" y="236028"/>
            <a:ext cx="2901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solidFill>
                  <a:srgbClr val="04064B"/>
                </a:solidFill>
                <a:latin typeface="Trebuchet MS"/>
                <a:cs typeface="Trebuchet MS"/>
              </a:rPr>
              <a:t>3/16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26413" y="753443"/>
            <a:ext cx="1555180" cy="103678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50963" y="1911018"/>
            <a:ext cx="3178810" cy="12573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15950">
              <a:lnSpc>
                <a:spcPct val="100000"/>
              </a:lnSpc>
              <a:spcBef>
                <a:spcPts val="90"/>
              </a:spcBef>
            </a:pPr>
            <a:r>
              <a:rPr sz="1100" spc="114" dirty="0">
                <a:solidFill>
                  <a:srgbClr val="04064B"/>
                </a:solidFill>
                <a:latin typeface="Georgia"/>
                <a:cs typeface="Georgia"/>
              </a:rPr>
              <a:t>F</a:t>
            </a:r>
            <a:r>
              <a:rPr sz="1100" cap="small" spc="10" dirty="0">
                <a:solidFill>
                  <a:srgbClr val="04064B"/>
                </a:solidFill>
                <a:latin typeface="Georgia"/>
                <a:cs typeface="Georgia"/>
              </a:rPr>
              <a:t>ig</a:t>
            </a:r>
            <a:r>
              <a:rPr sz="1100" spc="50" dirty="0">
                <a:solidFill>
                  <a:srgbClr val="04064B"/>
                </a:solidFill>
                <a:latin typeface="Georgia"/>
                <a:cs typeface="Georgia"/>
              </a:rPr>
              <a:t>.</a:t>
            </a:r>
            <a:r>
              <a:rPr sz="1100" spc="95" dirty="0">
                <a:solidFill>
                  <a:srgbClr val="04064B"/>
                </a:solidFill>
                <a:latin typeface="Georgia"/>
                <a:cs typeface="Georgia"/>
              </a:rPr>
              <a:t> </a:t>
            </a:r>
            <a:r>
              <a:rPr sz="1100" spc="-105" dirty="0">
                <a:solidFill>
                  <a:srgbClr val="04064B"/>
                </a:solidFill>
                <a:latin typeface="Trebuchet MS"/>
                <a:cs typeface="Trebuchet MS"/>
              </a:rPr>
              <a:t>:</a:t>
            </a:r>
            <a:r>
              <a:rPr sz="1100" spc="30" dirty="0">
                <a:solidFill>
                  <a:srgbClr val="04064B"/>
                </a:solidFill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Benign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35" dirty="0">
                <a:latin typeface="Trebuchet MS"/>
                <a:cs typeface="Trebuchet MS"/>
              </a:rPr>
              <a:t>vs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Malignant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T</a:t>
            </a:r>
            <a:r>
              <a:rPr sz="1100" spc="-50" dirty="0">
                <a:latin typeface="Trebuchet MS"/>
                <a:cs typeface="Trebuchet MS"/>
              </a:rPr>
              <a:t>um</a:t>
            </a:r>
            <a:r>
              <a:rPr sz="1100" spc="-75" dirty="0">
                <a:latin typeface="Trebuchet MS"/>
                <a:cs typeface="Trebuchet MS"/>
              </a:rPr>
              <a:t>o</a:t>
            </a:r>
            <a:r>
              <a:rPr sz="1100" spc="-45" dirty="0">
                <a:latin typeface="Trebuchet MS"/>
                <a:cs typeface="Trebuchet MS"/>
              </a:rPr>
              <a:t>rs</a:t>
            </a:r>
            <a:endParaRPr sz="1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30" dirty="0">
                <a:latin typeface="Tahoma"/>
                <a:cs typeface="Tahoma"/>
              </a:rPr>
              <a:t>Predicting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Breast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Cancer</a:t>
            </a:r>
            <a:endParaRPr sz="12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300"/>
              </a:spcBef>
            </a:pPr>
            <a:r>
              <a:rPr sz="1200" spc="-55" dirty="0">
                <a:latin typeface="Tahoma"/>
                <a:cs typeface="Tahoma"/>
              </a:rPr>
              <a:t>Classer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le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cancer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du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sein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grace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aux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caractéristiques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recueillies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200" spc="-70" dirty="0">
                <a:latin typeface="Tahoma"/>
                <a:cs typeface="Tahoma"/>
              </a:rPr>
              <a:t>4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Methodes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90" dirty="0">
                <a:latin typeface="Tahoma"/>
                <a:cs typeface="Tahoma"/>
              </a:rPr>
              <a:t>de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classificatons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90" dirty="0">
                <a:latin typeface="Tahoma"/>
                <a:cs typeface="Tahoma"/>
              </a:rPr>
              <a:t>de</a:t>
            </a:r>
            <a:r>
              <a:rPr sz="1200" spc="10" dirty="0">
                <a:latin typeface="Tahoma"/>
                <a:cs typeface="Tahoma"/>
              </a:rPr>
              <a:t> MLlib </a:t>
            </a:r>
            <a:r>
              <a:rPr sz="1200" spc="-45" dirty="0">
                <a:latin typeface="Tahoma"/>
                <a:cs typeface="Tahoma"/>
              </a:rPr>
              <a:t>Pyspark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16293" y="2424785"/>
            <a:ext cx="71462" cy="7146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16293" y="2646197"/>
            <a:ext cx="71462" cy="7146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16293" y="3051086"/>
            <a:ext cx="71462" cy="71462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0" y="3333864"/>
            <a:ext cx="4608195" cy="122555"/>
            <a:chOff x="0" y="3333864"/>
            <a:chExt cx="4608195" cy="122555"/>
          </a:xfrm>
        </p:grpSpPr>
        <p:sp>
          <p:nvSpPr>
            <p:cNvPr id="15" name="object 15"/>
            <p:cNvSpPr/>
            <p:nvPr/>
          </p:nvSpPr>
          <p:spPr>
            <a:xfrm>
              <a:off x="0" y="3333864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186"/>
                  </a:lnTo>
                  <a:lnTo>
                    <a:pt x="2303995" y="122186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FBBA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03995" y="3333864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186"/>
                  </a:lnTo>
                  <a:lnTo>
                    <a:pt x="2303995" y="122186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FCC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pc="-5" dirty="0"/>
              <a:t>F</a:t>
            </a:r>
            <a:r>
              <a:rPr cap="small" spc="-10" dirty="0"/>
              <a:t>a</a:t>
            </a:r>
            <a:r>
              <a:rPr cap="small" spc="10" dirty="0"/>
              <a:t>toum</a:t>
            </a:r>
            <a:r>
              <a:rPr cap="small" spc="-35" dirty="0"/>
              <a:t>a</a:t>
            </a:r>
            <a:r>
              <a:rPr cap="small" dirty="0"/>
              <a:t>t</a:t>
            </a:r>
            <a:r>
              <a:rPr cap="small" spc="30" dirty="0"/>
              <a:t>a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399296" y="3317822"/>
            <a:ext cx="86868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04064B"/>
                </a:solidFill>
                <a:latin typeface="Microsoft Sans Serif"/>
                <a:cs typeface="Microsoft Sans Serif"/>
                <a:hlinkClick r:id="rId10" action="ppaction://hlinksldjump"/>
              </a:rPr>
              <a:t>Predicting</a:t>
            </a:r>
            <a:r>
              <a:rPr sz="600" spc="30" dirty="0">
                <a:solidFill>
                  <a:srgbClr val="04064B"/>
                </a:solidFill>
                <a:latin typeface="Microsoft Sans Serif"/>
                <a:cs typeface="Microsoft Sans Serif"/>
                <a:hlinkClick r:id="rId10" action="ppaction://hlinksldjump"/>
              </a:rPr>
              <a:t> </a:t>
            </a:r>
            <a:r>
              <a:rPr sz="600" spc="-10" dirty="0">
                <a:solidFill>
                  <a:srgbClr val="04064B"/>
                </a:solidFill>
                <a:latin typeface="Microsoft Sans Serif"/>
                <a:cs typeface="Microsoft Sans Serif"/>
                <a:hlinkClick r:id="rId10" action="ppaction://hlinksldjump"/>
              </a:rPr>
              <a:t>Breast</a:t>
            </a:r>
            <a:r>
              <a:rPr sz="600" spc="30" dirty="0">
                <a:solidFill>
                  <a:srgbClr val="04064B"/>
                </a:solidFill>
                <a:latin typeface="Microsoft Sans Serif"/>
                <a:cs typeface="Microsoft Sans Serif"/>
                <a:hlinkClick r:id="rId10" action="ppaction://hlinksldjump"/>
              </a:rPr>
              <a:t> </a:t>
            </a:r>
            <a:r>
              <a:rPr sz="600" spc="-20" dirty="0">
                <a:solidFill>
                  <a:srgbClr val="04064B"/>
                </a:solidFill>
                <a:latin typeface="Microsoft Sans Serif"/>
                <a:cs typeface="Microsoft Sans Serif"/>
                <a:hlinkClick r:id="rId10" action="ppaction://hlinksldjump"/>
              </a:rPr>
              <a:t>Cancer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2946"/>
            <a:ext cx="1021715" cy="125730"/>
          </a:xfrm>
          <a:prstGeom prst="rect">
            <a:avLst/>
          </a:prstGeom>
          <a:solidFill>
            <a:srgbClr val="FBBA06"/>
          </a:solidFill>
        </p:spPr>
        <p:txBody>
          <a:bodyPr vert="horz" wrap="square" lIns="0" tIns="1524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20"/>
              </a:spcBef>
            </a:pPr>
            <a:r>
              <a:rPr sz="600" spc="5" dirty="0">
                <a:solidFill>
                  <a:srgbClr val="806029"/>
                </a:solidFill>
                <a:latin typeface="Microsoft Sans Serif"/>
                <a:cs typeface="Microsoft Sans Serif"/>
                <a:hlinkClick r:id="rId2" action="ppaction://hlinksldjump"/>
              </a:rPr>
              <a:t>Introduction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21638" y="2946"/>
            <a:ext cx="377190" cy="125730"/>
          </a:xfrm>
          <a:custGeom>
            <a:avLst/>
            <a:gdLst/>
            <a:ahLst/>
            <a:cxnLst/>
            <a:rect l="l" t="t" r="r" b="b"/>
            <a:pathLst>
              <a:path w="377190" h="125730">
                <a:moveTo>
                  <a:pt x="0" y="125183"/>
                </a:moveTo>
                <a:lnTo>
                  <a:pt x="376618" y="125183"/>
                </a:lnTo>
                <a:lnTo>
                  <a:pt x="376618" y="0"/>
                </a:lnTo>
                <a:lnTo>
                  <a:pt x="0" y="0"/>
                </a:lnTo>
                <a:lnTo>
                  <a:pt x="0" y="125183"/>
                </a:lnTo>
                <a:close/>
              </a:path>
            </a:pathLst>
          </a:custGeom>
          <a:solidFill>
            <a:srgbClr val="FFE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59599" y="5808"/>
            <a:ext cx="3136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04064B"/>
                </a:solidFill>
                <a:latin typeface="Microsoft Sans Serif"/>
                <a:cs typeface="Microsoft Sans Serif"/>
                <a:hlinkClick r:id="rId3" action="ppaction://hlinksldjump"/>
              </a:rPr>
              <a:t>Contexte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98992" y="5808"/>
            <a:ext cx="4997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06029"/>
                </a:solidFill>
                <a:latin typeface="Microsoft Sans Serif"/>
                <a:cs typeface="Microsoft Sans Serif"/>
                <a:hlinkClick r:id="rId4" action="ppaction://hlinksldjump"/>
              </a:rPr>
              <a:t>Problématique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86189" y="5808"/>
            <a:ext cx="7639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06029"/>
                </a:solidFill>
                <a:latin typeface="Microsoft Sans Serif"/>
                <a:cs typeface="Microsoft Sans Serif"/>
                <a:hlinkClick r:id="rId5" action="ppaction://hlinksldjump"/>
              </a:rPr>
              <a:t>Méthodes</a:t>
            </a:r>
            <a:r>
              <a:rPr sz="600" spc="20" dirty="0">
                <a:solidFill>
                  <a:srgbClr val="806029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600" spc="80" dirty="0">
                <a:solidFill>
                  <a:srgbClr val="806029"/>
                </a:solidFill>
                <a:latin typeface="Microsoft Sans Serif"/>
                <a:cs typeface="Microsoft Sans Serif"/>
                <a:hlinkClick r:id="rId5" action="ppaction://hlinksldjump"/>
              </a:rPr>
              <a:t>&amp;</a:t>
            </a:r>
            <a:r>
              <a:rPr sz="600" spc="25" dirty="0">
                <a:solidFill>
                  <a:srgbClr val="806029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806029"/>
                </a:solidFill>
                <a:latin typeface="Microsoft Sans Serif"/>
                <a:cs typeface="Microsoft Sans Serif"/>
                <a:hlinkClick r:id="rId5" action="ppaction://hlinksldjump"/>
              </a:rPr>
              <a:t>Résultats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37659" y="5808"/>
            <a:ext cx="3752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806029"/>
                </a:solidFill>
                <a:latin typeface="Microsoft Sans Serif"/>
                <a:cs typeface="Microsoft Sans Serif"/>
                <a:hlinkClick r:id="rId6" action="ppaction://hlinksldjump"/>
              </a:rPr>
              <a:t>Conclusion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128130"/>
            <a:ext cx="4608195" cy="389255"/>
          </a:xfrm>
          <a:custGeom>
            <a:avLst/>
            <a:gdLst/>
            <a:ahLst/>
            <a:cxnLst/>
            <a:rect l="l" t="t" r="r" b="b"/>
            <a:pathLst>
              <a:path w="4608195" h="389255">
                <a:moveTo>
                  <a:pt x="4608004" y="0"/>
                </a:moveTo>
                <a:lnTo>
                  <a:pt x="0" y="0"/>
                </a:lnTo>
                <a:lnTo>
                  <a:pt x="0" y="388708"/>
                </a:lnTo>
                <a:lnTo>
                  <a:pt x="4608004" y="388708"/>
                </a:lnTo>
                <a:lnTo>
                  <a:pt x="4608004" y="0"/>
                </a:lnTo>
                <a:close/>
              </a:path>
            </a:pathLst>
          </a:custGeom>
          <a:solidFill>
            <a:srgbClr val="FCC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88468" y="155938"/>
            <a:ext cx="77914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700" spc="-80" dirty="0">
                <a:solidFill>
                  <a:srgbClr val="04064B"/>
                </a:solidFill>
                <a:latin typeface="Tahoma"/>
                <a:cs typeface="Tahoma"/>
              </a:rPr>
              <a:t>Contexte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68241" y="236028"/>
            <a:ext cx="2901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solidFill>
                  <a:srgbClr val="04064B"/>
                </a:solidFill>
                <a:latin typeface="Trebuchet MS"/>
                <a:cs typeface="Trebuchet MS"/>
              </a:rPr>
              <a:t>4/16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16293" y="1280121"/>
            <a:ext cx="71462" cy="71462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50963" y="1150353"/>
            <a:ext cx="3506470" cy="124015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200" spc="-40" dirty="0">
                <a:latin typeface="Tahoma"/>
                <a:cs typeface="Tahoma"/>
              </a:rPr>
              <a:t>Origine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génétique,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hormonale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et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environnementale</a:t>
            </a:r>
            <a:endParaRPr sz="1200">
              <a:latin typeface="Tahoma"/>
              <a:cs typeface="Tahoma"/>
            </a:endParaRPr>
          </a:p>
          <a:p>
            <a:pPr marL="12700" marR="14604">
              <a:lnSpc>
                <a:spcPct val="100000"/>
              </a:lnSpc>
              <a:spcBef>
                <a:spcPts val="300"/>
              </a:spcBef>
            </a:pPr>
            <a:r>
              <a:rPr sz="1200" spc="-40" dirty="0">
                <a:latin typeface="Tahoma"/>
                <a:cs typeface="Tahoma"/>
              </a:rPr>
              <a:t>Le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plus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fréquemment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observé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chez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les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85" dirty="0">
                <a:latin typeface="Tahoma"/>
                <a:cs typeface="Tahoma"/>
              </a:rPr>
              <a:t>femmes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et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le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plus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meurtrié</a:t>
            </a:r>
            <a:endParaRPr sz="12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310"/>
              </a:spcBef>
            </a:pPr>
            <a:r>
              <a:rPr sz="1200" spc="-65" dirty="0">
                <a:latin typeface="Tahoma"/>
                <a:cs typeface="Tahoma"/>
              </a:rPr>
              <a:t>Nombre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croissant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90" dirty="0">
                <a:latin typeface="Tahoma"/>
                <a:cs typeface="Tahoma"/>
              </a:rPr>
              <a:t>de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mammographies,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un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temps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85" dirty="0">
                <a:latin typeface="Tahoma"/>
                <a:cs typeface="Tahoma"/>
              </a:rPr>
              <a:t>énorme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et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85" dirty="0">
                <a:latin typeface="Tahoma"/>
                <a:cs typeface="Tahoma"/>
              </a:rPr>
              <a:t>une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concentration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intense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nécessaires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pour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les 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diagnostics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16293" y="1501533"/>
            <a:ext cx="71462" cy="7146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16293" y="1906422"/>
            <a:ext cx="71462" cy="71462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0" y="3333864"/>
            <a:ext cx="4608195" cy="122555"/>
            <a:chOff x="0" y="3333864"/>
            <a:chExt cx="4608195" cy="122555"/>
          </a:xfrm>
        </p:grpSpPr>
        <p:sp>
          <p:nvSpPr>
            <p:cNvPr id="16" name="object 16"/>
            <p:cNvSpPr/>
            <p:nvPr/>
          </p:nvSpPr>
          <p:spPr>
            <a:xfrm>
              <a:off x="0" y="3333864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186"/>
                  </a:lnTo>
                  <a:lnTo>
                    <a:pt x="2303995" y="122186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FBBA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303995" y="3333864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186"/>
                  </a:lnTo>
                  <a:lnTo>
                    <a:pt x="2303995" y="122186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FCC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pc="-5" dirty="0"/>
              <a:t>F</a:t>
            </a:r>
            <a:r>
              <a:rPr cap="small" spc="-10" dirty="0"/>
              <a:t>a</a:t>
            </a:r>
            <a:r>
              <a:rPr cap="small" spc="10" dirty="0"/>
              <a:t>toum</a:t>
            </a:r>
            <a:r>
              <a:rPr cap="small" spc="-35" dirty="0"/>
              <a:t>a</a:t>
            </a:r>
            <a:r>
              <a:rPr cap="small" dirty="0"/>
              <a:t>t</a:t>
            </a:r>
            <a:r>
              <a:rPr cap="small" spc="30" dirty="0"/>
              <a:t>a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2399296" y="3317822"/>
            <a:ext cx="86868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04064B"/>
                </a:solidFill>
                <a:latin typeface="Microsoft Sans Serif"/>
                <a:cs typeface="Microsoft Sans Serif"/>
                <a:hlinkClick r:id="rId9" action="ppaction://hlinksldjump"/>
              </a:rPr>
              <a:t>Predicting</a:t>
            </a:r>
            <a:r>
              <a:rPr sz="600" spc="30" dirty="0">
                <a:solidFill>
                  <a:srgbClr val="04064B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sz="600" spc="-10" dirty="0">
                <a:solidFill>
                  <a:srgbClr val="04064B"/>
                </a:solidFill>
                <a:latin typeface="Microsoft Sans Serif"/>
                <a:cs typeface="Microsoft Sans Serif"/>
                <a:hlinkClick r:id="rId9" action="ppaction://hlinksldjump"/>
              </a:rPr>
              <a:t>Breast</a:t>
            </a:r>
            <a:r>
              <a:rPr sz="600" spc="30" dirty="0">
                <a:solidFill>
                  <a:srgbClr val="04064B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sz="600" spc="-20" dirty="0">
                <a:solidFill>
                  <a:srgbClr val="04064B"/>
                </a:solidFill>
                <a:latin typeface="Microsoft Sans Serif"/>
                <a:cs typeface="Microsoft Sans Serif"/>
                <a:hlinkClick r:id="rId9" action="ppaction://hlinksldjump"/>
              </a:rPr>
              <a:t>Cancer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5808"/>
            <a:ext cx="42608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806029"/>
                </a:solidFill>
                <a:latin typeface="Microsoft Sans Serif"/>
                <a:cs typeface="Microsoft Sans Serif"/>
                <a:hlinkClick r:id="rId2" action="ppaction://hlinksldjump"/>
              </a:rPr>
              <a:t>Introduction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1638" y="5808"/>
            <a:ext cx="3136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06029"/>
                </a:solidFill>
                <a:latin typeface="Microsoft Sans Serif"/>
                <a:cs typeface="Microsoft Sans Serif"/>
                <a:hlinkClick r:id="rId3" action="ppaction://hlinksldjump"/>
              </a:rPr>
              <a:t>Contexte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23072" y="3784"/>
            <a:ext cx="562610" cy="124460"/>
          </a:xfrm>
          <a:custGeom>
            <a:avLst/>
            <a:gdLst/>
            <a:ahLst/>
            <a:cxnLst/>
            <a:rect l="l" t="t" r="r" b="b"/>
            <a:pathLst>
              <a:path w="562610" h="124460">
                <a:moveTo>
                  <a:pt x="0" y="124345"/>
                </a:moveTo>
                <a:lnTo>
                  <a:pt x="562381" y="124345"/>
                </a:lnTo>
                <a:lnTo>
                  <a:pt x="562381" y="0"/>
                </a:lnTo>
                <a:lnTo>
                  <a:pt x="0" y="0"/>
                </a:lnTo>
                <a:lnTo>
                  <a:pt x="0" y="124345"/>
                </a:lnTo>
                <a:close/>
              </a:path>
            </a:pathLst>
          </a:custGeom>
          <a:solidFill>
            <a:srgbClr val="FFE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61032" y="5808"/>
            <a:ext cx="4997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04064B"/>
                </a:solidFill>
                <a:latin typeface="Microsoft Sans Serif"/>
                <a:cs typeface="Microsoft Sans Serif"/>
                <a:hlinkClick r:id="rId4" action="ppaction://hlinksldjump"/>
              </a:rPr>
              <a:t>Problématique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86189" y="5808"/>
            <a:ext cx="7639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06029"/>
                </a:solidFill>
                <a:latin typeface="Microsoft Sans Serif"/>
                <a:cs typeface="Microsoft Sans Serif"/>
                <a:hlinkClick r:id="rId5" action="ppaction://hlinksldjump"/>
              </a:rPr>
              <a:t>Méthodes</a:t>
            </a:r>
            <a:r>
              <a:rPr sz="600" spc="20" dirty="0">
                <a:solidFill>
                  <a:srgbClr val="806029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600" spc="80" dirty="0">
                <a:solidFill>
                  <a:srgbClr val="806029"/>
                </a:solidFill>
                <a:latin typeface="Microsoft Sans Serif"/>
                <a:cs typeface="Microsoft Sans Serif"/>
                <a:hlinkClick r:id="rId5" action="ppaction://hlinksldjump"/>
              </a:rPr>
              <a:t>&amp;</a:t>
            </a:r>
            <a:r>
              <a:rPr sz="600" spc="25" dirty="0">
                <a:solidFill>
                  <a:srgbClr val="806029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806029"/>
                </a:solidFill>
                <a:latin typeface="Microsoft Sans Serif"/>
                <a:cs typeface="Microsoft Sans Serif"/>
                <a:hlinkClick r:id="rId5" action="ppaction://hlinksldjump"/>
              </a:rPr>
              <a:t>Résultats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37659" y="5808"/>
            <a:ext cx="3752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806029"/>
                </a:solidFill>
                <a:latin typeface="Microsoft Sans Serif"/>
                <a:cs typeface="Microsoft Sans Serif"/>
                <a:hlinkClick r:id="rId6" action="ppaction://hlinksldjump"/>
              </a:rPr>
              <a:t>Conclusion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128130"/>
            <a:ext cx="4608195" cy="389255"/>
          </a:xfrm>
          <a:custGeom>
            <a:avLst/>
            <a:gdLst/>
            <a:ahLst/>
            <a:cxnLst/>
            <a:rect l="l" t="t" r="r" b="b"/>
            <a:pathLst>
              <a:path w="4608195" h="389255">
                <a:moveTo>
                  <a:pt x="4608004" y="0"/>
                </a:moveTo>
                <a:lnTo>
                  <a:pt x="0" y="0"/>
                </a:lnTo>
                <a:lnTo>
                  <a:pt x="0" y="388708"/>
                </a:lnTo>
                <a:lnTo>
                  <a:pt x="4608004" y="388708"/>
                </a:lnTo>
                <a:lnTo>
                  <a:pt x="4608004" y="0"/>
                </a:lnTo>
                <a:close/>
              </a:path>
            </a:pathLst>
          </a:custGeom>
          <a:solidFill>
            <a:srgbClr val="FCC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88468" y="155938"/>
            <a:ext cx="69342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700" spc="-60" dirty="0">
                <a:solidFill>
                  <a:srgbClr val="04064B"/>
                </a:solidFill>
                <a:latin typeface="Tahoma"/>
                <a:cs typeface="Tahoma"/>
              </a:rPr>
              <a:t>Objectif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68241" y="236028"/>
            <a:ext cx="2901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solidFill>
                  <a:srgbClr val="04064B"/>
                </a:solidFill>
                <a:latin typeface="Trebuchet MS"/>
                <a:cs typeface="Trebuchet MS"/>
              </a:rPr>
              <a:t>5/16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09193" y="1289545"/>
            <a:ext cx="4040504" cy="1043940"/>
            <a:chOff x="309193" y="1289545"/>
            <a:chExt cx="4040504" cy="1043940"/>
          </a:xfrm>
        </p:grpSpPr>
        <p:sp>
          <p:nvSpPr>
            <p:cNvPr id="12" name="object 12"/>
            <p:cNvSpPr/>
            <p:nvPr/>
          </p:nvSpPr>
          <p:spPr>
            <a:xfrm>
              <a:off x="309193" y="1289545"/>
              <a:ext cx="3989704" cy="82550"/>
            </a:xfrm>
            <a:custGeom>
              <a:avLst/>
              <a:gdLst/>
              <a:ahLst/>
              <a:cxnLst/>
              <a:rect l="l" t="t" r="r" b="b"/>
              <a:pathLst>
                <a:path w="3989704" h="82550">
                  <a:moveTo>
                    <a:pt x="3938852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3989652" y="82384"/>
                  </a:lnTo>
                  <a:lnTo>
                    <a:pt x="3989652" y="50800"/>
                  </a:lnTo>
                  <a:lnTo>
                    <a:pt x="3985644" y="31075"/>
                  </a:lnTo>
                  <a:lnTo>
                    <a:pt x="3974729" y="14922"/>
                  </a:lnTo>
                  <a:lnTo>
                    <a:pt x="3958576" y="4008"/>
                  </a:lnTo>
                  <a:lnTo>
                    <a:pt x="3938852" y="0"/>
                  </a:lnTo>
                  <a:close/>
                </a:path>
              </a:pathLst>
            </a:custGeom>
            <a:solidFill>
              <a:srgbClr val="FEED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9994" y="1352792"/>
              <a:ext cx="3989704" cy="980440"/>
            </a:xfrm>
            <a:custGeom>
              <a:avLst/>
              <a:gdLst/>
              <a:ahLst/>
              <a:cxnLst/>
              <a:rect l="l" t="t" r="r" b="b"/>
              <a:pathLst>
                <a:path w="3989704" h="980439">
                  <a:moveTo>
                    <a:pt x="3989652" y="0"/>
                  </a:moveTo>
                  <a:lnTo>
                    <a:pt x="0" y="0"/>
                  </a:lnTo>
                  <a:lnTo>
                    <a:pt x="0" y="980401"/>
                  </a:lnTo>
                  <a:lnTo>
                    <a:pt x="3989652" y="980401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9193" y="1333956"/>
              <a:ext cx="3989704" cy="948690"/>
            </a:xfrm>
            <a:custGeom>
              <a:avLst/>
              <a:gdLst/>
              <a:ahLst/>
              <a:cxnLst/>
              <a:rect l="l" t="t" r="r" b="b"/>
              <a:pathLst>
                <a:path w="3989704" h="948689">
                  <a:moveTo>
                    <a:pt x="3989652" y="0"/>
                  </a:moveTo>
                  <a:lnTo>
                    <a:pt x="0" y="0"/>
                  </a:lnTo>
                  <a:lnTo>
                    <a:pt x="0" y="897637"/>
                  </a:lnTo>
                  <a:lnTo>
                    <a:pt x="4008" y="917362"/>
                  </a:lnTo>
                  <a:lnTo>
                    <a:pt x="14922" y="933514"/>
                  </a:lnTo>
                  <a:lnTo>
                    <a:pt x="31075" y="944429"/>
                  </a:lnTo>
                  <a:lnTo>
                    <a:pt x="50800" y="948437"/>
                  </a:lnTo>
                  <a:lnTo>
                    <a:pt x="3938852" y="948437"/>
                  </a:lnTo>
                  <a:lnTo>
                    <a:pt x="3958576" y="944429"/>
                  </a:lnTo>
                  <a:lnTo>
                    <a:pt x="3974729" y="933514"/>
                  </a:lnTo>
                  <a:lnTo>
                    <a:pt x="3985644" y="917362"/>
                  </a:lnTo>
                  <a:lnTo>
                    <a:pt x="3989652" y="897637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FEED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47294" y="1308618"/>
            <a:ext cx="3910965" cy="941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200" spc="-55" dirty="0">
                <a:latin typeface="Tahoma"/>
                <a:cs typeface="Tahoma"/>
              </a:rPr>
              <a:t>Classer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le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cancer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du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sein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(tumeurs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malignes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et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bénignes)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grace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aux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caractéristiques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recueillies.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Nous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comparerons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pour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cela 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quatre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différents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modèles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à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travers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leur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performance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100" dirty="0">
                <a:latin typeface="Tahoma"/>
                <a:cs typeface="Tahoma"/>
              </a:rPr>
              <a:t>: </a:t>
            </a:r>
            <a:r>
              <a:rPr sz="1200" spc="-9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DecisionTreeClassifier,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LinearSVC,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LogisticRegression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et 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RandiomForestClassifier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90" dirty="0">
                <a:latin typeface="Tahoma"/>
                <a:cs typeface="Tahoma"/>
              </a:rPr>
              <a:t>de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la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bibliothéque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MLlib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90" dirty="0">
                <a:latin typeface="Tahoma"/>
                <a:cs typeface="Tahoma"/>
              </a:rPr>
              <a:t>de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Pyspark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3333864"/>
            <a:ext cx="4608195" cy="122555"/>
            <a:chOff x="0" y="3333864"/>
            <a:chExt cx="4608195" cy="122555"/>
          </a:xfrm>
        </p:grpSpPr>
        <p:sp>
          <p:nvSpPr>
            <p:cNvPr id="17" name="object 17"/>
            <p:cNvSpPr/>
            <p:nvPr/>
          </p:nvSpPr>
          <p:spPr>
            <a:xfrm>
              <a:off x="0" y="3333864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186"/>
                  </a:lnTo>
                  <a:lnTo>
                    <a:pt x="2303995" y="122186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FBBA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303995" y="3333864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186"/>
                  </a:lnTo>
                  <a:lnTo>
                    <a:pt x="2303995" y="122186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FCC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pc="-5" dirty="0"/>
              <a:t>F</a:t>
            </a:r>
            <a:r>
              <a:rPr cap="small" spc="-10" dirty="0"/>
              <a:t>a</a:t>
            </a:r>
            <a:r>
              <a:rPr cap="small" spc="10" dirty="0"/>
              <a:t>toum</a:t>
            </a:r>
            <a:r>
              <a:rPr cap="small" spc="-35" dirty="0"/>
              <a:t>a</a:t>
            </a:r>
            <a:r>
              <a:rPr cap="small" dirty="0"/>
              <a:t>t</a:t>
            </a:r>
            <a:r>
              <a:rPr cap="small" spc="30" dirty="0"/>
              <a:t>a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2399296" y="3317822"/>
            <a:ext cx="86868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04064B"/>
                </a:solidFill>
                <a:latin typeface="Microsoft Sans Serif"/>
                <a:cs typeface="Microsoft Sans Serif"/>
                <a:hlinkClick r:id="rId7" action="ppaction://hlinksldjump"/>
              </a:rPr>
              <a:t>Predicting</a:t>
            </a:r>
            <a:r>
              <a:rPr sz="600" spc="30" dirty="0">
                <a:solidFill>
                  <a:srgbClr val="04064B"/>
                </a:solidFill>
                <a:latin typeface="Microsoft Sans Serif"/>
                <a:cs typeface="Microsoft Sans Serif"/>
                <a:hlinkClick r:id="rId7" action="ppaction://hlinksldjump"/>
              </a:rPr>
              <a:t> </a:t>
            </a:r>
            <a:r>
              <a:rPr sz="600" spc="-10" dirty="0">
                <a:solidFill>
                  <a:srgbClr val="04064B"/>
                </a:solidFill>
                <a:latin typeface="Microsoft Sans Serif"/>
                <a:cs typeface="Microsoft Sans Serif"/>
                <a:hlinkClick r:id="rId7" action="ppaction://hlinksldjump"/>
              </a:rPr>
              <a:t>Breast</a:t>
            </a:r>
            <a:r>
              <a:rPr sz="600" spc="30" dirty="0">
                <a:solidFill>
                  <a:srgbClr val="04064B"/>
                </a:solidFill>
                <a:latin typeface="Microsoft Sans Serif"/>
                <a:cs typeface="Microsoft Sans Serif"/>
                <a:hlinkClick r:id="rId7" action="ppaction://hlinksldjump"/>
              </a:rPr>
              <a:t> </a:t>
            </a:r>
            <a:r>
              <a:rPr sz="600" spc="-20" dirty="0">
                <a:solidFill>
                  <a:srgbClr val="04064B"/>
                </a:solidFill>
                <a:latin typeface="Microsoft Sans Serif"/>
                <a:cs typeface="Microsoft Sans Serif"/>
                <a:hlinkClick r:id="rId7" action="ppaction://hlinksldjump"/>
              </a:rPr>
              <a:t>Cancer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5808"/>
            <a:ext cx="42608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806029"/>
                </a:solidFill>
                <a:latin typeface="Microsoft Sans Serif"/>
                <a:cs typeface="Microsoft Sans Serif"/>
                <a:hlinkClick r:id="rId2" action="ppaction://hlinksldjump"/>
              </a:rPr>
              <a:t>Introduction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1638" y="5808"/>
            <a:ext cx="3136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06029"/>
                </a:solidFill>
                <a:latin typeface="Microsoft Sans Serif"/>
                <a:cs typeface="Microsoft Sans Serif"/>
                <a:hlinkClick r:id="rId3" action="ppaction://hlinksldjump"/>
              </a:rPr>
              <a:t>Contexte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23072" y="3784"/>
            <a:ext cx="562610" cy="124460"/>
          </a:xfrm>
          <a:custGeom>
            <a:avLst/>
            <a:gdLst/>
            <a:ahLst/>
            <a:cxnLst/>
            <a:rect l="l" t="t" r="r" b="b"/>
            <a:pathLst>
              <a:path w="562610" h="124460">
                <a:moveTo>
                  <a:pt x="0" y="124345"/>
                </a:moveTo>
                <a:lnTo>
                  <a:pt x="562381" y="124345"/>
                </a:lnTo>
                <a:lnTo>
                  <a:pt x="562381" y="0"/>
                </a:lnTo>
                <a:lnTo>
                  <a:pt x="0" y="0"/>
                </a:lnTo>
                <a:lnTo>
                  <a:pt x="0" y="124345"/>
                </a:lnTo>
                <a:close/>
              </a:path>
            </a:pathLst>
          </a:custGeom>
          <a:solidFill>
            <a:srgbClr val="FFE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61032" y="5808"/>
            <a:ext cx="4997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04064B"/>
                </a:solidFill>
                <a:latin typeface="Microsoft Sans Serif"/>
                <a:cs typeface="Microsoft Sans Serif"/>
                <a:hlinkClick r:id="rId4" action="ppaction://hlinksldjump"/>
              </a:rPr>
              <a:t>Problématique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86189" y="5808"/>
            <a:ext cx="7639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06029"/>
                </a:solidFill>
                <a:latin typeface="Microsoft Sans Serif"/>
                <a:cs typeface="Microsoft Sans Serif"/>
                <a:hlinkClick r:id="rId5" action="ppaction://hlinksldjump"/>
              </a:rPr>
              <a:t>Méthodes</a:t>
            </a:r>
            <a:r>
              <a:rPr sz="600" spc="20" dirty="0">
                <a:solidFill>
                  <a:srgbClr val="806029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600" spc="80" dirty="0">
                <a:solidFill>
                  <a:srgbClr val="806029"/>
                </a:solidFill>
                <a:latin typeface="Microsoft Sans Serif"/>
                <a:cs typeface="Microsoft Sans Serif"/>
                <a:hlinkClick r:id="rId5" action="ppaction://hlinksldjump"/>
              </a:rPr>
              <a:t>&amp;</a:t>
            </a:r>
            <a:r>
              <a:rPr sz="600" spc="25" dirty="0">
                <a:solidFill>
                  <a:srgbClr val="806029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806029"/>
                </a:solidFill>
                <a:latin typeface="Microsoft Sans Serif"/>
                <a:cs typeface="Microsoft Sans Serif"/>
                <a:hlinkClick r:id="rId5" action="ppaction://hlinksldjump"/>
              </a:rPr>
              <a:t>Résultats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37659" y="5808"/>
            <a:ext cx="3752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806029"/>
                </a:solidFill>
                <a:latin typeface="Microsoft Sans Serif"/>
                <a:cs typeface="Microsoft Sans Serif"/>
                <a:hlinkClick r:id="rId6" action="ppaction://hlinksldjump"/>
              </a:rPr>
              <a:t>Conclusion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128130"/>
            <a:ext cx="4608195" cy="389255"/>
          </a:xfrm>
          <a:custGeom>
            <a:avLst/>
            <a:gdLst/>
            <a:ahLst/>
            <a:cxnLst/>
            <a:rect l="l" t="t" r="r" b="b"/>
            <a:pathLst>
              <a:path w="4608195" h="389255">
                <a:moveTo>
                  <a:pt x="4608004" y="0"/>
                </a:moveTo>
                <a:lnTo>
                  <a:pt x="0" y="0"/>
                </a:lnTo>
                <a:lnTo>
                  <a:pt x="0" y="388708"/>
                </a:lnTo>
                <a:lnTo>
                  <a:pt x="4608004" y="388708"/>
                </a:lnTo>
                <a:lnTo>
                  <a:pt x="4608004" y="0"/>
                </a:lnTo>
                <a:close/>
              </a:path>
            </a:pathLst>
          </a:custGeom>
          <a:solidFill>
            <a:srgbClr val="FCC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88468" y="155938"/>
            <a:ext cx="73723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700" spc="-120" dirty="0">
                <a:solidFill>
                  <a:srgbClr val="04064B"/>
                </a:solidFill>
                <a:latin typeface="Tahoma"/>
                <a:cs typeface="Tahoma"/>
              </a:rPr>
              <a:t>Données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68241" y="236028"/>
            <a:ext cx="2901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solidFill>
                  <a:srgbClr val="04064B"/>
                </a:solidFill>
                <a:latin typeface="Trebuchet MS"/>
                <a:cs typeface="Trebuchet MS"/>
              </a:rPr>
              <a:t>6/16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16293" y="1188211"/>
            <a:ext cx="71462" cy="71462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50963" y="1058443"/>
            <a:ext cx="3552190" cy="149987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200" spc="-70" dirty="0">
                <a:latin typeface="Tahoma"/>
                <a:cs typeface="Tahoma"/>
              </a:rPr>
              <a:t>569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lignes,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32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colonnes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200" spc="-70" dirty="0">
                <a:latin typeface="Tahoma"/>
                <a:cs typeface="Tahoma"/>
              </a:rPr>
              <a:t>2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classes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100" dirty="0">
                <a:latin typeface="Tahoma"/>
                <a:cs typeface="Tahoma"/>
              </a:rPr>
              <a:t>: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357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b</a:t>
            </a:r>
            <a:r>
              <a:rPr sz="1200" spc="-60" dirty="0">
                <a:latin typeface="Tahoma"/>
                <a:cs typeface="Tahoma"/>
              </a:rPr>
              <a:t>éni</a:t>
            </a:r>
            <a:r>
              <a:rPr sz="1200" spc="-80" dirty="0">
                <a:latin typeface="Tahoma"/>
                <a:cs typeface="Tahoma"/>
              </a:rPr>
              <a:t>gnes,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212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malign</a:t>
            </a:r>
            <a:endParaRPr sz="12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305"/>
              </a:spcBef>
            </a:pPr>
            <a:r>
              <a:rPr sz="1200" spc="-50" dirty="0">
                <a:latin typeface="Tahoma"/>
                <a:cs typeface="Tahoma"/>
              </a:rPr>
              <a:t>Caractéristiques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calculées</a:t>
            </a:r>
            <a:r>
              <a:rPr sz="1200" spc="2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à</a:t>
            </a:r>
            <a:r>
              <a:rPr sz="1200" spc="2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partir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d’une</a:t>
            </a:r>
            <a:r>
              <a:rPr sz="1200" spc="2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image</a:t>
            </a:r>
            <a:r>
              <a:rPr sz="1200" spc="25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numérisée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d’une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aspiration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à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l’aiguille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fine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(FNA)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d’une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90" dirty="0">
                <a:latin typeface="Tahoma"/>
                <a:cs typeface="Tahoma"/>
              </a:rPr>
              <a:t>masse 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mammaire</a:t>
            </a:r>
            <a:endParaRPr sz="1200">
              <a:latin typeface="Tahoma"/>
              <a:cs typeface="Tahoma"/>
            </a:endParaRPr>
          </a:p>
          <a:p>
            <a:pPr marL="12700" marR="2213610">
              <a:lnSpc>
                <a:spcPct val="121100"/>
              </a:lnSpc>
              <a:spcBef>
                <a:spcPts val="10"/>
              </a:spcBef>
            </a:pPr>
            <a:r>
              <a:rPr sz="1200" spc="-40" dirty="0">
                <a:latin typeface="Tahoma"/>
                <a:cs typeface="Tahoma"/>
              </a:rPr>
              <a:t>Disponible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sur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kaggle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format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csv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16293" y="1409623"/>
            <a:ext cx="71462" cy="7146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16293" y="1631048"/>
            <a:ext cx="71462" cy="7146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16293" y="2219388"/>
            <a:ext cx="71462" cy="71462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16293" y="2440813"/>
            <a:ext cx="71462" cy="71462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0" y="3333864"/>
            <a:ext cx="4608195" cy="122555"/>
            <a:chOff x="0" y="3333864"/>
            <a:chExt cx="4608195" cy="122555"/>
          </a:xfrm>
        </p:grpSpPr>
        <p:sp>
          <p:nvSpPr>
            <p:cNvPr id="18" name="object 18"/>
            <p:cNvSpPr/>
            <p:nvPr/>
          </p:nvSpPr>
          <p:spPr>
            <a:xfrm>
              <a:off x="0" y="3333864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186"/>
                  </a:lnTo>
                  <a:lnTo>
                    <a:pt x="2303995" y="122186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FBBA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303995" y="3333864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186"/>
                  </a:lnTo>
                  <a:lnTo>
                    <a:pt x="2303995" y="122186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FCC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pc="-5" dirty="0"/>
              <a:t>F</a:t>
            </a:r>
            <a:r>
              <a:rPr cap="small" spc="-10" dirty="0"/>
              <a:t>a</a:t>
            </a:r>
            <a:r>
              <a:rPr cap="small" spc="10" dirty="0"/>
              <a:t>toum</a:t>
            </a:r>
            <a:r>
              <a:rPr cap="small" spc="-35" dirty="0"/>
              <a:t>a</a:t>
            </a:r>
            <a:r>
              <a:rPr cap="small" dirty="0"/>
              <a:t>t</a:t>
            </a:r>
            <a:r>
              <a:rPr cap="small" spc="30" dirty="0"/>
              <a:t>a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2399296" y="3317822"/>
            <a:ext cx="86868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04064B"/>
                </a:solidFill>
                <a:latin typeface="Microsoft Sans Serif"/>
                <a:cs typeface="Microsoft Sans Serif"/>
                <a:hlinkClick r:id="rId9" action="ppaction://hlinksldjump"/>
              </a:rPr>
              <a:t>Predicting</a:t>
            </a:r>
            <a:r>
              <a:rPr sz="600" spc="30" dirty="0">
                <a:solidFill>
                  <a:srgbClr val="04064B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sz="600" spc="-10" dirty="0">
                <a:solidFill>
                  <a:srgbClr val="04064B"/>
                </a:solidFill>
                <a:latin typeface="Microsoft Sans Serif"/>
                <a:cs typeface="Microsoft Sans Serif"/>
                <a:hlinkClick r:id="rId9" action="ppaction://hlinksldjump"/>
              </a:rPr>
              <a:t>Breast</a:t>
            </a:r>
            <a:r>
              <a:rPr sz="600" spc="30" dirty="0">
                <a:solidFill>
                  <a:srgbClr val="04064B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sz="600" spc="-20" dirty="0">
                <a:solidFill>
                  <a:srgbClr val="04064B"/>
                </a:solidFill>
                <a:latin typeface="Microsoft Sans Serif"/>
                <a:cs typeface="Microsoft Sans Serif"/>
                <a:hlinkClick r:id="rId9" action="ppaction://hlinksldjump"/>
              </a:rPr>
              <a:t>Cancer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23072" y="3784"/>
            <a:ext cx="562610" cy="124460"/>
          </a:xfrm>
          <a:custGeom>
            <a:avLst/>
            <a:gdLst/>
            <a:ahLst/>
            <a:cxnLst/>
            <a:rect l="l" t="t" r="r" b="b"/>
            <a:pathLst>
              <a:path w="562610" h="124460">
                <a:moveTo>
                  <a:pt x="0" y="124345"/>
                </a:moveTo>
                <a:lnTo>
                  <a:pt x="562381" y="124345"/>
                </a:lnTo>
                <a:lnTo>
                  <a:pt x="562381" y="0"/>
                </a:lnTo>
                <a:lnTo>
                  <a:pt x="0" y="0"/>
                </a:lnTo>
                <a:lnTo>
                  <a:pt x="0" y="124345"/>
                </a:lnTo>
                <a:close/>
              </a:path>
            </a:pathLst>
          </a:custGeom>
          <a:solidFill>
            <a:srgbClr val="FFE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61032" y="5808"/>
            <a:ext cx="4997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04064B"/>
                </a:solidFill>
                <a:latin typeface="Microsoft Sans Serif"/>
                <a:cs typeface="Microsoft Sans Serif"/>
                <a:hlinkClick r:id="rId2" action="ppaction://hlinksldjump"/>
              </a:rPr>
              <a:t>Problématique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86189" y="5808"/>
            <a:ext cx="7639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06029"/>
                </a:solidFill>
                <a:latin typeface="Microsoft Sans Serif"/>
                <a:cs typeface="Microsoft Sans Serif"/>
                <a:hlinkClick r:id="rId3" action="ppaction://hlinksldjump"/>
              </a:rPr>
              <a:t>Méthodes</a:t>
            </a:r>
            <a:r>
              <a:rPr sz="600" spc="20" dirty="0">
                <a:solidFill>
                  <a:srgbClr val="806029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600" spc="80" dirty="0">
                <a:solidFill>
                  <a:srgbClr val="806029"/>
                </a:solidFill>
                <a:latin typeface="Microsoft Sans Serif"/>
                <a:cs typeface="Microsoft Sans Serif"/>
                <a:hlinkClick r:id="rId3" action="ppaction://hlinksldjump"/>
              </a:rPr>
              <a:t>&amp;</a:t>
            </a:r>
            <a:r>
              <a:rPr sz="600" spc="25" dirty="0">
                <a:solidFill>
                  <a:srgbClr val="806029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806029"/>
                </a:solidFill>
                <a:latin typeface="Microsoft Sans Serif"/>
                <a:cs typeface="Microsoft Sans Serif"/>
                <a:hlinkClick r:id="rId3" action="ppaction://hlinksldjump"/>
              </a:rPr>
              <a:t>Résultats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37659" y="5808"/>
            <a:ext cx="3752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806029"/>
                </a:solidFill>
                <a:latin typeface="Microsoft Sans Serif"/>
                <a:cs typeface="Microsoft Sans Serif"/>
                <a:hlinkClick r:id="rId4" action="ppaction://hlinksldjump"/>
              </a:rPr>
              <a:t>Conclusion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128130"/>
            <a:ext cx="4608195" cy="389255"/>
          </a:xfrm>
          <a:custGeom>
            <a:avLst/>
            <a:gdLst/>
            <a:ahLst/>
            <a:cxnLst/>
            <a:rect l="l" t="t" r="r" b="b"/>
            <a:pathLst>
              <a:path w="4608195" h="389255">
                <a:moveTo>
                  <a:pt x="4608004" y="0"/>
                </a:moveTo>
                <a:lnTo>
                  <a:pt x="0" y="0"/>
                </a:lnTo>
                <a:lnTo>
                  <a:pt x="0" y="388708"/>
                </a:lnTo>
                <a:lnTo>
                  <a:pt x="4608004" y="388708"/>
                </a:lnTo>
                <a:lnTo>
                  <a:pt x="4608004" y="0"/>
                </a:lnTo>
                <a:close/>
              </a:path>
            </a:pathLst>
          </a:custGeom>
          <a:solidFill>
            <a:srgbClr val="FCC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8000" y="0"/>
            <a:ext cx="1640205" cy="45847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9"/>
              </a:spcBef>
              <a:tabLst>
                <a:tab pos="913130" algn="l"/>
              </a:tabLst>
            </a:pPr>
            <a:r>
              <a:rPr sz="600" spc="5" dirty="0">
                <a:solidFill>
                  <a:srgbClr val="806029"/>
                </a:solidFill>
                <a:latin typeface="Microsoft Sans Serif"/>
                <a:cs typeface="Microsoft Sans Serif"/>
                <a:hlinkClick r:id="rId5" action="ppaction://hlinksldjump"/>
              </a:rPr>
              <a:t>Introduction</a:t>
            </a:r>
            <a:r>
              <a:rPr sz="600" spc="5" dirty="0">
                <a:solidFill>
                  <a:srgbClr val="806029"/>
                </a:solidFill>
                <a:latin typeface="Microsoft Sans Serif"/>
                <a:cs typeface="Microsoft Sans Serif"/>
              </a:rPr>
              <a:t>	</a:t>
            </a:r>
            <a:r>
              <a:rPr sz="600" spc="-5" dirty="0">
                <a:solidFill>
                  <a:srgbClr val="806029"/>
                </a:solidFill>
                <a:latin typeface="Microsoft Sans Serif"/>
                <a:cs typeface="Microsoft Sans Serif"/>
                <a:hlinkClick r:id="rId6" action="ppaction://hlinksldjump"/>
              </a:rPr>
              <a:t>Contexte</a:t>
            </a:r>
            <a:endParaRPr sz="600">
              <a:latin typeface="Microsoft Sans Serif"/>
              <a:cs typeface="Microsoft Sans Serif"/>
            </a:endParaRPr>
          </a:p>
          <a:p>
            <a:pPr marL="80010">
              <a:lnSpc>
                <a:spcPct val="100000"/>
              </a:lnSpc>
              <a:spcBef>
                <a:spcPts val="484"/>
              </a:spcBef>
            </a:pPr>
            <a:r>
              <a:rPr sz="1700" spc="-120" dirty="0">
                <a:solidFill>
                  <a:srgbClr val="04064B"/>
                </a:solidFill>
                <a:latin typeface="Tahoma"/>
                <a:cs typeface="Tahoma"/>
              </a:rPr>
              <a:t>Données</a:t>
            </a:r>
            <a:r>
              <a:rPr sz="1700" spc="5" dirty="0">
                <a:solidFill>
                  <a:srgbClr val="04064B"/>
                </a:solidFill>
                <a:latin typeface="Tahoma"/>
                <a:cs typeface="Tahoma"/>
              </a:rPr>
              <a:t> </a:t>
            </a:r>
            <a:r>
              <a:rPr sz="1700" spc="-155" dirty="0">
                <a:solidFill>
                  <a:srgbClr val="04064B"/>
                </a:solidFill>
                <a:latin typeface="Tahoma"/>
                <a:cs typeface="Tahoma"/>
              </a:rPr>
              <a:t>:</a:t>
            </a:r>
            <a:r>
              <a:rPr sz="1700" spc="5" dirty="0">
                <a:solidFill>
                  <a:srgbClr val="04064B"/>
                </a:solidFill>
                <a:latin typeface="Tahoma"/>
                <a:cs typeface="Tahoma"/>
              </a:rPr>
              <a:t> </a:t>
            </a:r>
            <a:r>
              <a:rPr sz="1700" spc="-130" dirty="0">
                <a:solidFill>
                  <a:srgbClr val="04064B"/>
                </a:solidFill>
                <a:latin typeface="Tahoma"/>
                <a:cs typeface="Tahoma"/>
              </a:rPr>
              <a:t>schéma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68241" y="236028"/>
            <a:ext cx="2901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solidFill>
                  <a:srgbClr val="04064B"/>
                </a:solidFill>
                <a:latin typeface="Trebuchet MS"/>
                <a:cs typeface="Trebuchet MS"/>
              </a:rPr>
              <a:t>7/16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59994" y="1315699"/>
            <a:ext cx="4247946" cy="82110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639023" y="2257588"/>
            <a:ext cx="13303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14" dirty="0">
                <a:solidFill>
                  <a:srgbClr val="04064B"/>
                </a:solidFill>
                <a:latin typeface="Georgia"/>
                <a:cs typeface="Georgia"/>
              </a:rPr>
              <a:t>F</a:t>
            </a:r>
            <a:r>
              <a:rPr sz="1100" cap="small" spc="10" dirty="0">
                <a:solidFill>
                  <a:srgbClr val="04064B"/>
                </a:solidFill>
                <a:latin typeface="Georgia"/>
                <a:cs typeface="Georgia"/>
              </a:rPr>
              <a:t>ig</a:t>
            </a:r>
            <a:r>
              <a:rPr sz="1100" spc="50" dirty="0">
                <a:solidFill>
                  <a:srgbClr val="04064B"/>
                </a:solidFill>
                <a:latin typeface="Georgia"/>
                <a:cs typeface="Georgia"/>
              </a:rPr>
              <a:t>.</a:t>
            </a:r>
            <a:r>
              <a:rPr sz="1100" spc="95" dirty="0">
                <a:solidFill>
                  <a:srgbClr val="04064B"/>
                </a:solidFill>
                <a:latin typeface="Georgia"/>
                <a:cs typeface="Georgia"/>
              </a:rPr>
              <a:t> </a:t>
            </a:r>
            <a:r>
              <a:rPr sz="1100" spc="-105" dirty="0">
                <a:solidFill>
                  <a:srgbClr val="04064B"/>
                </a:solidFill>
                <a:latin typeface="Trebuchet MS"/>
                <a:cs typeface="Trebuchet MS"/>
              </a:rPr>
              <a:t>:</a:t>
            </a:r>
            <a:r>
              <a:rPr sz="1100" spc="30" dirty="0">
                <a:solidFill>
                  <a:srgbClr val="04064B"/>
                </a:solidFill>
                <a:latin typeface="Trebuchet MS"/>
                <a:cs typeface="Trebuchet MS"/>
              </a:rPr>
              <a:t> </a:t>
            </a:r>
            <a:r>
              <a:rPr sz="1100" spc="-35" dirty="0">
                <a:latin typeface="Trebuchet MS"/>
                <a:cs typeface="Trebuchet MS"/>
              </a:rPr>
              <a:t>Extrait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65" dirty="0">
                <a:latin typeface="Trebuchet MS"/>
                <a:cs typeface="Trebuchet MS"/>
              </a:rPr>
              <a:t>données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3333864"/>
            <a:ext cx="4608195" cy="122555"/>
            <a:chOff x="0" y="3333864"/>
            <a:chExt cx="4608195" cy="122555"/>
          </a:xfrm>
        </p:grpSpPr>
        <p:sp>
          <p:nvSpPr>
            <p:cNvPr id="12" name="object 12"/>
            <p:cNvSpPr/>
            <p:nvPr/>
          </p:nvSpPr>
          <p:spPr>
            <a:xfrm>
              <a:off x="0" y="3333864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186"/>
                  </a:lnTo>
                  <a:lnTo>
                    <a:pt x="2303995" y="122186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FBBA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03995" y="3333864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186"/>
                  </a:lnTo>
                  <a:lnTo>
                    <a:pt x="2303995" y="122186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FCC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pc="-5" dirty="0"/>
              <a:t>F</a:t>
            </a:r>
            <a:r>
              <a:rPr cap="small" spc="-10" dirty="0"/>
              <a:t>a</a:t>
            </a:r>
            <a:r>
              <a:rPr cap="small" spc="10" dirty="0"/>
              <a:t>toum</a:t>
            </a:r>
            <a:r>
              <a:rPr cap="small" spc="-35" dirty="0"/>
              <a:t>a</a:t>
            </a:r>
            <a:r>
              <a:rPr cap="small" dirty="0"/>
              <a:t>t</a:t>
            </a:r>
            <a:r>
              <a:rPr cap="small" spc="30" dirty="0"/>
              <a:t>a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399296" y="3317822"/>
            <a:ext cx="86868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04064B"/>
                </a:solidFill>
                <a:latin typeface="Microsoft Sans Serif"/>
                <a:cs typeface="Microsoft Sans Serif"/>
                <a:hlinkClick r:id="rId8" action="ppaction://hlinksldjump"/>
              </a:rPr>
              <a:t>Predicting</a:t>
            </a:r>
            <a:r>
              <a:rPr sz="600" spc="30" dirty="0">
                <a:solidFill>
                  <a:srgbClr val="04064B"/>
                </a:solidFill>
                <a:latin typeface="Microsoft Sans Serif"/>
                <a:cs typeface="Microsoft Sans Serif"/>
                <a:hlinkClick r:id="rId8" action="ppaction://hlinksldjump"/>
              </a:rPr>
              <a:t> </a:t>
            </a:r>
            <a:r>
              <a:rPr sz="600" spc="-10" dirty="0">
                <a:solidFill>
                  <a:srgbClr val="04064B"/>
                </a:solidFill>
                <a:latin typeface="Microsoft Sans Serif"/>
                <a:cs typeface="Microsoft Sans Serif"/>
                <a:hlinkClick r:id="rId8" action="ppaction://hlinksldjump"/>
              </a:rPr>
              <a:t>Breast</a:t>
            </a:r>
            <a:r>
              <a:rPr sz="600" spc="30" dirty="0">
                <a:solidFill>
                  <a:srgbClr val="04064B"/>
                </a:solidFill>
                <a:latin typeface="Microsoft Sans Serif"/>
                <a:cs typeface="Microsoft Sans Serif"/>
                <a:hlinkClick r:id="rId8" action="ppaction://hlinksldjump"/>
              </a:rPr>
              <a:t> </a:t>
            </a:r>
            <a:r>
              <a:rPr sz="600" spc="-20" dirty="0">
                <a:solidFill>
                  <a:srgbClr val="04064B"/>
                </a:solidFill>
                <a:latin typeface="Microsoft Sans Serif"/>
                <a:cs typeface="Microsoft Sans Serif"/>
                <a:hlinkClick r:id="rId8" action="ppaction://hlinksldjump"/>
              </a:rPr>
              <a:t>Cancer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23072" y="3784"/>
            <a:ext cx="562610" cy="124460"/>
          </a:xfrm>
          <a:custGeom>
            <a:avLst/>
            <a:gdLst/>
            <a:ahLst/>
            <a:cxnLst/>
            <a:rect l="l" t="t" r="r" b="b"/>
            <a:pathLst>
              <a:path w="562610" h="124460">
                <a:moveTo>
                  <a:pt x="0" y="124345"/>
                </a:moveTo>
                <a:lnTo>
                  <a:pt x="562381" y="124345"/>
                </a:lnTo>
                <a:lnTo>
                  <a:pt x="562381" y="0"/>
                </a:lnTo>
                <a:lnTo>
                  <a:pt x="0" y="0"/>
                </a:lnTo>
                <a:lnTo>
                  <a:pt x="0" y="124345"/>
                </a:lnTo>
                <a:close/>
              </a:path>
            </a:pathLst>
          </a:custGeom>
          <a:solidFill>
            <a:srgbClr val="FFE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86189" y="5808"/>
            <a:ext cx="7639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06029"/>
                </a:solidFill>
                <a:latin typeface="Microsoft Sans Serif"/>
                <a:cs typeface="Microsoft Sans Serif"/>
                <a:hlinkClick r:id="rId2" action="ppaction://hlinksldjump"/>
              </a:rPr>
              <a:t>Méthodes</a:t>
            </a:r>
            <a:r>
              <a:rPr sz="600" spc="20" dirty="0">
                <a:solidFill>
                  <a:srgbClr val="806029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80" dirty="0">
                <a:solidFill>
                  <a:srgbClr val="806029"/>
                </a:solidFill>
                <a:latin typeface="Microsoft Sans Serif"/>
                <a:cs typeface="Microsoft Sans Serif"/>
                <a:hlinkClick r:id="rId2" action="ppaction://hlinksldjump"/>
              </a:rPr>
              <a:t>&amp;</a:t>
            </a:r>
            <a:r>
              <a:rPr sz="600" spc="25" dirty="0">
                <a:solidFill>
                  <a:srgbClr val="806029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806029"/>
                </a:solidFill>
                <a:latin typeface="Microsoft Sans Serif"/>
                <a:cs typeface="Microsoft Sans Serif"/>
                <a:hlinkClick r:id="rId2" action="ppaction://hlinksldjump"/>
              </a:rPr>
              <a:t>Résultats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37659" y="5808"/>
            <a:ext cx="3752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806029"/>
                </a:solidFill>
                <a:latin typeface="Microsoft Sans Serif"/>
                <a:cs typeface="Microsoft Sans Serif"/>
                <a:hlinkClick r:id="rId3" action="ppaction://hlinksldjump"/>
              </a:rPr>
              <a:t>Conclusion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28130"/>
            <a:ext cx="4608195" cy="389255"/>
          </a:xfrm>
          <a:custGeom>
            <a:avLst/>
            <a:gdLst/>
            <a:ahLst/>
            <a:cxnLst/>
            <a:rect l="l" t="t" r="r" b="b"/>
            <a:pathLst>
              <a:path w="4608195" h="389255">
                <a:moveTo>
                  <a:pt x="4608004" y="0"/>
                </a:moveTo>
                <a:lnTo>
                  <a:pt x="0" y="0"/>
                </a:lnTo>
                <a:lnTo>
                  <a:pt x="0" y="388708"/>
                </a:lnTo>
                <a:lnTo>
                  <a:pt x="4608004" y="388708"/>
                </a:lnTo>
                <a:lnTo>
                  <a:pt x="4608004" y="0"/>
                </a:lnTo>
                <a:close/>
              </a:path>
            </a:pathLst>
          </a:custGeom>
          <a:solidFill>
            <a:srgbClr val="FCC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8000" y="0"/>
            <a:ext cx="2252345" cy="45847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259"/>
              </a:spcBef>
              <a:tabLst>
                <a:tab pos="913130" algn="l"/>
                <a:tab pos="1752600" algn="l"/>
              </a:tabLst>
            </a:pPr>
            <a:r>
              <a:rPr sz="600" spc="10" dirty="0">
                <a:solidFill>
                  <a:srgbClr val="806029"/>
                </a:solidFill>
                <a:latin typeface="Microsoft Sans Serif"/>
                <a:cs typeface="Microsoft Sans Serif"/>
                <a:hlinkClick r:id="rId4" action="ppaction://hlinksldjump"/>
              </a:rPr>
              <a:t>Intr</a:t>
            </a:r>
            <a:r>
              <a:rPr sz="600" spc="30" dirty="0">
                <a:solidFill>
                  <a:srgbClr val="806029"/>
                </a:solidFill>
                <a:latin typeface="Microsoft Sans Serif"/>
                <a:cs typeface="Microsoft Sans Serif"/>
                <a:hlinkClick r:id="rId4" action="ppaction://hlinksldjump"/>
              </a:rPr>
              <a:t>o</a:t>
            </a:r>
            <a:r>
              <a:rPr sz="600" dirty="0">
                <a:solidFill>
                  <a:srgbClr val="806029"/>
                </a:solidFill>
                <a:latin typeface="Microsoft Sans Serif"/>
                <a:cs typeface="Microsoft Sans Serif"/>
                <a:hlinkClick r:id="rId4" action="ppaction://hlinksldjump"/>
              </a:rPr>
              <a:t>duction</a:t>
            </a:r>
            <a:r>
              <a:rPr sz="600" dirty="0">
                <a:solidFill>
                  <a:srgbClr val="806029"/>
                </a:solidFill>
                <a:latin typeface="Microsoft Sans Serif"/>
                <a:cs typeface="Microsoft Sans Serif"/>
              </a:rPr>
              <a:t>	</a:t>
            </a:r>
            <a:r>
              <a:rPr sz="600" spc="-5" dirty="0">
                <a:solidFill>
                  <a:srgbClr val="806029"/>
                </a:solidFill>
                <a:latin typeface="Microsoft Sans Serif"/>
                <a:cs typeface="Microsoft Sans Serif"/>
                <a:hlinkClick r:id="rId5" action="ppaction://hlinksldjump"/>
              </a:rPr>
              <a:t>Contexte</a:t>
            </a:r>
            <a:r>
              <a:rPr sz="600" dirty="0">
                <a:solidFill>
                  <a:srgbClr val="806029"/>
                </a:solidFill>
                <a:latin typeface="Microsoft Sans Serif"/>
                <a:cs typeface="Microsoft Sans Serif"/>
              </a:rPr>
              <a:t>	</a:t>
            </a:r>
            <a:r>
              <a:rPr sz="600" spc="-5" dirty="0">
                <a:solidFill>
                  <a:srgbClr val="04064B"/>
                </a:solidFill>
                <a:latin typeface="Microsoft Sans Serif"/>
                <a:cs typeface="Microsoft Sans Serif"/>
                <a:hlinkClick r:id="rId6" action="ppaction://hlinksldjump"/>
              </a:rPr>
              <a:t>Problématique</a:t>
            </a:r>
            <a:endParaRPr sz="600">
              <a:latin typeface="Microsoft Sans Serif"/>
              <a:cs typeface="Microsoft Sans Serif"/>
            </a:endParaRPr>
          </a:p>
          <a:p>
            <a:pPr marR="48260" algn="ctr">
              <a:lnSpc>
                <a:spcPct val="100000"/>
              </a:lnSpc>
              <a:spcBef>
                <a:spcPts val="484"/>
              </a:spcBef>
            </a:pPr>
            <a:r>
              <a:rPr sz="1700" spc="-25" dirty="0">
                <a:solidFill>
                  <a:srgbClr val="04064B"/>
                </a:solidFill>
                <a:latin typeface="Tahoma"/>
                <a:cs typeface="Tahoma"/>
              </a:rPr>
              <a:t>T</a:t>
            </a:r>
            <a:r>
              <a:rPr sz="1700" spc="-85" dirty="0">
                <a:solidFill>
                  <a:srgbClr val="04064B"/>
                </a:solidFill>
                <a:latin typeface="Tahoma"/>
                <a:cs typeface="Tahoma"/>
              </a:rPr>
              <a:t>raitement</a:t>
            </a:r>
            <a:r>
              <a:rPr sz="1700" spc="5" dirty="0">
                <a:solidFill>
                  <a:srgbClr val="04064B"/>
                </a:solidFill>
                <a:latin typeface="Tahoma"/>
                <a:cs typeface="Tahoma"/>
              </a:rPr>
              <a:t> </a:t>
            </a:r>
            <a:r>
              <a:rPr sz="1700" spc="-145" dirty="0">
                <a:solidFill>
                  <a:srgbClr val="04064B"/>
                </a:solidFill>
                <a:latin typeface="Tahoma"/>
                <a:cs typeface="Tahoma"/>
              </a:rPr>
              <a:t>des</a:t>
            </a:r>
            <a:r>
              <a:rPr sz="1700" spc="5" dirty="0">
                <a:solidFill>
                  <a:srgbClr val="04064B"/>
                </a:solidFill>
                <a:latin typeface="Tahoma"/>
                <a:cs typeface="Tahoma"/>
              </a:rPr>
              <a:t> </a:t>
            </a:r>
            <a:r>
              <a:rPr sz="1700" spc="-135" dirty="0">
                <a:solidFill>
                  <a:srgbClr val="04064B"/>
                </a:solidFill>
                <a:latin typeface="Tahoma"/>
                <a:cs typeface="Tahoma"/>
              </a:rPr>
              <a:t>données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68241" y="236028"/>
            <a:ext cx="2901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solidFill>
                  <a:srgbClr val="04064B"/>
                </a:solidFill>
                <a:latin typeface="Trebuchet MS"/>
                <a:cs typeface="Trebuchet MS"/>
              </a:rPr>
              <a:t>8/16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09193" y="1316710"/>
            <a:ext cx="4040504" cy="975994"/>
            <a:chOff x="309193" y="1316710"/>
            <a:chExt cx="4040504" cy="975994"/>
          </a:xfrm>
        </p:grpSpPr>
        <p:sp>
          <p:nvSpPr>
            <p:cNvPr id="9" name="object 9"/>
            <p:cNvSpPr/>
            <p:nvPr/>
          </p:nvSpPr>
          <p:spPr>
            <a:xfrm>
              <a:off x="309193" y="1316710"/>
              <a:ext cx="3989704" cy="82550"/>
            </a:xfrm>
            <a:custGeom>
              <a:avLst/>
              <a:gdLst/>
              <a:ahLst/>
              <a:cxnLst/>
              <a:rect l="l" t="t" r="r" b="b"/>
              <a:pathLst>
                <a:path w="3989704" h="82550">
                  <a:moveTo>
                    <a:pt x="3938852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3989652" y="82384"/>
                  </a:lnTo>
                  <a:lnTo>
                    <a:pt x="3989652" y="50800"/>
                  </a:lnTo>
                  <a:lnTo>
                    <a:pt x="3985644" y="31075"/>
                  </a:lnTo>
                  <a:lnTo>
                    <a:pt x="3974729" y="14922"/>
                  </a:lnTo>
                  <a:lnTo>
                    <a:pt x="3958576" y="4008"/>
                  </a:lnTo>
                  <a:lnTo>
                    <a:pt x="3938852" y="0"/>
                  </a:lnTo>
                  <a:close/>
                </a:path>
              </a:pathLst>
            </a:custGeom>
            <a:solidFill>
              <a:srgbClr val="FEED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9994" y="1379958"/>
              <a:ext cx="3989704" cy="912494"/>
            </a:xfrm>
            <a:custGeom>
              <a:avLst/>
              <a:gdLst/>
              <a:ahLst/>
              <a:cxnLst/>
              <a:rect l="l" t="t" r="r" b="b"/>
              <a:pathLst>
                <a:path w="3989704" h="912494">
                  <a:moveTo>
                    <a:pt x="3989652" y="0"/>
                  </a:moveTo>
                  <a:lnTo>
                    <a:pt x="0" y="0"/>
                  </a:lnTo>
                  <a:lnTo>
                    <a:pt x="0" y="912481"/>
                  </a:lnTo>
                  <a:lnTo>
                    <a:pt x="3989652" y="912481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9193" y="1361121"/>
              <a:ext cx="3989704" cy="880744"/>
            </a:xfrm>
            <a:custGeom>
              <a:avLst/>
              <a:gdLst/>
              <a:ahLst/>
              <a:cxnLst/>
              <a:rect l="l" t="t" r="r" b="b"/>
              <a:pathLst>
                <a:path w="3989704" h="880744">
                  <a:moveTo>
                    <a:pt x="3989652" y="0"/>
                  </a:moveTo>
                  <a:lnTo>
                    <a:pt x="0" y="0"/>
                  </a:lnTo>
                  <a:lnTo>
                    <a:pt x="0" y="829717"/>
                  </a:lnTo>
                  <a:lnTo>
                    <a:pt x="4008" y="849442"/>
                  </a:lnTo>
                  <a:lnTo>
                    <a:pt x="14922" y="865595"/>
                  </a:lnTo>
                  <a:lnTo>
                    <a:pt x="31075" y="876509"/>
                  </a:lnTo>
                  <a:lnTo>
                    <a:pt x="50800" y="880517"/>
                  </a:lnTo>
                  <a:lnTo>
                    <a:pt x="3938852" y="880517"/>
                  </a:lnTo>
                  <a:lnTo>
                    <a:pt x="3958576" y="876509"/>
                  </a:lnTo>
                  <a:lnTo>
                    <a:pt x="3974729" y="865595"/>
                  </a:lnTo>
                  <a:lnTo>
                    <a:pt x="3985644" y="849442"/>
                  </a:lnTo>
                  <a:lnTo>
                    <a:pt x="3989652" y="829717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FEED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6293" y="1421003"/>
              <a:ext cx="71462" cy="7146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6293" y="1642427"/>
              <a:ext cx="71462" cy="7146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6293" y="1863839"/>
              <a:ext cx="71462" cy="7146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6293" y="2085263"/>
              <a:ext cx="71462" cy="71462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650963" y="1291234"/>
            <a:ext cx="1049655" cy="911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100"/>
              </a:lnSpc>
              <a:spcBef>
                <a:spcPts val="100"/>
              </a:spcBef>
            </a:pPr>
            <a:r>
              <a:rPr sz="1200" spc="-60" dirty="0">
                <a:latin typeface="Tahoma"/>
                <a:cs typeface="Tahoma"/>
              </a:rPr>
              <a:t>StringIndexer 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V</a:t>
            </a:r>
            <a:r>
              <a:rPr sz="1200" spc="-45" dirty="0">
                <a:latin typeface="Tahoma"/>
                <a:cs typeface="Tahoma"/>
              </a:rPr>
              <a:t>ect</a:t>
            </a:r>
            <a:r>
              <a:rPr sz="1200" spc="-95" dirty="0">
                <a:latin typeface="Tahoma"/>
                <a:cs typeface="Tahoma"/>
              </a:rPr>
              <a:t>o</a:t>
            </a:r>
            <a:r>
              <a:rPr sz="1200" spc="-55" dirty="0">
                <a:latin typeface="Tahoma"/>
                <a:cs typeface="Tahoma"/>
              </a:rPr>
              <a:t>rAssembler  </a:t>
            </a:r>
            <a:r>
              <a:rPr sz="1200" spc="-30" dirty="0">
                <a:latin typeface="Tahoma"/>
                <a:cs typeface="Tahoma"/>
              </a:rPr>
              <a:t>Pipeline </a:t>
            </a:r>
            <a:r>
              <a:rPr sz="1200" spc="-25" dirty="0">
                <a:latin typeface="Tahoma"/>
                <a:cs typeface="Tahoma"/>
              </a:rPr>
              <a:t> Train/test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split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0" y="3333864"/>
            <a:ext cx="4608195" cy="122555"/>
            <a:chOff x="0" y="3333864"/>
            <a:chExt cx="4608195" cy="122555"/>
          </a:xfrm>
        </p:grpSpPr>
        <p:sp>
          <p:nvSpPr>
            <p:cNvPr id="18" name="object 18"/>
            <p:cNvSpPr/>
            <p:nvPr/>
          </p:nvSpPr>
          <p:spPr>
            <a:xfrm>
              <a:off x="0" y="3333864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186"/>
                  </a:lnTo>
                  <a:lnTo>
                    <a:pt x="2303995" y="122186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FBBA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303995" y="3333864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186"/>
                  </a:lnTo>
                  <a:lnTo>
                    <a:pt x="2303995" y="122186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FCC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pc="-5" dirty="0"/>
              <a:t>F</a:t>
            </a:r>
            <a:r>
              <a:rPr cap="small" spc="-10" dirty="0"/>
              <a:t>a</a:t>
            </a:r>
            <a:r>
              <a:rPr cap="small" spc="10" dirty="0"/>
              <a:t>toum</a:t>
            </a:r>
            <a:r>
              <a:rPr cap="small" spc="-35" dirty="0"/>
              <a:t>a</a:t>
            </a:r>
            <a:r>
              <a:rPr cap="small" dirty="0"/>
              <a:t>t</a:t>
            </a:r>
            <a:r>
              <a:rPr cap="small" spc="30" dirty="0"/>
              <a:t>a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2399296" y="3317822"/>
            <a:ext cx="86868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04064B"/>
                </a:solidFill>
                <a:latin typeface="Microsoft Sans Serif"/>
                <a:cs typeface="Microsoft Sans Serif"/>
                <a:hlinkClick r:id="rId9" action="ppaction://hlinksldjump"/>
              </a:rPr>
              <a:t>Predicting</a:t>
            </a:r>
            <a:r>
              <a:rPr sz="600" spc="30" dirty="0">
                <a:solidFill>
                  <a:srgbClr val="04064B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sz="600" spc="-10" dirty="0">
                <a:solidFill>
                  <a:srgbClr val="04064B"/>
                </a:solidFill>
                <a:latin typeface="Microsoft Sans Serif"/>
                <a:cs typeface="Microsoft Sans Serif"/>
                <a:hlinkClick r:id="rId9" action="ppaction://hlinksldjump"/>
              </a:rPr>
              <a:t>Breast</a:t>
            </a:r>
            <a:r>
              <a:rPr sz="600" spc="30" dirty="0">
                <a:solidFill>
                  <a:srgbClr val="04064B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sz="600" spc="-20" dirty="0">
                <a:solidFill>
                  <a:srgbClr val="04064B"/>
                </a:solidFill>
                <a:latin typeface="Microsoft Sans Serif"/>
                <a:cs typeface="Microsoft Sans Serif"/>
                <a:hlinkClick r:id="rId9" action="ppaction://hlinksldjump"/>
              </a:rPr>
              <a:t>Cancer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5808"/>
            <a:ext cx="42608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806029"/>
                </a:solidFill>
                <a:latin typeface="Microsoft Sans Serif"/>
                <a:cs typeface="Microsoft Sans Serif"/>
                <a:hlinkClick r:id="rId2" action="ppaction://hlinksldjump"/>
              </a:rPr>
              <a:t>Introduction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1638" y="5808"/>
            <a:ext cx="3136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06029"/>
                </a:solidFill>
                <a:latin typeface="Microsoft Sans Serif"/>
                <a:cs typeface="Microsoft Sans Serif"/>
                <a:hlinkClick r:id="rId3" action="ppaction://hlinksldjump"/>
              </a:rPr>
              <a:t>Contexte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23072" y="5808"/>
            <a:ext cx="4997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06029"/>
                </a:solidFill>
                <a:latin typeface="Microsoft Sans Serif"/>
                <a:cs typeface="Microsoft Sans Serif"/>
                <a:hlinkClick r:id="rId4" action="ppaction://hlinksldjump"/>
              </a:rPr>
              <a:t>Problématique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0281" y="2197"/>
            <a:ext cx="826769" cy="126364"/>
          </a:xfrm>
          <a:custGeom>
            <a:avLst/>
            <a:gdLst/>
            <a:ahLst/>
            <a:cxnLst/>
            <a:rect l="l" t="t" r="r" b="b"/>
            <a:pathLst>
              <a:path w="826770" h="126364">
                <a:moveTo>
                  <a:pt x="0" y="125933"/>
                </a:moveTo>
                <a:lnTo>
                  <a:pt x="826643" y="125933"/>
                </a:lnTo>
                <a:lnTo>
                  <a:pt x="826643" y="0"/>
                </a:lnTo>
                <a:lnTo>
                  <a:pt x="0" y="0"/>
                </a:lnTo>
                <a:lnTo>
                  <a:pt x="0" y="125933"/>
                </a:lnTo>
                <a:close/>
              </a:path>
            </a:pathLst>
          </a:custGeom>
          <a:solidFill>
            <a:srgbClr val="FFE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848241" y="5808"/>
            <a:ext cx="7639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04064B"/>
                </a:solidFill>
                <a:latin typeface="Microsoft Sans Serif"/>
                <a:cs typeface="Microsoft Sans Serif"/>
                <a:hlinkClick r:id="rId5" action="ppaction://hlinksldjump"/>
              </a:rPr>
              <a:t>Méthodes</a:t>
            </a:r>
            <a:r>
              <a:rPr sz="600" spc="20" dirty="0">
                <a:solidFill>
                  <a:srgbClr val="04064B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600" spc="80" dirty="0">
                <a:solidFill>
                  <a:srgbClr val="04064B"/>
                </a:solidFill>
                <a:latin typeface="Microsoft Sans Serif"/>
                <a:cs typeface="Microsoft Sans Serif"/>
                <a:hlinkClick r:id="rId5" action="ppaction://hlinksldjump"/>
              </a:rPr>
              <a:t>&amp;</a:t>
            </a:r>
            <a:r>
              <a:rPr sz="600" spc="25" dirty="0">
                <a:solidFill>
                  <a:srgbClr val="04064B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04064B"/>
                </a:solidFill>
                <a:latin typeface="Microsoft Sans Serif"/>
                <a:cs typeface="Microsoft Sans Serif"/>
                <a:hlinkClick r:id="rId5" action="ppaction://hlinksldjump"/>
              </a:rPr>
              <a:t>Résultats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37659" y="5808"/>
            <a:ext cx="3752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806029"/>
                </a:solidFill>
                <a:latin typeface="Microsoft Sans Serif"/>
                <a:cs typeface="Microsoft Sans Serif"/>
                <a:hlinkClick r:id="rId6" action="ppaction://hlinksldjump"/>
              </a:rPr>
              <a:t>Conclusion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128130"/>
            <a:ext cx="4608195" cy="389255"/>
          </a:xfrm>
          <a:custGeom>
            <a:avLst/>
            <a:gdLst/>
            <a:ahLst/>
            <a:cxnLst/>
            <a:rect l="l" t="t" r="r" b="b"/>
            <a:pathLst>
              <a:path w="4608195" h="389255">
                <a:moveTo>
                  <a:pt x="4608004" y="0"/>
                </a:moveTo>
                <a:lnTo>
                  <a:pt x="0" y="0"/>
                </a:lnTo>
                <a:lnTo>
                  <a:pt x="0" y="388708"/>
                </a:lnTo>
                <a:lnTo>
                  <a:pt x="4608004" y="388708"/>
                </a:lnTo>
                <a:lnTo>
                  <a:pt x="4608004" y="0"/>
                </a:lnTo>
                <a:close/>
              </a:path>
            </a:pathLst>
          </a:custGeom>
          <a:solidFill>
            <a:srgbClr val="FCC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88468" y="155938"/>
            <a:ext cx="71628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700" spc="-10" dirty="0">
                <a:solidFill>
                  <a:srgbClr val="04064B"/>
                </a:solidFill>
                <a:latin typeface="Tahoma"/>
                <a:cs typeface="Tahoma"/>
              </a:rPr>
              <a:t>M</a:t>
            </a:r>
            <a:r>
              <a:rPr sz="1700" spc="35" dirty="0">
                <a:solidFill>
                  <a:srgbClr val="04064B"/>
                </a:solidFill>
                <a:latin typeface="Tahoma"/>
                <a:cs typeface="Tahoma"/>
              </a:rPr>
              <a:t>o</a:t>
            </a:r>
            <a:r>
              <a:rPr sz="1700" spc="-125" dirty="0">
                <a:solidFill>
                  <a:srgbClr val="04064B"/>
                </a:solidFill>
                <a:latin typeface="Tahoma"/>
                <a:cs typeface="Tahoma"/>
              </a:rPr>
              <a:t>déles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68241" y="236028"/>
            <a:ext cx="2901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solidFill>
                  <a:srgbClr val="04064B"/>
                </a:solidFill>
                <a:latin typeface="Trebuchet MS"/>
                <a:cs typeface="Trebuchet MS"/>
              </a:rPr>
              <a:t>9/16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16293" y="1044867"/>
            <a:ext cx="71462" cy="71462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50963" y="915124"/>
            <a:ext cx="1559560" cy="911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100"/>
              </a:lnSpc>
              <a:spcBef>
                <a:spcPts val="100"/>
              </a:spcBef>
            </a:pPr>
            <a:r>
              <a:rPr sz="1200" spc="-45" dirty="0">
                <a:latin typeface="Tahoma"/>
                <a:cs typeface="Tahoma"/>
              </a:rPr>
              <a:t>Decision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Tree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Classifier 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Logistic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Regression </a:t>
            </a:r>
            <a:r>
              <a:rPr sz="1200" spc="-60" dirty="0">
                <a:latin typeface="Tahoma"/>
                <a:cs typeface="Tahoma"/>
              </a:rPr>
              <a:t> Random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Forest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Classifier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Linear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SVC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16293" y="1266291"/>
            <a:ext cx="71462" cy="7146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16293" y="1487716"/>
            <a:ext cx="71462" cy="7146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16293" y="1709127"/>
            <a:ext cx="71462" cy="71462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169403" y="2023250"/>
            <a:ext cx="269186" cy="269186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16293" y="2626207"/>
            <a:ext cx="71462" cy="71462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650963" y="2535679"/>
            <a:ext cx="71183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60" dirty="0">
                <a:latin typeface="Tahoma"/>
                <a:cs typeface="Tahoma"/>
              </a:rPr>
              <a:t>ML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Tuning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0" y="3333864"/>
            <a:ext cx="4608195" cy="122555"/>
            <a:chOff x="0" y="3333864"/>
            <a:chExt cx="4608195" cy="122555"/>
          </a:xfrm>
        </p:grpSpPr>
        <p:sp>
          <p:nvSpPr>
            <p:cNvPr id="20" name="object 20"/>
            <p:cNvSpPr/>
            <p:nvPr/>
          </p:nvSpPr>
          <p:spPr>
            <a:xfrm>
              <a:off x="0" y="3333864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186"/>
                  </a:lnTo>
                  <a:lnTo>
                    <a:pt x="2303995" y="122186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FBBA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03995" y="3333864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186"/>
                  </a:lnTo>
                  <a:lnTo>
                    <a:pt x="2303995" y="122186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FCC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pc="-5" dirty="0"/>
              <a:t>F</a:t>
            </a:r>
            <a:r>
              <a:rPr cap="small" spc="-10" dirty="0"/>
              <a:t>a</a:t>
            </a:r>
            <a:r>
              <a:rPr cap="small" spc="10" dirty="0"/>
              <a:t>toum</a:t>
            </a:r>
            <a:r>
              <a:rPr cap="small" spc="-35" dirty="0"/>
              <a:t>a</a:t>
            </a:r>
            <a:r>
              <a:rPr cap="small" dirty="0"/>
              <a:t>t</a:t>
            </a:r>
            <a:r>
              <a:rPr cap="small" spc="30" dirty="0"/>
              <a:t>a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2399296" y="3317822"/>
            <a:ext cx="86868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04064B"/>
                </a:solidFill>
                <a:latin typeface="Microsoft Sans Serif"/>
                <a:cs typeface="Microsoft Sans Serif"/>
                <a:hlinkClick r:id="rId10" action="ppaction://hlinksldjump"/>
              </a:rPr>
              <a:t>Predicting</a:t>
            </a:r>
            <a:r>
              <a:rPr sz="600" spc="30" dirty="0">
                <a:solidFill>
                  <a:srgbClr val="04064B"/>
                </a:solidFill>
                <a:latin typeface="Microsoft Sans Serif"/>
                <a:cs typeface="Microsoft Sans Serif"/>
                <a:hlinkClick r:id="rId10" action="ppaction://hlinksldjump"/>
              </a:rPr>
              <a:t> </a:t>
            </a:r>
            <a:r>
              <a:rPr sz="600" spc="-10" dirty="0">
                <a:solidFill>
                  <a:srgbClr val="04064B"/>
                </a:solidFill>
                <a:latin typeface="Microsoft Sans Serif"/>
                <a:cs typeface="Microsoft Sans Serif"/>
                <a:hlinkClick r:id="rId10" action="ppaction://hlinksldjump"/>
              </a:rPr>
              <a:t>Breast</a:t>
            </a:r>
            <a:r>
              <a:rPr sz="600" spc="30" dirty="0">
                <a:solidFill>
                  <a:srgbClr val="04064B"/>
                </a:solidFill>
                <a:latin typeface="Microsoft Sans Serif"/>
                <a:cs typeface="Microsoft Sans Serif"/>
                <a:hlinkClick r:id="rId10" action="ppaction://hlinksldjump"/>
              </a:rPr>
              <a:t> </a:t>
            </a:r>
            <a:r>
              <a:rPr sz="600" spc="-20" dirty="0">
                <a:solidFill>
                  <a:srgbClr val="04064B"/>
                </a:solidFill>
                <a:latin typeface="Microsoft Sans Serif"/>
                <a:cs typeface="Microsoft Sans Serif"/>
                <a:hlinkClick r:id="rId10" action="ppaction://hlinksldjump"/>
              </a:rPr>
              <a:t>Cancer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699</Words>
  <Application>Microsoft Office PowerPoint</Application>
  <PresentationFormat>Personnalisé</PresentationFormat>
  <Paragraphs>180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3" baseType="lpstr">
      <vt:lpstr>Calibri</vt:lpstr>
      <vt:lpstr>Georgia</vt:lpstr>
      <vt:lpstr>Microsoft Sans Serif</vt:lpstr>
      <vt:lpstr>Tahoma</vt:lpstr>
      <vt:lpstr>Times New Roman</vt:lpstr>
      <vt:lpstr>Trebuchet MS</vt:lpstr>
      <vt:lpstr>Office Theme</vt:lpstr>
      <vt:lpstr>Predicting Breast Cancer Cours : Algorithmique pour le Big Data</vt:lpstr>
      <vt:lpstr>Introduction  Contexte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Breast Cancer - Cours: Algorithmique pour le Big Data</dc:title>
  <dc:creator>Fatoumata Badji</dc:creator>
  <cp:lastModifiedBy>Compte Microsoft</cp:lastModifiedBy>
  <cp:revision>1</cp:revision>
  <dcterms:created xsi:type="dcterms:W3CDTF">2023-01-24T18:45:40Z</dcterms:created>
  <dcterms:modified xsi:type="dcterms:W3CDTF">2023-01-24T18:50:31Z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2023-01-24T00:00:00Z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2023-01-24T00:00:00Z</vt:filetime>
  </property>
</Properties>
</file>