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0" r:id="rId4"/>
    <p:sldId id="257" r:id="rId5"/>
    <p:sldId id="259" r:id="rId6"/>
    <p:sldId id="284" r:id="rId7"/>
    <p:sldId id="265" r:id="rId8"/>
    <p:sldId id="266" r:id="rId9"/>
    <p:sldId id="268" r:id="rId10"/>
    <p:sldId id="269" r:id="rId11"/>
    <p:sldId id="267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61" r:id="rId24"/>
    <p:sldId id="304" r:id="rId25"/>
    <p:sldId id="282" r:id="rId26"/>
    <p:sldId id="28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>
                <a:latin typeface="DFKai-SB" pitchFamily="65" charset="-120"/>
                <a:ea typeface="DFKai-SB" pitchFamily="65" charset="-120"/>
              </a:rPr>
              <a:t>超市管理系统</a:t>
            </a:r>
            <a:endParaRPr lang="zh-CN" altLang="en-US" sz="6000" b="1" dirty="0"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86985" y="3599815"/>
            <a:ext cx="28689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/>
              <a:t>——XX</a:t>
            </a:r>
            <a:r>
              <a:rPr lang="zh-CN" altLang="en-US" sz="4000" b="1"/>
              <a:t>团队</a:t>
            </a:r>
            <a:endParaRPr lang="zh-CN" altLang="en-US" sz="4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40" name="TextBox 3"/>
          <p:cNvSpPr txBox="1"/>
          <p:nvPr/>
        </p:nvSpPr>
        <p:spPr>
          <a:xfrm>
            <a:off x="798195" y="745490"/>
            <a:ext cx="3766820" cy="518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/>
            <a:r>
              <a:rPr lang="zh-CN" altLang="en-US" sz="2800">
                <a:latin typeface="Calibri" pitchFamily="34" charset="0"/>
                <a:ea typeface="宋体" pitchFamily="2" charset="-122"/>
              </a:rPr>
              <a:t>三</a:t>
            </a:r>
            <a:r>
              <a:rPr lang="zh-CN" altLang="en-US" sz="2800" dirty="0">
                <a:latin typeface="Calibri" pitchFamily="34" charset="0"/>
                <a:ea typeface="宋体" pitchFamily="2" charset="-122"/>
              </a:rPr>
              <a:t>、后台登陆界面</a:t>
            </a:r>
            <a:endParaRPr lang="zh-CN" altLang="en-US" sz="2800" dirty="0"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09775" y="2053590"/>
            <a:ext cx="4566920" cy="36582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40" name="TextBox 3"/>
          <p:cNvSpPr txBox="1"/>
          <p:nvPr/>
        </p:nvSpPr>
        <p:spPr>
          <a:xfrm>
            <a:off x="438150" y="745490"/>
            <a:ext cx="41268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/>
            <a:r>
              <a:rPr lang="en-US" altLang="zh-CN" sz="2800" dirty="0">
                <a:latin typeface="Calibri" pitchFamily="34" charset="0"/>
                <a:ea typeface="宋体" pitchFamily="2" charset="-122"/>
              </a:rPr>
              <a:t>1</a:t>
            </a:r>
            <a:r>
              <a:rPr lang="zh-CN" altLang="en-US" sz="2800" dirty="0">
                <a:latin typeface="Calibri" pitchFamily="34" charset="0"/>
                <a:ea typeface="宋体" pitchFamily="2" charset="-122"/>
              </a:rPr>
              <a:t>、后台管理员首页</a:t>
            </a:r>
            <a:endParaRPr lang="zh-CN" altLang="en-US" sz="2800" dirty="0"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55725" y="1600200"/>
            <a:ext cx="5570855" cy="46424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725" y="1600200"/>
            <a:ext cx="5714365" cy="47618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725" y="1540510"/>
            <a:ext cx="5714365" cy="4761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40" name="TextBox 3"/>
          <p:cNvSpPr txBox="1"/>
          <p:nvPr/>
        </p:nvSpPr>
        <p:spPr>
          <a:xfrm>
            <a:off x="798195" y="745490"/>
            <a:ext cx="40728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/>
            <a:r>
              <a:rPr lang="en-US" altLang="zh-CN" sz="2800">
                <a:latin typeface="Calibri" pitchFamily="34" charset="0"/>
                <a:ea typeface="宋体" pitchFamily="2" charset="-122"/>
              </a:rPr>
              <a:t>2</a:t>
            </a:r>
            <a:r>
              <a:rPr lang="zh-CN" altLang="en-US" sz="2800" dirty="0">
                <a:latin typeface="Calibri" pitchFamily="34" charset="0"/>
                <a:ea typeface="宋体" pitchFamily="2" charset="-122"/>
              </a:rPr>
              <a:t>、仓库管理：商品录入</a:t>
            </a:r>
            <a:endParaRPr lang="zh-CN" altLang="en-US" sz="2800" dirty="0"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77870" y="1851025"/>
            <a:ext cx="5431155" cy="45262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8150" y="1789430"/>
            <a:ext cx="2646045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/>
              <a:t>功能：录入商品信息</a:t>
            </a:r>
            <a:endParaRPr lang="zh-CN" altLang="en-US"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40" name="TextBox 3"/>
          <p:cNvSpPr txBox="1"/>
          <p:nvPr/>
        </p:nvSpPr>
        <p:spPr>
          <a:xfrm>
            <a:off x="798195" y="745490"/>
            <a:ext cx="40728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/>
            <a:r>
              <a:rPr lang="en-US" altLang="zh-CN" sz="2800">
                <a:latin typeface="Calibri" pitchFamily="34" charset="0"/>
                <a:ea typeface="宋体" pitchFamily="2" charset="-122"/>
              </a:rPr>
              <a:t>3</a:t>
            </a:r>
            <a:r>
              <a:rPr lang="zh-CN" altLang="en-US" sz="2800" dirty="0">
                <a:latin typeface="Calibri" pitchFamily="34" charset="0"/>
                <a:ea typeface="宋体" pitchFamily="2" charset="-122"/>
              </a:rPr>
              <a:t>、仓库管理：进货管理</a:t>
            </a:r>
            <a:endParaRPr lang="zh-CN" altLang="en-US" sz="2800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8150" y="1789430"/>
            <a:ext cx="2646045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/>
              <a:t>功能：进货信息录入与管理</a:t>
            </a:r>
            <a:endParaRPr lang="zh-CN" altLang="en-US"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9925" y="1911985"/>
            <a:ext cx="5714365" cy="47618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40" name="TextBox 3"/>
          <p:cNvSpPr txBox="1"/>
          <p:nvPr/>
        </p:nvSpPr>
        <p:spPr>
          <a:xfrm>
            <a:off x="798195" y="745490"/>
            <a:ext cx="40728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/>
            <a:r>
              <a:rPr lang="en-US" altLang="zh-CN" sz="2800">
                <a:latin typeface="Calibri" pitchFamily="34" charset="0"/>
                <a:ea typeface="宋体" pitchFamily="2" charset="-122"/>
              </a:rPr>
              <a:t>4</a:t>
            </a:r>
            <a:r>
              <a:rPr lang="zh-CN" altLang="en-US" sz="2800" dirty="0">
                <a:latin typeface="Calibri" pitchFamily="34" charset="0"/>
                <a:ea typeface="宋体" pitchFamily="2" charset="-122"/>
              </a:rPr>
              <a:t>、仓库管理：报损管理</a:t>
            </a:r>
            <a:endParaRPr lang="zh-CN" altLang="en-US" sz="2800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8150" y="1789430"/>
            <a:ext cx="2646045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/>
              <a:t>功能：录入报损信息</a:t>
            </a:r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1210" y="1939925"/>
            <a:ext cx="5714365" cy="47618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40" name="TextBox 3"/>
          <p:cNvSpPr txBox="1"/>
          <p:nvPr/>
        </p:nvSpPr>
        <p:spPr>
          <a:xfrm>
            <a:off x="798195" y="745490"/>
            <a:ext cx="40728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/>
            <a:r>
              <a:rPr lang="en-US" altLang="zh-CN" sz="2800">
                <a:latin typeface="Calibri" pitchFamily="34" charset="0"/>
                <a:ea typeface="宋体" pitchFamily="2" charset="-122"/>
              </a:rPr>
              <a:t>5</a:t>
            </a:r>
            <a:r>
              <a:rPr lang="zh-CN" altLang="en-US" sz="2800" dirty="0">
                <a:latin typeface="Calibri" pitchFamily="34" charset="0"/>
                <a:ea typeface="宋体" pitchFamily="2" charset="-122"/>
              </a:rPr>
              <a:t>、人员管理：员工管理</a:t>
            </a:r>
            <a:endParaRPr lang="zh-CN" altLang="en-US" sz="2800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8150" y="1789430"/>
            <a:ext cx="2646045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/>
              <a:t>功能：录入员工信息及员工信息管理</a:t>
            </a:r>
            <a:endParaRPr lang="zh-CN" altLang="en-US"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7875" y="1689100"/>
            <a:ext cx="5714365" cy="47618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40" name="TextBox 3"/>
          <p:cNvSpPr txBox="1"/>
          <p:nvPr/>
        </p:nvSpPr>
        <p:spPr>
          <a:xfrm>
            <a:off x="798195" y="745490"/>
            <a:ext cx="47421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/>
            <a:r>
              <a:rPr lang="en-US" altLang="zh-CN" sz="2800">
                <a:latin typeface="Calibri" pitchFamily="34" charset="0"/>
                <a:ea typeface="宋体" pitchFamily="2" charset="-122"/>
              </a:rPr>
              <a:t>6</a:t>
            </a:r>
            <a:r>
              <a:rPr lang="zh-CN" altLang="en-US" sz="2800" dirty="0">
                <a:latin typeface="Calibri" pitchFamily="34" charset="0"/>
                <a:ea typeface="宋体" pitchFamily="2" charset="-122"/>
              </a:rPr>
              <a:t>、人员管理：供应商管理</a:t>
            </a:r>
            <a:endParaRPr lang="zh-CN" altLang="en-US" sz="2800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8150" y="1789430"/>
            <a:ext cx="2646045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/>
              <a:t>功能：录入供应商信息及供应商信息管理</a:t>
            </a:r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7390" y="1480185"/>
            <a:ext cx="5714365" cy="47618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40" name="TextBox 3"/>
          <p:cNvSpPr txBox="1"/>
          <p:nvPr/>
        </p:nvSpPr>
        <p:spPr>
          <a:xfrm>
            <a:off x="798195" y="745490"/>
            <a:ext cx="47421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/>
            <a:r>
              <a:rPr lang="en-US" altLang="zh-CN" sz="2800">
                <a:latin typeface="Calibri" pitchFamily="34" charset="0"/>
                <a:ea typeface="宋体" pitchFamily="2" charset="-122"/>
              </a:rPr>
              <a:t>7</a:t>
            </a:r>
            <a:r>
              <a:rPr lang="zh-CN" altLang="en-US" sz="2800" dirty="0">
                <a:latin typeface="Calibri" pitchFamily="34" charset="0"/>
                <a:ea typeface="宋体" pitchFamily="2" charset="-122"/>
              </a:rPr>
              <a:t>、销售管理：交易信息</a:t>
            </a:r>
            <a:endParaRPr lang="zh-CN" altLang="en-US" sz="2800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8150" y="1789430"/>
            <a:ext cx="2646045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/>
              <a:t>功能：查询显示交易信息</a:t>
            </a:r>
            <a:endParaRPr lang="zh-CN" altLang="en-US"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8025" y="1424305"/>
            <a:ext cx="5714365" cy="47618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40" name="TextBox 3"/>
          <p:cNvSpPr txBox="1"/>
          <p:nvPr/>
        </p:nvSpPr>
        <p:spPr>
          <a:xfrm>
            <a:off x="798195" y="745490"/>
            <a:ext cx="47421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/>
            <a:r>
              <a:rPr lang="en-US" altLang="zh-CN" sz="2800">
                <a:latin typeface="Calibri" pitchFamily="34" charset="0"/>
                <a:ea typeface="宋体" pitchFamily="2" charset="-122"/>
              </a:rPr>
              <a:t>8</a:t>
            </a:r>
            <a:r>
              <a:rPr lang="zh-CN" altLang="en-US" sz="2800" dirty="0">
                <a:latin typeface="Calibri" pitchFamily="34" charset="0"/>
                <a:ea typeface="宋体" pitchFamily="2" charset="-122"/>
              </a:rPr>
              <a:t>、销售管理：交易信息</a:t>
            </a:r>
            <a:endParaRPr lang="zh-CN" altLang="en-US" sz="2800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8150" y="1789430"/>
            <a:ext cx="2646045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/>
              <a:t>功能：查询显示交易信息</a:t>
            </a:r>
            <a:endParaRPr lang="zh-CN" altLang="en-US"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8025" y="1424305"/>
            <a:ext cx="5714365" cy="47618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40" name="TextBox 3"/>
          <p:cNvSpPr txBox="1"/>
          <p:nvPr/>
        </p:nvSpPr>
        <p:spPr>
          <a:xfrm>
            <a:off x="798195" y="745490"/>
            <a:ext cx="47421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/>
            <a:r>
              <a:rPr lang="en-US" altLang="zh-CN" sz="2800">
                <a:latin typeface="Calibri" pitchFamily="34" charset="0"/>
                <a:ea typeface="宋体" pitchFamily="2" charset="-122"/>
              </a:rPr>
              <a:t>9</a:t>
            </a:r>
            <a:r>
              <a:rPr lang="zh-CN" altLang="en-US" sz="2800" dirty="0">
                <a:latin typeface="Calibri" pitchFamily="34" charset="0"/>
                <a:ea typeface="宋体" pitchFamily="2" charset="-122"/>
              </a:rPr>
              <a:t>、销售管理：退货管理</a:t>
            </a:r>
            <a:endParaRPr lang="zh-CN" altLang="en-US" sz="2800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8150" y="1789430"/>
            <a:ext cx="2646045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/>
              <a:t>功能：退货管理</a:t>
            </a:r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5180" y="1382395"/>
            <a:ext cx="5714365" cy="47618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616624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 bwMode="auto">
          <a:xfrm>
            <a:off x="2005013" y="2771775"/>
            <a:ext cx="5310187" cy="730250"/>
            <a:chOff x="1263" y="1881"/>
            <a:chExt cx="3345" cy="460"/>
          </a:xfrm>
        </p:grpSpPr>
        <p:grpSp>
          <p:nvGrpSpPr>
            <p:cNvPr id="5" name="Group 4"/>
            <p:cNvGrpSpPr/>
            <p:nvPr/>
          </p:nvGrpSpPr>
          <p:grpSpPr bwMode="auto">
            <a:xfrm>
              <a:off x="1263" y="1881"/>
              <a:ext cx="384" cy="384"/>
              <a:chOff x="816" y="1872"/>
              <a:chExt cx="384" cy="384"/>
            </a:xfrm>
          </p:grpSpPr>
          <p:sp>
            <p:nvSpPr>
              <p:cNvPr id="9" name="Oval 5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1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" name="Oval 7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18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" name="Oval 8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29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" name="Oval 9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" name="Oval 10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5" name="Oval 11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6" name="Oval 12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7" name="Oval 13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Line 14"/>
            <p:cNvSpPr>
              <a:spLocks noChangeShapeType="1"/>
            </p:cNvSpPr>
            <p:nvPr/>
          </p:nvSpPr>
          <p:spPr bwMode="auto">
            <a:xfrm>
              <a:off x="1584" y="2235"/>
              <a:ext cx="3024" cy="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15"/>
            <p:cNvSpPr txBox="1">
              <a:spLocks noChangeArrowheads="1"/>
            </p:cNvSpPr>
            <p:nvPr/>
          </p:nvSpPr>
          <p:spPr bwMode="auto">
            <a:xfrm>
              <a:off x="1728" y="1899"/>
              <a:ext cx="273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400" dirty="0">
                  <a:solidFill>
                    <a:schemeClr val="tx2"/>
                  </a:solidFill>
                  <a:ea typeface="宋体" pitchFamily="2" charset="-122"/>
                </a:rPr>
                <a:t>     </a:t>
              </a:r>
              <a:r>
                <a:rPr lang="zh-CN" altLang="en-US" sz="4000" dirty="0">
                  <a:solidFill>
                    <a:schemeClr val="tx2"/>
                  </a:solidFill>
                  <a:ea typeface="隶书" pitchFamily="49" charset="-122"/>
                </a:rPr>
                <a:t>组员</a:t>
              </a:r>
              <a:r>
                <a:rPr lang="en-US" altLang="zh-CN" sz="4000" dirty="0" smtClean="0">
                  <a:solidFill>
                    <a:schemeClr val="tx2"/>
                  </a:solidFill>
                  <a:ea typeface="隶书" pitchFamily="49" charset="-122"/>
                </a:rPr>
                <a:t>:</a:t>
              </a:r>
              <a:r>
                <a:rPr lang="zh-CN" altLang="en-US" sz="4000" dirty="0" smtClean="0">
                  <a:solidFill>
                    <a:schemeClr val="tx2"/>
                  </a:solidFill>
                  <a:ea typeface="隶书" pitchFamily="49" charset="-122"/>
                </a:rPr>
                <a:t>李志鹏</a:t>
              </a:r>
              <a:endParaRPr lang="zh-CN" altLang="en-US" sz="4000" dirty="0">
                <a:solidFill>
                  <a:schemeClr val="tx2"/>
                </a:solidFill>
                <a:ea typeface="隶书" pitchFamily="49" charset="-122"/>
              </a:endParaRPr>
            </a:p>
          </p:txBody>
        </p:sp>
        <p:sp>
          <p:nvSpPr>
            <p:cNvPr id="8" name="Text Box 16"/>
            <p:cNvSpPr txBox="1">
              <a:spLocks noChangeArrowheads="1"/>
            </p:cNvSpPr>
            <p:nvPr/>
          </p:nvSpPr>
          <p:spPr bwMode="gray">
            <a:xfrm>
              <a:off x="1397" y="1922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18" name="Group 17"/>
          <p:cNvGrpSpPr/>
          <p:nvPr/>
        </p:nvGrpSpPr>
        <p:grpSpPr bwMode="auto">
          <a:xfrm>
            <a:off x="2024063" y="4572000"/>
            <a:ext cx="5291137" cy="736600"/>
            <a:chOff x="1275" y="3015"/>
            <a:chExt cx="3333" cy="464"/>
          </a:xfrm>
        </p:grpSpPr>
        <p:grpSp>
          <p:nvGrpSpPr>
            <p:cNvPr id="19" name="Group 18"/>
            <p:cNvGrpSpPr/>
            <p:nvPr/>
          </p:nvGrpSpPr>
          <p:grpSpPr bwMode="auto">
            <a:xfrm>
              <a:off x="1275" y="3015"/>
              <a:ext cx="384" cy="384"/>
              <a:chOff x="816" y="1872"/>
              <a:chExt cx="384" cy="384"/>
            </a:xfrm>
          </p:grpSpPr>
          <p:sp>
            <p:nvSpPr>
              <p:cNvPr id="23" name="Oval 19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Oval 20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1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Oval 21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18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" name="Oval 22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29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Oval 23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Oval 24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9" name="Oval 25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0" name="Oval 26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1" name="Oval 27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>
              <a:off x="1584" y="3373"/>
              <a:ext cx="3024" cy="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1728" y="3037"/>
              <a:ext cx="273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400" dirty="0">
                  <a:solidFill>
                    <a:schemeClr val="tx2"/>
                  </a:solidFill>
                  <a:ea typeface="宋体" pitchFamily="2" charset="-122"/>
                </a:rPr>
                <a:t>     </a:t>
              </a:r>
              <a:r>
                <a:rPr lang="zh-CN" altLang="en-US" sz="4000" dirty="0">
                  <a:solidFill>
                    <a:schemeClr val="tx2"/>
                  </a:solidFill>
                  <a:ea typeface="隶书" pitchFamily="49" charset="-122"/>
                </a:rPr>
                <a:t>组员</a:t>
              </a:r>
              <a:r>
                <a:rPr lang="en-US" altLang="zh-CN" sz="4000" dirty="0" smtClean="0">
                  <a:solidFill>
                    <a:schemeClr val="tx2"/>
                  </a:solidFill>
                  <a:ea typeface="隶书" pitchFamily="49" charset="-122"/>
                </a:rPr>
                <a:t>:</a:t>
              </a:r>
              <a:r>
                <a:rPr lang="zh-CN" altLang="en-US" sz="4000" dirty="0" smtClean="0">
                  <a:solidFill>
                    <a:schemeClr val="tx2"/>
                  </a:solidFill>
                  <a:ea typeface="隶书" pitchFamily="49" charset="-122"/>
                </a:rPr>
                <a:t>黄祥鑫</a:t>
              </a:r>
              <a:endParaRPr lang="zh-CN" altLang="en-US" sz="4000" dirty="0">
                <a:solidFill>
                  <a:schemeClr val="tx2"/>
                </a:solidFill>
                <a:ea typeface="隶书" pitchFamily="49" charset="-122"/>
              </a:endParaRPr>
            </a:p>
          </p:txBody>
        </p:sp>
        <p:sp>
          <p:nvSpPr>
            <p:cNvPr id="22" name="Text Box 30"/>
            <p:cNvSpPr txBox="1">
              <a:spLocks noChangeArrowheads="1"/>
            </p:cNvSpPr>
            <p:nvPr/>
          </p:nvSpPr>
          <p:spPr bwMode="gray">
            <a:xfrm>
              <a:off x="1415" y="3046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32" name="Group 76"/>
          <p:cNvGrpSpPr/>
          <p:nvPr/>
        </p:nvGrpSpPr>
        <p:grpSpPr bwMode="auto">
          <a:xfrm>
            <a:off x="1981200" y="1874838"/>
            <a:ext cx="5334000" cy="701675"/>
            <a:chOff x="1248" y="1181"/>
            <a:chExt cx="3360" cy="442"/>
          </a:xfrm>
        </p:grpSpPr>
        <p:sp>
          <p:nvSpPr>
            <p:cNvPr id="33" name="Line 47"/>
            <p:cNvSpPr>
              <a:spLocks noChangeShapeType="1"/>
            </p:cNvSpPr>
            <p:nvPr/>
          </p:nvSpPr>
          <p:spPr bwMode="auto">
            <a:xfrm>
              <a:off x="1584" y="1524"/>
              <a:ext cx="3024" cy="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Text Box 48"/>
            <p:cNvSpPr txBox="1">
              <a:spLocks noChangeArrowheads="1"/>
            </p:cNvSpPr>
            <p:nvPr/>
          </p:nvSpPr>
          <p:spPr bwMode="auto">
            <a:xfrm>
              <a:off x="1711" y="1181"/>
              <a:ext cx="273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4000" dirty="0">
                  <a:solidFill>
                    <a:schemeClr val="tx2"/>
                  </a:solidFill>
                  <a:ea typeface="隶书" pitchFamily="49" charset="-122"/>
                </a:rPr>
                <a:t>   组长</a:t>
              </a:r>
              <a:r>
                <a:rPr lang="en-US" altLang="zh-CN" sz="4000" dirty="0" smtClean="0">
                  <a:solidFill>
                    <a:schemeClr val="tx2"/>
                  </a:solidFill>
                  <a:ea typeface="隶书" pitchFamily="49" charset="-122"/>
                </a:rPr>
                <a:t>:</a:t>
              </a:r>
              <a:r>
                <a:rPr lang="zh-CN" altLang="en-US" sz="4000" dirty="0" smtClean="0">
                  <a:solidFill>
                    <a:schemeClr val="tx2"/>
                  </a:solidFill>
                  <a:ea typeface="隶书" pitchFamily="49" charset="-122"/>
                </a:rPr>
                <a:t>邓文</a:t>
              </a:r>
              <a:endParaRPr lang="zh-CN" altLang="en-US" sz="4000" dirty="0">
                <a:solidFill>
                  <a:schemeClr val="tx2"/>
                </a:solidFill>
                <a:ea typeface="隶书" pitchFamily="49" charset="-122"/>
              </a:endParaRPr>
            </a:p>
          </p:txBody>
        </p:sp>
        <p:grpSp>
          <p:nvGrpSpPr>
            <p:cNvPr id="35" name="Group 62"/>
            <p:cNvGrpSpPr/>
            <p:nvPr/>
          </p:nvGrpSpPr>
          <p:grpSpPr bwMode="auto">
            <a:xfrm>
              <a:off x="1248" y="1200"/>
              <a:ext cx="384" cy="384"/>
              <a:chOff x="1248" y="1200"/>
              <a:chExt cx="384" cy="384"/>
            </a:xfrm>
          </p:grpSpPr>
          <p:grpSp>
            <p:nvGrpSpPr>
              <p:cNvPr id="36" name="Group 61"/>
              <p:cNvGrpSpPr/>
              <p:nvPr/>
            </p:nvGrpSpPr>
            <p:grpSpPr bwMode="auto">
              <a:xfrm>
                <a:off x="1248" y="1200"/>
                <a:ext cx="384" cy="384"/>
                <a:chOff x="2016" y="912"/>
                <a:chExt cx="384" cy="384"/>
              </a:xfrm>
            </p:grpSpPr>
            <p:sp>
              <p:nvSpPr>
                <p:cNvPr id="38" name="Text Box 50"/>
                <p:cNvSpPr txBox="1">
                  <a:spLocks noChangeArrowheads="1"/>
                </p:cNvSpPr>
                <p:nvPr/>
              </p:nvSpPr>
              <p:spPr bwMode="gray">
                <a:xfrm>
                  <a:off x="2094" y="960"/>
                  <a:ext cx="22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zh-CN" sz="2400" b="1">
                      <a:solidFill>
                        <a:srgbClr val="000000"/>
                      </a:solidFill>
                      <a:ea typeface="宋体" pitchFamily="2" charset="-122"/>
                    </a:rPr>
                    <a:t>3</a:t>
                  </a:r>
                  <a:endParaRPr lang="en-US" altLang="zh-CN" sz="2400" b="1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9" name="Oval 51"/>
                <p:cNvSpPr>
                  <a:spLocks noChangeArrowheads="1"/>
                </p:cNvSpPr>
                <p:nvPr/>
              </p:nvSpPr>
              <p:spPr bwMode="gray">
                <a:xfrm>
                  <a:off x="2016" y="912"/>
                  <a:ext cx="384" cy="38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Oval 52"/>
                <p:cNvSpPr>
                  <a:spLocks noChangeArrowheads="1"/>
                </p:cNvSpPr>
                <p:nvPr/>
              </p:nvSpPr>
              <p:spPr bwMode="gray">
                <a:xfrm>
                  <a:off x="2016" y="912"/>
                  <a:ext cx="384" cy="38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alpha val="32001"/>
                      </a:schemeClr>
                    </a:gs>
                    <a:gs pos="100000">
                      <a:schemeClr val="hlink">
                        <a:gamma/>
                        <a:shade val="0"/>
                        <a:invGamma/>
                        <a:alpha val="89999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Oval 53"/>
                <p:cNvSpPr>
                  <a:spLocks noChangeArrowheads="1"/>
                </p:cNvSpPr>
                <p:nvPr/>
              </p:nvSpPr>
              <p:spPr bwMode="gray">
                <a:xfrm>
                  <a:off x="2034" y="918"/>
                  <a:ext cx="334" cy="3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Oval 54"/>
                <p:cNvSpPr>
                  <a:spLocks noChangeArrowheads="1"/>
                </p:cNvSpPr>
                <p:nvPr/>
              </p:nvSpPr>
              <p:spPr bwMode="gray">
                <a:xfrm>
                  <a:off x="2040" y="936"/>
                  <a:ext cx="334" cy="3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63529"/>
                        <a:invGamma/>
                      </a:schemeClr>
                    </a:gs>
                    <a:gs pos="100000">
                      <a:schemeClr val="hlink">
                        <a:alpha val="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Oval 55"/>
                <p:cNvSpPr>
                  <a:spLocks noChangeArrowheads="1"/>
                </p:cNvSpPr>
                <p:nvPr/>
              </p:nvSpPr>
              <p:spPr bwMode="gray">
                <a:xfrm>
                  <a:off x="2052" y="948"/>
                  <a:ext cx="300" cy="300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Oval 56"/>
                <p:cNvSpPr>
                  <a:spLocks noChangeArrowheads="1"/>
                </p:cNvSpPr>
                <p:nvPr/>
              </p:nvSpPr>
              <p:spPr bwMode="gray">
                <a:xfrm>
                  <a:off x="2064" y="959"/>
                  <a:ext cx="291" cy="29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gamma/>
                        <a:shade val="46275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Oval 57"/>
                <p:cNvSpPr>
                  <a:spLocks noChangeArrowheads="1"/>
                </p:cNvSpPr>
                <p:nvPr/>
              </p:nvSpPr>
              <p:spPr bwMode="gray">
                <a:xfrm>
                  <a:off x="2068" y="961"/>
                  <a:ext cx="283" cy="28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alpha val="0"/>
                      </a:srgbClr>
                    </a:gs>
                    <a:gs pos="100000">
                      <a:srgbClr val="C0C0C0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58"/>
                <p:cNvSpPr>
                  <a:spLocks noChangeArrowheads="1"/>
                </p:cNvSpPr>
                <p:nvPr/>
              </p:nvSpPr>
              <p:spPr bwMode="gray">
                <a:xfrm>
                  <a:off x="2071" y="963"/>
                  <a:ext cx="270" cy="26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gamma/>
                        <a:shade val="79216"/>
                        <a:invGamma/>
                      </a:srgbClr>
                    </a:gs>
                    <a:gs pos="100000">
                      <a:srgbClr val="C0C0C0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Oval 59"/>
                <p:cNvSpPr>
                  <a:spLocks noChangeArrowheads="1"/>
                </p:cNvSpPr>
                <p:nvPr/>
              </p:nvSpPr>
              <p:spPr bwMode="gray">
                <a:xfrm>
                  <a:off x="2086" y="971"/>
                  <a:ext cx="240" cy="2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gamma/>
                        <a:tint val="0"/>
                        <a:invGamma/>
                      </a:srgbClr>
                    </a:gs>
                    <a:gs pos="100000">
                      <a:srgbClr val="C0C0C0">
                        <a:alpha val="3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7" name="Text Box 60"/>
              <p:cNvSpPr txBox="1">
                <a:spLocks noChangeArrowheads="1"/>
              </p:cNvSpPr>
              <p:nvPr/>
            </p:nvSpPr>
            <p:spPr bwMode="gray">
              <a:xfrm>
                <a:off x="1379" y="1236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altLang="zh-CN" sz="24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</p:grpSp>
      <p:grpSp>
        <p:nvGrpSpPr>
          <p:cNvPr id="48" name="Group 77"/>
          <p:cNvGrpSpPr/>
          <p:nvPr/>
        </p:nvGrpSpPr>
        <p:grpSpPr bwMode="auto">
          <a:xfrm>
            <a:off x="1981200" y="3692525"/>
            <a:ext cx="5334000" cy="701675"/>
            <a:chOff x="1248" y="2326"/>
            <a:chExt cx="3360" cy="442"/>
          </a:xfrm>
        </p:grpSpPr>
        <p:sp>
          <p:nvSpPr>
            <p:cNvPr id="49" name="Line 32"/>
            <p:cNvSpPr>
              <a:spLocks noChangeShapeType="1"/>
            </p:cNvSpPr>
            <p:nvPr/>
          </p:nvSpPr>
          <p:spPr bwMode="auto">
            <a:xfrm>
              <a:off x="1584" y="2662"/>
              <a:ext cx="3024" cy="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1728" y="2326"/>
              <a:ext cx="273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4000" dirty="0">
                  <a:solidFill>
                    <a:schemeClr val="tx2"/>
                  </a:solidFill>
                  <a:ea typeface="隶书" pitchFamily="49" charset="-122"/>
                </a:rPr>
                <a:t>   组员</a:t>
              </a:r>
              <a:r>
                <a:rPr lang="en-US" altLang="zh-CN" sz="4000" dirty="0" smtClean="0">
                  <a:solidFill>
                    <a:schemeClr val="tx2"/>
                  </a:solidFill>
                  <a:ea typeface="隶书" pitchFamily="49" charset="-122"/>
                </a:rPr>
                <a:t>:</a:t>
              </a:r>
              <a:r>
                <a:rPr lang="zh-CN" altLang="en-US" sz="4000" dirty="0" smtClean="0">
                  <a:solidFill>
                    <a:schemeClr val="tx2"/>
                  </a:solidFill>
                  <a:ea typeface="隶书" pitchFamily="49" charset="-122"/>
                </a:rPr>
                <a:t>杨耀诚</a:t>
              </a:r>
              <a:endParaRPr lang="zh-CN" altLang="en-US" sz="4000" dirty="0">
                <a:solidFill>
                  <a:schemeClr val="tx2"/>
                </a:solidFill>
                <a:ea typeface="隶书" pitchFamily="49" charset="-122"/>
              </a:endParaRPr>
            </a:p>
          </p:txBody>
        </p:sp>
        <p:grpSp>
          <p:nvGrpSpPr>
            <p:cNvPr id="51" name="Group 63"/>
            <p:cNvGrpSpPr/>
            <p:nvPr/>
          </p:nvGrpSpPr>
          <p:grpSpPr bwMode="auto">
            <a:xfrm>
              <a:off x="1248" y="2340"/>
              <a:ext cx="384" cy="384"/>
              <a:chOff x="1248" y="1200"/>
              <a:chExt cx="384" cy="384"/>
            </a:xfrm>
          </p:grpSpPr>
          <p:grpSp>
            <p:nvGrpSpPr>
              <p:cNvPr id="52" name="Group 64"/>
              <p:cNvGrpSpPr/>
              <p:nvPr/>
            </p:nvGrpSpPr>
            <p:grpSpPr bwMode="auto">
              <a:xfrm>
                <a:off x="1248" y="1200"/>
                <a:ext cx="384" cy="384"/>
                <a:chOff x="2016" y="912"/>
                <a:chExt cx="384" cy="384"/>
              </a:xfrm>
            </p:grpSpPr>
            <p:sp>
              <p:nvSpPr>
                <p:cNvPr id="54" name="Text Box 65"/>
                <p:cNvSpPr txBox="1">
                  <a:spLocks noChangeArrowheads="1"/>
                </p:cNvSpPr>
                <p:nvPr/>
              </p:nvSpPr>
              <p:spPr bwMode="gray">
                <a:xfrm>
                  <a:off x="2094" y="960"/>
                  <a:ext cx="22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zh-CN" sz="2400" b="1">
                      <a:solidFill>
                        <a:srgbClr val="000000"/>
                      </a:solidFill>
                      <a:ea typeface="宋体" pitchFamily="2" charset="-122"/>
                    </a:rPr>
                    <a:t>3</a:t>
                  </a:r>
                  <a:endParaRPr lang="en-US" altLang="zh-CN" sz="2400" b="1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55" name="Oval 66"/>
                <p:cNvSpPr>
                  <a:spLocks noChangeArrowheads="1"/>
                </p:cNvSpPr>
                <p:nvPr/>
              </p:nvSpPr>
              <p:spPr bwMode="gray">
                <a:xfrm>
                  <a:off x="2016" y="912"/>
                  <a:ext cx="384" cy="38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" name="Oval 67"/>
                <p:cNvSpPr>
                  <a:spLocks noChangeArrowheads="1"/>
                </p:cNvSpPr>
                <p:nvPr/>
              </p:nvSpPr>
              <p:spPr bwMode="gray">
                <a:xfrm>
                  <a:off x="2016" y="912"/>
                  <a:ext cx="384" cy="38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alpha val="32001"/>
                      </a:schemeClr>
                    </a:gs>
                    <a:gs pos="100000">
                      <a:schemeClr val="hlink">
                        <a:gamma/>
                        <a:shade val="0"/>
                        <a:invGamma/>
                        <a:alpha val="89999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" name="Oval 68"/>
                <p:cNvSpPr>
                  <a:spLocks noChangeArrowheads="1"/>
                </p:cNvSpPr>
                <p:nvPr/>
              </p:nvSpPr>
              <p:spPr bwMode="gray">
                <a:xfrm>
                  <a:off x="2034" y="918"/>
                  <a:ext cx="334" cy="3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" name="Oval 69"/>
                <p:cNvSpPr>
                  <a:spLocks noChangeArrowheads="1"/>
                </p:cNvSpPr>
                <p:nvPr/>
              </p:nvSpPr>
              <p:spPr bwMode="gray">
                <a:xfrm>
                  <a:off x="2040" y="936"/>
                  <a:ext cx="334" cy="3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63529"/>
                        <a:invGamma/>
                      </a:schemeClr>
                    </a:gs>
                    <a:gs pos="100000">
                      <a:schemeClr val="hlink">
                        <a:alpha val="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Oval 70"/>
                <p:cNvSpPr>
                  <a:spLocks noChangeArrowheads="1"/>
                </p:cNvSpPr>
                <p:nvPr/>
              </p:nvSpPr>
              <p:spPr bwMode="gray">
                <a:xfrm>
                  <a:off x="2052" y="948"/>
                  <a:ext cx="300" cy="300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Oval 71"/>
                <p:cNvSpPr>
                  <a:spLocks noChangeArrowheads="1"/>
                </p:cNvSpPr>
                <p:nvPr/>
              </p:nvSpPr>
              <p:spPr bwMode="gray">
                <a:xfrm>
                  <a:off x="2064" y="959"/>
                  <a:ext cx="291" cy="29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gamma/>
                        <a:shade val="46275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Oval 72"/>
                <p:cNvSpPr>
                  <a:spLocks noChangeArrowheads="1"/>
                </p:cNvSpPr>
                <p:nvPr/>
              </p:nvSpPr>
              <p:spPr bwMode="gray">
                <a:xfrm>
                  <a:off x="2068" y="961"/>
                  <a:ext cx="283" cy="28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alpha val="0"/>
                      </a:srgbClr>
                    </a:gs>
                    <a:gs pos="100000">
                      <a:srgbClr val="C0C0C0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Oval 73"/>
                <p:cNvSpPr>
                  <a:spLocks noChangeArrowheads="1"/>
                </p:cNvSpPr>
                <p:nvPr/>
              </p:nvSpPr>
              <p:spPr bwMode="gray">
                <a:xfrm>
                  <a:off x="2071" y="963"/>
                  <a:ext cx="270" cy="26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gamma/>
                        <a:shade val="79216"/>
                        <a:invGamma/>
                      </a:srgbClr>
                    </a:gs>
                    <a:gs pos="100000">
                      <a:srgbClr val="C0C0C0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Oval 74"/>
                <p:cNvSpPr>
                  <a:spLocks noChangeArrowheads="1"/>
                </p:cNvSpPr>
                <p:nvPr/>
              </p:nvSpPr>
              <p:spPr bwMode="gray">
                <a:xfrm>
                  <a:off x="2086" y="971"/>
                  <a:ext cx="240" cy="2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gamma/>
                        <a:tint val="0"/>
                        <a:invGamma/>
                      </a:srgbClr>
                    </a:gs>
                    <a:gs pos="100000">
                      <a:srgbClr val="C0C0C0">
                        <a:alpha val="3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3" name="Text Box 75"/>
              <p:cNvSpPr txBox="1">
                <a:spLocks noChangeArrowheads="1"/>
              </p:cNvSpPr>
              <p:nvPr/>
            </p:nvSpPr>
            <p:spPr bwMode="gray">
              <a:xfrm>
                <a:off x="1379" y="1236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altLang="zh-CN" sz="24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</p:grpSp>
      <p:grpSp>
        <p:nvGrpSpPr>
          <p:cNvPr id="128" name="Group 17"/>
          <p:cNvGrpSpPr/>
          <p:nvPr/>
        </p:nvGrpSpPr>
        <p:grpSpPr bwMode="auto">
          <a:xfrm>
            <a:off x="2063750" y="5593695"/>
            <a:ext cx="5291137" cy="736600"/>
            <a:chOff x="1275" y="3015"/>
            <a:chExt cx="3333" cy="464"/>
          </a:xfrm>
        </p:grpSpPr>
        <p:grpSp>
          <p:nvGrpSpPr>
            <p:cNvPr id="129" name="Group 18"/>
            <p:cNvGrpSpPr/>
            <p:nvPr/>
          </p:nvGrpSpPr>
          <p:grpSpPr bwMode="auto">
            <a:xfrm>
              <a:off x="1275" y="3015"/>
              <a:ext cx="384" cy="384"/>
              <a:chOff x="816" y="1872"/>
              <a:chExt cx="384" cy="384"/>
            </a:xfrm>
          </p:grpSpPr>
          <p:sp>
            <p:nvSpPr>
              <p:cNvPr id="133" name="Oval 19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" name="Oval 20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1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" name="Oval 21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18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6" name="Oval 22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29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7" name="Oval 23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8" name="Oval 24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39" name="Oval 25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40" name="Oval 26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41" name="Oval 27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0" name="Line 28"/>
            <p:cNvSpPr>
              <a:spLocks noChangeShapeType="1"/>
            </p:cNvSpPr>
            <p:nvPr/>
          </p:nvSpPr>
          <p:spPr bwMode="auto">
            <a:xfrm>
              <a:off x="1584" y="3373"/>
              <a:ext cx="3024" cy="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" name="Text Box 29"/>
            <p:cNvSpPr txBox="1">
              <a:spLocks noChangeArrowheads="1"/>
            </p:cNvSpPr>
            <p:nvPr/>
          </p:nvSpPr>
          <p:spPr bwMode="auto">
            <a:xfrm>
              <a:off x="1728" y="3037"/>
              <a:ext cx="273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400" dirty="0">
                  <a:solidFill>
                    <a:schemeClr val="tx2"/>
                  </a:solidFill>
                  <a:ea typeface="宋体" pitchFamily="2" charset="-122"/>
                </a:rPr>
                <a:t>     </a:t>
              </a:r>
              <a:r>
                <a:rPr lang="zh-CN" altLang="en-US" sz="4000" dirty="0">
                  <a:solidFill>
                    <a:schemeClr val="tx2"/>
                  </a:solidFill>
                  <a:ea typeface="隶书" pitchFamily="49" charset="-122"/>
                </a:rPr>
                <a:t>组员</a:t>
              </a:r>
              <a:r>
                <a:rPr lang="en-US" altLang="zh-CN" sz="4000" dirty="0" smtClean="0">
                  <a:solidFill>
                    <a:schemeClr val="tx2"/>
                  </a:solidFill>
                  <a:ea typeface="隶书" pitchFamily="49" charset="-122"/>
                </a:rPr>
                <a:t>:</a:t>
              </a:r>
              <a:r>
                <a:rPr lang="zh-CN" altLang="en-US" sz="4000" dirty="0" smtClean="0">
                  <a:solidFill>
                    <a:schemeClr val="tx2"/>
                  </a:solidFill>
                  <a:ea typeface="隶书" pitchFamily="49" charset="-122"/>
                </a:rPr>
                <a:t>林珍荣</a:t>
              </a:r>
              <a:endParaRPr lang="zh-CN" altLang="en-US" sz="4000" dirty="0">
                <a:solidFill>
                  <a:schemeClr val="tx2"/>
                </a:solidFill>
                <a:ea typeface="隶书" pitchFamily="49" charset="-122"/>
              </a:endParaRPr>
            </a:p>
          </p:txBody>
        </p:sp>
        <p:sp>
          <p:nvSpPr>
            <p:cNvPr id="132" name="Text Box 30"/>
            <p:cNvSpPr txBox="1">
              <a:spLocks noChangeArrowheads="1"/>
            </p:cNvSpPr>
            <p:nvPr/>
          </p:nvSpPr>
          <p:spPr bwMode="gray">
            <a:xfrm>
              <a:off x="1420" y="3095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40" name="TextBox 3"/>
          <p:cNvSpPr txBox="1"/>
          <p:nvPr/>
        </p:nvSpPr>
        <p:spPr>
          <a:xfrm>
            <a:off x="798195" y="745490"/>
            <a:ext cx="66516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/>
            <a:r>
              <a:rPr lang="en-US" altLang="zh-CN" sz="2800">
                <a:latin typeface="Calibri" pitchFamily="34" charset="0"/>
                <a:ea typeface="宋体" pitchFamily="2" charset="-122"/>
              </a:rPr>
              <a:t>10</a:t>
            </a:r>
            <a:r>
              <a:rPr lang="zh-CN" altLang="en-US" sz="2800" dirty="0">
                <a:latin typeface="Calibri" pitchFamily="34" charset="0"/>
                <a:ea typeface="宋体" pitchFamily="2" charset="-122"/>
              </a:rPr>
              <a:t>、销售管理：</a:t>
            </a:r>
            <a:r>
              <a:rPr lang="zh-CN" altLang="en-US" sz="2800" dirty="0">
                <a:latin typeface="Calibri" pitchFamily="34" charset="0"/>
                <a:ea typeface="宋体" pitchFamily="2" charset="-122"/>
                <a:sym typeface="+mn-ea"/>
              </a:rPr>
              <a:t>商品信息</a:t>
            </a:r>
            <a:endParaRPr lang="zh-CN" altLang="en-US" sz="2800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8150" y="1789430"/>
            <a:ext cx="2646045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/>
              <a:t>功能：</a:t>
            </a:r>
            <a:r>
              <a:rPr lang="zh-CN" altLang="en-US" sz="3200" dirty="0">
                <a:latin typeface="Calibri" pitchFamily="34" charset="0"/>
                <a:ea typeface="宋体" pitchFamily="2" charset="-122"/>
                <a:sym typeface="+mn-ea"/>
              </a:rPr>
              <a:t>修改和删除商品信息</a:t>
            </a:r>
            <a:endParaRPr lang="zh-CN" altLang="en-US"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4195" y="1789430"/>
            <a:ext cx="5714365" cy="47618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40" name="TextBox 3"/>
          <p:cNvSpPr txBox="1"/>
          <p:nvPr/>
        </p:nvSpPr>
        <p:spPr>
          <a:xfrm>
            <a:off x="798195" y="745490"/>
            <a:ext cx="6651625" cy="948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/>
            <a:r>
              <a:rPr lang="en-US" altLang="zh-CN" sz="2800">
                <a:latin typeface="Calibri" pitchFamily="34" charset="0"/>
                <a:ea typeface="宋体" pitchFamily="2" charset="-122"/>
              </a:rPr>
              <a:t>10</a:t>
            </a:r>
            <a:r>
              <a:rPr lang="zh-CN" altLang="en-US" sz="2800" dirty="0">
                <a:latin typeface="Calibri" pitchFamily="34" charset="0"/>
                <a:ea typeface="宋体" pitchFamily="2" charset="-122"/>
              </a:rPr>
              <a:t>、销售管理：</a:t>
            </a:r>
            <a:r>
              <a:rPr lang="zh-CN" altLang="en-US" sz="2800" dirty="0">
                <a:latin typeface="Calibri" pitchFamily="34" charset="0"/>
                <a:ea typeface="宋体" pitchFamily="2" charset="-122"/>
                <a:sym typeface="+mn-ea"/>
              </a:rPr>
              <a:t>商品销售排行</a:t>
            </a:r>
            <a:endParaRPr lang="zh-CN" altLang="en-US" sz="2800"/>
          </a:p>
          <a:p>
            <a:pPr lvl="0" eaLnBrk="1" hangingPunct="1"/>
            <a:endParaRPr lang="zh-CN" altLang="en-US" sz="2800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8150" y="1789430"/>
            <a:ext cx="2646045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/>
              <a:t>功能：</a:t>
            </a:r>
            <a:r>
              <a:rPr lang="zh-CN" altLang="en-US" sz="3200" dirty="0">
                <a:latin typeface="Calibri" pitchFamily="34" charset="0"/>
                <a:ea typeface="宋体" pitchFamily="2" charset="-122"/>
                <a:sym typeface="+mn-ea"/>
              </a:rPr>
              <a:t>商品销售排行</a:t>
            </a:r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3755" y="1789430"/>
            <a:ext cx="5714365" cy="47618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4"/>
            <a:r>
              <a:rPr lang="zh-CN" altLang="en-US" sz="3200" dirty="0">
                <a:ea typeface="宋体" pitchFamily="2" charset="-122"/>
                <a:sym typeface="+mn-ea"/>
              </a:rPr>
              <a:t>  项目演示</a:t>
            </a:r>
            <a:endParaRPr lang="zh-CN" altLang="en-US" sz="3200" dirty="0">
              <a:ea typeface="宋体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b="1" dirty="0" smtClean="0">
                <a:latin typeface="GulimChe" pitchFamily="49" charset="-127"/>
                <a:ea typeface="GulimChe" pitchFamily="49" charset="-127"/>
              </a:rPr>
              <a:t>  任务分配</a:t>
            </a:r>
            <a:endParaRPr lang="zh-CN" altLang="en-US" sz="2800" b="1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邓文：数据库设计，</a:t>
            </a:r>
            <a:r>
              <a:rPr lang="en-US" altLang="zh-CN" dirty="0"/>
              <a:t>GUI</a:t>
            </a:r>
            <a:r>
              <a:rPr lang="zh-CN" altLang="zh-CN" dirty="0"/>
              <a:t>界面设计，事件</a:t>
            </a:r>
            <a:endParaRPr lang="zh-CN" altLang="zh-CN" dirty="0"/>
          </a:p>
          <a:p>
            <a:r>
              <a:rPr lang="zh-CN" altLang="zh-CN" dirty="0"/>
              <a:t>李志鹏：</a:t>
            </a:r>
            <a:r>
              <a:rPr lang="en-US" altLang="zh-CN" dirty="0"/>
              <a:t>JDBC </a:t>
            </a:r>
            <a:r>
              <a:rPr lang="zh-CN" altLang="zh-CN" dirty="0"/>
              <a:t>，事件</a:t>
            </a:r>
            <a:endParaRPr lang="zh-CN" altLang="zh-CN" dirty="0"/>
          </a:p>
          <a:p>
            <a:r>
              <a:rPr lang="zh-CN" altLang="zh-CN" dirty="0"/>
              <a:t>杨耀诚：数据库设计</a:t>
            </a:r>
            <a:r>
              <a:rPr lang="en-US" altLang="zh-CN" dirty="0"/>
              <a:t>,</a:t>
            </a:r>
            <a:r>
              <a:rPr lang="zh-CN" altLang="zh-CN" dirty="0"/>
              <a:t>建表，事件</a:t>
            </a:r>
            <a:endParaRPr lang="zh-CN" altLang="zh-CN" dirty="0"/>
          </a:p>
          <a:p>
            <a:r>
              <a:rPr lang="zh-CN" altLang="zh-CN" dirty="0"/>
              <a:t>黄祥鑫：建表</a:t>
            </a:r>
            <a:endParaRPr lang="zh-CN" altLang="zh-CN" dirty="0"/>
          </a:p>
          <a:p>
            <a:r>
              <a:rPr lang="zh-CN" altLang="zh-CN" dirty="0"/>
              <a:t>林珍荣：</a:t>
            </a:r>
            <a:r>
              <a:rPr lang="en-US" altLang="zh-CN" dirty="0"/>
              <a:t>GUI</a:t>
            </a:r>
            <a:r>
              <a:rPr lang="zh-CN" altLang="zh-CN" dirty="0"/>
              <a:t>界面设计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6" name="标题 115715"/>
          <p:cNvSpPr>
            <a:spLocks noGrp="1"/>
          </p:cNvSpPr>
          <p:nvPr>
            <p:ph type="title"/>
          </p:nvPr>
        </p:nvSpPr>
        <p:spPr>
          <a:xfrm>
            <a:off x="525780" y="340360"/>
            <a:ext cx="7696200" cy="1714500"/>
          </a:xfrm>
        </p:spPr>
        <p:txBody>
          <a:bodyPr anchor="ctr"/>
          <a:p>
            <a:pPr algn="ctr"/>
            <a:r>
              <a:rPr lang="zh-CN" altLang="en-US" sz="5400" dirty="0">
                <a:ea typeface="宋体" pitchFamily="2" charset="-122"/>
              </a:rPr>
              <a:t>项目心得体会分享</a:t>
            </a:r>
            <a:endParaRPr lang="zh-CN" altLang="en-US" sz="5400" dirty="0">
              <a:ea typeface="宋体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1990" y="2054860"/>
            <a:ext cx="7779385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rPr lang="en-US" altLang="zh-CN" sz="2800">
                <a:latin typeface="+mn-ea"/>
              </a:rPr>
              <a:t> </a:t>
            </a:r>
            <a:r>
              <a:rPr lang="zh-CN" altLang="en-US" sz="3200">
                <a:latin typeface="+mn-ea"/>
              </a:rPr>
              <a:t>此次只实训了短短的两周。虽说时间很短，但其中的每一天都使我收获很大、受益匪浅，它不但极大地加深了我对一些理论知识的理解，使我在理论上对Java和数据库有了全新的认识，在实践能力上也得到了提高，真正地做到了学以致用，对我来说受益非浅。</a:t>
            </a:r>
            <a:endParaRPr lang="zh-CN" altLang="en-US" sz="3200">
              <a:latin typeface="+mn-ea"/>
            </a:endParaRPr>
          </a:p>
          <a:p>
            <a:r>
              <a:rPr lang="en-US" altLang="zh-CN" sz="3200">
                <a:latin typeface="+mn-ea"/>
              </a:rPr>
              <a:t>       </a:t>
            </a:r>
            <a:r>
              <a:rPr lang="zh-CN" altLang="en-US" sz="3200">
                <a:latin typeface="+mn-ea"/>
              </a:rPr>
              <a:t>这两个星期虽然很辛苦，不过看到自己项目的成果，觉得一切都是值得的！</a:t>
            </a:r>
            <a:endParaRPr lang="zh-CN" altLang="en-US" sz="3200">
              <a:latin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1" name="矩形 83970"/>
          <p:cNvSpPr/>
          <p:nvPr/>
        </p:nvSpPr>
        <p:spPr>
          <a:xfrm>
            <a:off x="2634615" y="3170555"/>
            <a:ext cx="47244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normAutofit fontScale="80000"/>
          </a:bodyPr>
          <a:p>
            <a:pPr algn="ctr"/>
            <a:r>
              <a:rPr lang="zh-CN" altLang="en-US" sz="5400" b="1">
                <a:ln w="28575" cap="flat" cmpd="sng">
                  <a:solidFill>
                    <a:schemeClr val="tx2"/>
                  </a:solidFill>
                  <a:prstDash val="solid"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5400000" scaled="1"/>
                  <a:tileRect/>
                </a:gradFill>
                <a:effectLst>
                  <a:outerShdw dist="89803" dir="2699999" algn="ctr" rotWithShape="0">
                    <a:srgbClr val="000000">
                      <a:alpha val="50000"/>
                    </a:srgbClr>
                  </a:outerShdw>
                </a:effectLst>
                <a:latin typeface="Verdana" pitchFamily="34" charset="0"/>
                <a:ea typeface="Verdana" pitchFamily="34" charset="0"/>
              </a:rPr>
              <a:t>Thank You !</a:t>
            </a:r>
            <a:endParaRPr lang="zh-CN" altLang="en-US" sz="5400" b="1"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5400000" scaled="1"/>
                <a:tileRect/>
              </a:gradFill>
              <a:effectLst>
                <a:outerShdw dist="89803" dir="2699999" algn="ctr" rotWithShape="0">
                  <a:srgbClr val="000000">
                    <a:alpha val="50000"/>
                  </a:srgbClr>
                </a:outerShdw>
              </a:effectLst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b="1" dirty="0">
                <a:latin typeface="Dotum" pitchFamily="34" charset="-127"/>
                <a:ea typeface="Dotum" pitchFamily="34" charset="-127"/>
              </a:rPr>
              <a:t>开发</a:t>
            </a:r>
            <a:r>
              <a:rPr lang="zh-CN" altLang="en-US" sz="2800" b="1" dirty="0" smtClean="0">
                <a:latin typeface="Dotum" pitchFamily="34" charset="-127"/>
                <a:ea typeface="Dotum" pitchFamily="34" charset="-127"/>
              </a:rPr>
              <a:t>环境与技术</a:t>
            </a:r>
            <a:endParaRPr lang="zh-CN" altLang="en-US" sz="2800" b="1" dirty="0"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libri" pitchFamily="34" charset="0"/>
              </a:rPr>
              <a:t>1</a:t>
            </a:r>
            <a:r>
              <a:rPr lang="zh-CN" altLang="en-US" dirty="0">
                <a:latin typeface="Calibri" pitchFamily="34" charset="0"/>
              </a:rPr>
              <a:t>、集成开发工具</a:t>
            </a:r>
            <a:endParaRPr lang="zh-CN" altLang="en-US" dirty="0">
              <a:latin typeface="Calibri" pitchFamily="34" charset="0"/>
            </a:endParaRPr>
          </a:p>
          <a:p>
            <a:r>
              <a:rPr lang="zh-CN" altLang="en-US" dirty="0">
                <a:latin typeface="Calibri" pitchFamily="34" charset="0"/>
              </a:rPr>
              <a:t>    </a:t>
            </a:r>
            <a:r>
              <a:rPr lang="en-US" altLang="zh-CN" dirty="0">
                <a:latin typeface="Calibri" pitchFamily="34" charset="0"/>
              </a:rPr>
              <a:t>1</a:t>
            </a:r>
            <a:r>
              <a:rPr lang="zh-CN" altLang="en-US" dirty="0">
                <a:latin typeface="Calibri" pitchFamily="34" charset="0"/>
              </a:rPr>
              <a:t>）</a:t>
            </a:r>
            <a:r>
              <a:rPr lang="en-US" altLang="zh-CN" dirty="0" err="1">
                <a:latin typeface="Calibri" pitchFamily="34" charset="0"/>
              </a:rPr>
              <a:t>Myeclipse</a:t>
            </a:r>
            <a:r>
              <a:rPr lang="en-US" altLang="zh-CN" dirty="0">
                <a:latin typeface="Calibri" pitchFamily="34" charset="0"/>
              </a:rPr>
              <a:t>   </a:t>
            </a:r>
            <a:endParaRPr lang="en-US" altLang="zh-CN" dirty="0" smtClean="0">
              <a:latin typeface="Calibri" pitchFamily="34" charset="0"/>
            </a:endParaRPr>
          </a:p>
          <a:p>
            <a:r>
              <a:rPr lang="en-US" altLang="zh-CN" dirty="0" smtClean="0">
                <a:latin typeface="Calibri" pitchFamily="34" charset="0"/>
              </a:rPr>
              <a:t>    </a:t>
            </a:r>
            <a:r>
              <a:rPr lang="en-US" altLang="zh-CN" dirty="0">
                <a:latin typeface="Calibri" pitchFamily="34" charset="0"/>
              </a:rPr>
              <a:t>2</a:t>
            </a:r>
            <a:r>
              <a:rPr lang="zh-CN" altLang="en-US" dirty="0">
                <a:latin typeface="Calibri" pitchFamily="34" charset="0"/>
              </a:rPr>
              <a:t>）</a:t>
            </a:r>
            <a:r>
              <a:rPr lang="en-US" altLang="zh-CN" dirty="0" smtClean="0">
                <a:latin typeface="Calibri" pitchFamily="34" charset="0"/>
              </a:rPr>
              <a:t>eclipse</a:t>
            </a:r>
            <a:endParaRPr lang="zh-CN" altLang="en-US" dirty="0">
              <a:latin typeface="Calibri" pitchFamily="34" charset="0"/>
            </a:endParaRPr>
          </a:p>
          <a:p>
            <a:r>
              <a:rPr lang="en-US" altLang="zh-CN" dirty="0" smtClean="0">
                <a:latin typeface="Calibri" pitchFamily="34" charset="0"/>
              </a:rPr>
              <a:t>2</a:t>
            </a:r>
            <a:r>
              <a:rPr lang="zh-CN" altLang="en-US" dirty="0" smtClean="0">
                <a:latin typeface="Calibri" pitchFamily="34" charset="0"/>
              </a:rPr>
              <a:t>、</a:t>
            </a:r>
            <a:r>
              <a:rPr lang="zh-CN" altLang="en-US" dirty="0">
                <a:latin typeface="Calibri" pitchFamily="34" charset="0"/>
              </a:rPr>
              <a:t>后台</a:t>
            </a:r>
            <a:endParaRPr lang="zh-CN" altLang="en-US" dirty="0">
              <a:latin typeface="Calibri" pitchFamily="34" charset="0"/>
            </a:endParaRPr>
          </a:p>
          <a:p>
            <a:r>
              <a:rPr lang="en-US" altLang="zh-CN" dirty="0" smtClean="0">
                <a:latin typeface="Calibri" pitchFamily="34" charset="0"/>
              </a:rPr>
              <a:t>    1</a:t>
            </a:r>
            <a:r>
              <a:rPr lang="zh-CN" altLang="en-US" dirty="0" smtClean="0">
                <a:latin typeface="Calibri" pitchFamily="34" charset="0"/>
              </a:rPr>
              <a:t>）</a:t>
            </a:r>
            <a:r>
              <a:rPr lang="en-US" altLang="zh-CN" dirty="0" smtClean="0">
                <a:latin typeface="Calibri" pitchFamily="34" charset="0"/>
              </a:rPr>
              <a:t>Power Designer</a:t>
            </a:r>
            <a:endParaRPr lang="en-US" altLang="zh-CN" dirty="0">
              <a:latin typeface="Calibri" pitchFamily="34" charset="0"/>
            </a:endParaRPr>
          </a:p>
          <a:p>
            <a:r>
              <a:rPr lang="en-US" altLang="zh-CN" dirty="0" smtClean="0">
                <a:latin typeface="Calibri" pitchFamily="34" charset="0"/>
              </a:rPr>
              <a:t>    2</a:t>
            </a:r>
            <a:r>
              <a:rPr lang="zh-CN" altLang="en-US" dirty="0">
                <a:latin typeface="Calibri" pitchFamily="34" charset="0"/>
              </a:rPr>
              <a:t>）</a:t>
            </a:r>
            <a:r>
              <a:rPr lang="en-US" altLang="zh-CN" dirty="0" err="1">
                <a:latin typeface="Calibri" pitchFamily="34" charset="0"/>
              </a:rPr>
              <a:t>Mysql</a:t>
            </a:r>
            <a:r>
              <a:rPr lang="en-US" altLang="zh-CN" dirty="0">
                <a:latin typeface="Calibri" pitchFamily="34" charset="0"/>
              </a:rPr>
              <a:t> </a:t>
            </a:r>
            <a:endParaRPr lang="en-US" altLang="zh-CN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7315"/>
            <a:ext cx="8229600" cy="850265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 smtClean="0">
                <a:latin typeface="Gungsuh" pitchFamily="18" charset="-127"/>
                <a:ea typeface="Gungsuh" pitchFamily="18" charset="-127"/>
              </a:rPr>
              <a:t>项目简介：</a:t>
            </a:r>
            <a:endParaRPr lang="zh-CN" altLang="en-US" sz="2800" b="1" dirty="0"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268730"/>
            <a:ext cx="8229600" cy="5379720"/>
          </a:xfrm>
        </p:spPr>
        <p:txBody>
          <a:bodyPr>
            <a:normAutofit fontScale="90000"/>
          </a:bodyPr>
          <a:lstStyle/>
          <a:p>
            <a:r>
              <a:rPr lang="zh-CN" altLang="zh-CN" sz="2000" b="1" dirty="0"/>
              <a:t>超市管理系统是市场上最流行的超市上常用的系统之一，它主要包含以下几个模块：系统权限的设定、原始数据录入、数据的汇总及查询等。从而，实现对进货、销售及员工信息等实现全面、动态、及时的管理。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 </a:t>
            </a:r>
            <a:endParaRPr lang="zh-CN" altLang="zh-CN" sz="2000" b="1" dirty="0"/>
          </a:p>
          <a:p>
            <a:r>
              <a:rPr lang="zh-CN" altLang="zh-CN" sz="2000" b="1" dirty="0"/>
              <a:t>实现目标</a:t>
            </a:r>
            <a:endParaRPr lang="zh-CN" altLang="zh-CN" sz="2000" b="1" dirty="0"/>
          </a:p>
          <a:p>
            <a:r>
              <a:rPr lang="zh-CN" altLang="zh-CN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zh-CN" sz="2000" b="1" dirty="0"/>
              <a:t>）建立一个具有友好界面，操作简单的超市管理系统；</a:t>
            </a:r>
            <a:endParaRPr lang="zh-CN" altLang="zh-CN" sz="2000" b="1" dirty="0"/>
          </a:p>
          <a:p>
            <a:r>
              <a:rPr lang="zh-CN" altLang="zh-CN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zh-CN" sz="2000" b="1" dirty="0"/>
              <a:t>） 能够更好的控制和发展超市各种资源的流转；</a:t>
            </a:r>
            <a:endParaRPr lang="zh-CN" altLang="zh-CN" sz="2000" b="1" dirty="0"/>
          </a:p>
          <a:p>
            <a:r>
              <a:rPr lang="zh-CN" altLang="zh-CN" sz="2000" b="1" dirty="0"/>
              <a:t>（</a:t>
            </a:r>
            <a:r>
              <a:rPr lang="en-US" altLang="zh-CN" sz="2000" b="1" dirty="0"/>
              <a:t>3</a:t>
            </a:r>
            <a:r>
              <a:rPr lang="zh-CN" altLang="zh-CN" sz="2000" b="1" dirty="0"/>
              <a:t>） 实现对进货商品的信息录入，并建立完整的数据库，对商品实行统一管理； </a:t>
            </a:r>
            <a:endParaRPr lang="zh-CN" altLang="zh-CN" sz="2000" b="1" dirty="0"/>
          </a:p>
          <a:p>
            <a:r>
              <a:rPr lang="en-US" altLang="zh-CN" sz="2000" b="1" dirty="0"/>
              <a:t>(4)  </a:t>
            </a:r>
            <a:r>
              <a:rPr lang="zh-CN" altLang="zh-CN" sz="2000" b="1" dirty="0"/>
              <a:t>采购人员查询本系统，可以更直接，更有效的获得商品的情况，了解商品是否畅销或滞销，以及做出精确的进货单，促销的商品的条目单；</a:t>
            </a:r>
            <a:endParaRPr lang="zh-CN" altLang="zh-CN" sz="2000" b="1" dirty="0"/>
          </a:p>
          <a:p>
            <a:r>
              <a:rPr lang="zh-CN" altLang="zh-CN" sz="2000" b="1" dirty="0"/>
              <a:t>（</a:t>
            </a:r>
            <a:r>
              <a:rPr lang="en-US" altLang="zh-CN" sz="2000" b="1" dirty="0"/>
              <a:t>5</a:t>
            </a:r>
            <a:r>
              <a:rPr lang="zh-CN" altLang="zh-CN" sz="2000" b="1" dirty="0"/>
              <a:t>）销售人员可以通过系统查询商品的销售状况，制定下一步的销售计划，对某些特殊产品进行打折优惠活动。</a:t>
            </a:r>
            <a:endParaRPr lang="zh-CN" altLang="zh-CN" sz="2000" b="1" dirty="0"/>
          </a:p>
          <a:p>
            <a:r>
              <a:rPr lang="zh-CN" altLang="zh-CN" sz="2000" b="1" dirty="0"/>
              <a:t>（</a:t>
            </a:r>
            <a:r>
              <a:rPr lang="en-US" altLang="zh-CN" sz="2000" b="1" dirty="0"/>
              <a:t>6</a:t>
            </a:r>
            <a:r>
              <a:rPr lang="zh-CN" altLang="zh-CN" sz="2000" b="1" dirty="0"/>
              <a:t>）财务人员通过系统的查询更加清楚了解库存情况、销售金额，是否盈利亏损等情况；</a:t>
            </a:r>
            <a:endParaRPr lang="zh-CN" altLang="zh-CN" sz="2000" b="1" dirty="0"/>
          </a:p>
          <a:p>
            <a:r>
              <a:rPr lang="zh-CN" altLang="zh-CN" sz="2000" b="1" dirty="0"/>
              <a:t>（</a:t>
            </a:r>
            <a:r>
              <a:rPr lang="en-US" altLang="zh-CN" sz="2000" b="1" dirty="0"/>
              <a:t>7</a:t>
            </a:r>
            <a:r>
              <a:rPr lang="zh-CN" altLang="zh-CN" sz="2000" b="1" dirty="0"/>
              <a:t>）超市管理者把握住商品的进销存动态，管理更方便，进一步提高工作效率。</a:t>
            </a:r>
            <a:endParaRPr lang="zh-CN" altLang="zh-CN" sz="2000" b="1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1" descr="C:\Users\Administrator\Desktop\QQ图片2016062722395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91285" y="1417955"/>
            <a:ext cx="6793230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0" name="TextBox 3"/>
          <p:cNvSpPr txBox="1"/>
          <p:nvPr/>
        </p:nvSpPr>
        <p:spPr>
          <a:xfrm>
            <a:off x="701040" y="523240"/>
            <a:ext cx="3863975" cy="518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/>
            <a:r>
              <a:rPr lang="zh-CN" altLang="en-US" sz="2800" dirty="0">
                <a:latin typeface="Calibri" pitchFamily="34" charset="0"/>
                <a:ea typeface="宋体" pitchFamily="2" charset="-122"/>
              </a:rPr>
              <a:t>数据库设计</a:t>
            </a:r>
            <a:endParaRPr lang="zh-CN" altLang="en-US" sz="2800" dirty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rcRect r="701"/>
          <a:stretch>
            <a:fillRect/>
          </a:stretch>
        </p:blipFill>
        <p:spPr>
          <a:xfrm>
            <a:off x="1786890" y="2017395"/>
            <a:ext cx="4588510" cy="4109720"/>
          </a:xfrm>
          <a:prstGeom prst="rect">
            <a:avLst/>
          </a:prstGeom>
        </p:spPr>
      </p:pic>
      <p:sp>
        <p:nvSpPr>
          <p:cNvPr id="65540" name="TextBox 3"/>
          <p:cNvSpPr txBox="1"/>
          <p:nvPr/>
        </p:nvSpPr>
        <p:spPr>
          <a:xfrm>
            <a:off x="798195" y="745490"/>
            <a:ext cx="3766820" cy="518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/>
            <a:r>
              <a:rPr lang="zh-CN" altLang="en-US" sz="2800">
                <a:latin typeface="Calibri" pitchFamily="34" charset="0"/>
                <a:ea typeface="宋体" pitchFamily="2" charset="-122"/>
              </a:rPr>
              <a:t>一</a:t>
            </a:r>
            <a:r>
              <a:rPr lang="zh-CN" altLang="en-US" sz="2800" dirty="0">
                <a:latin typeface="Calibri" pitchFamily="34" charset="0"/>
                <a:ea typeface="宋体" pitchFamily="2" charset="-122"/>
              </a:rPr>
              <a:t>、登陆界面</a:t>
            </a:r>
            <a:endParaRPr lang="zh-CN" altLang="en-US" sz="2800" dirty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25980" y="2272030"/>
            <a:ext cx="4082415" cy="3626485"/>
          </a:xfrm>
          <a:prstGeom prst="rect">
            <a:avLst/>
          </a:prstGeom>
        </p:spPr>
      </p:pic>
      <p:sp>
        <p:nvSpPr>
          <p:cNvPr id="65540" name="TextBox 3"/>
          <p:cNvSpPr txBox="1"/>
          <p:nvPr/>
        </p:nvSpPr>
        <p:spPr>
          <a:xfrm>
            <a:off x="798195" y="745490"/>
            <a:ext cx="3766820" cy="518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/>
            <a:r>
              <a:rPr lang="zh-CN" altLang="en-US" sz="2800" dirty="0">
                <a:latin typeface="Calibri" pitchFamily="34" charset="0"/>
                <a:ea typeface="宋体" pitchFamily="2" charset="-122"/>
              </a:rPr>
              <a:t>二、前台登陆界面</a:t>
            </a:r>
            <a:endParaRPr lang="zh-CN" altLang="en-US" sz="2800" dirty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40" name="TextBox 3"/>
          <p:cNvSpPr txBox="1"/>
          <p:nvPr/>
        </p:nvSpPr>
        <p:spPr>
          <a:xfrm>
            <a:off x="438150" y="745490"/>
            <a:ext cx="41268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/>
            <a:r>
              <a:rPr lang="en-US" altLang="zh-CN" sz="2800" dirty="0">
                <a:latin typeface="Calibri" pitchFamily="34" charset="0"/>
                <a:ea typeface="宋体" pitchFamily="2" charset="-122"/>
              </a:rPr>
              <a:t>1</a:t>
            </a:r>
            <a:r>
              <a:rPr lang="zh-CN" altLang="en-US" sz="2800" dirty="0">
                <a:latin typeface="Calibri" pitchFamily="34" charset="0"/>
                <a:ea typeface="宋体" pitchFamily="2" charset="-122"/>
              </a:rPr>
              <a:t>、前台收银首页</a:t>
            </a:r>
            <a:endParaRPr lang="zh-CN" altLang="en-US" sz="2800" dirty="0"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55060" y="2068195"/>
            <a:ext cx="4999355" cy="4159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8150" y="1789430"/>
            <a:ext cx="2646045" cy="3017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/>
              <a:t>功能：顾客购物信息录入，收银员收银界面，添加会员</a:t>
            </a:r>
            <a:endParaRPr lang="zh-CN" altLang="en-US"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40" name="TextBox 3"/>
          <p:cNvSpPr txBox="1"/>
          <p:nvPr/>
        </p:nvSpPr>
        <p:spPr>
          <a:xfrm>
            <a:off x="438150" y="745490"/>
            <a:ext cx="41268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/>
            <a:r>
              <a:rPr lang="en-US" altLang="zh-CN" sz="2800" dirty="0">
                <a:latin typeface="Calibri" pitchFamily="34" charset="0"/>
                <a:ea typeface="宋体" pitchFamily="2" charset="-122"/>
              </a:rPr>
              <a:t>2</a:t>
            </a:r>
            <a:r>
              <a:rPr lang="zh-CN" altLang="en-US" sz="2800" dirty="0">
                <a:latin typeface="Calibri" pitchFamily="34" charset="0"/>
                <a:ea typeface="宋体" pitchFamily="2" charset="-122"/>
              </a:rPr>
              <a:t>、会员管理</a:t>
            </a:r>
            <a:endParaRPr lang="zh-CN" altLang="en-US" sz="2800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8150" y="1789430"/>
            <a:ext cx="2646045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/>
              <a:t>功能：会员信息录入及会员信息管理</a:t>
            </a:r>
            <a:endParaRPr lang="zh-CN" altLang="en-US" sz="32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44875" y="2059940"/>
            <a:ext cx="5431155" cy="4526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1108</Words>
  <Application>WPS 演示</Application>
  <PresentationFormat>全屏显示(4:3)</PresentationFormat>
  <Paragraphs>119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超市管理系统</vt:lpstr>
      <vt:lpstr>PowerPoint 演示文稿</vt:lpstr>
      <vt:lpstr>开发环境与技术</vt:lpstr>
      <vt:lpstr>项目简介：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任务分配</vt:lpstr>
      <vt:lpstr>项目心得体会分享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超市管理系统</dc:title>
  <dc:creator>K02</dc:creator>
  <cp:lastModifiedBy>deng</cp:lastModifiedBy>
  <cp:revision>7</cp:revision>
  <dcterms:created xsi:type="dcterms:W3CDTF">2016-06-29T07:25:00Z</dcterms:created>
  <dcterms:modified xsi:type="dcterms:W3CDTF">2016-06-29T11:36:51Z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