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269" r:id="rId3"/>
    <p:sldId id="276" r:id="rId4"/>
    <p:sldId id="257" r:id="rId5"/>
    <p:sldId id="258" r:id="rId6"/>
    <p:sldId id="277" r:id="rId7"/>
    <p:sldId id="270" r:id="rId8"/>
    <p:sldId id="271" r:id="rId9"/>
    <p:sldId id="272" r:id="rId10"/>
    <p:sldId id="273" r:id="rId11"/>
    <p:sldId id="274" r:id="rId12"/>
    <p:sldId id="275" r:id="rId13"/>
    <p:sldId id="329" r:id="rId14"/>
    <p:sldId id="278" r:id="rId15"/>
    <p:sldId id="280" r:id="rId16"/>
    <p:sldId id="286" r:id="rId17"/>
    <p:sldId id="290" r:id="rId18"/>
    <p:sldId id="281" r:id="rId19"/>
    <p:sldId id="282" r:id="rId20"/>
    <p:sldId id="283" r:id="rId21"/>
    <p:sldId id="289" r:id="rId22"/>
    <p:sldId id="288" r:id="rId23"/>
    <p:sldId id="287" r:id="rId24"/>
    <p:sldId id="285" r:id="rId25"/>
    <p:sldId id="291" r:id="rId26"/>
    <p:sldId id="292" r:id="rId27"/>
    <p:sldId id="334" r:id="rId28"/>
    <p:sldId id="333" r:id="rId29"/>
    <p:sldId id="326" r:id="rId30"/>
    <p:sldId id="327" r:id="rId31"/>
    <p:sldId id="328" r:id="rId32"/>
    <p:sldId id="332" r:id="rId33"/>
    <p:sldId id="335" r:id="rId34"/>
    <p:sldId id="336" r:id="rId35"/>
    <p:sldId id="331" r:id="rId36"/>
    <p:sldId id="295" r:id="rId37"/>
    <p:sldId id="294" r:id="rId38"/>
    <p:sldId id="298" r:id="rId39"/>
    <p:sldId id="297" r:id="rId40"/>
    <p:sldId id="296" r:id="rId41"/>
    <p:sldId id="307" r:id="rId42"/>
    <p:sldId id="306" r:id="rId43"/>
    <p:sldId id="299" r:id="rId44"/>
    <p:sldId id="305" r:id="rId45"/>
    <p:sldId id="304" r:id="rId46"/>
    <p:sldId id="303" r:id="rId47"/>
    <p:sldId id="302" r:id="rId48"/>
    <p:sldId id="301" r:id="rId49"/>
    <p:sldId id="30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80" d="100"/>
          <a:sy n="80" d="100"/>
        </p:scale>
        <p:origin x="-1086" y="372"/>
      </p:cViewPr>
      <p:guideLst>
        <p:guide orient="horz" pos="2160"/>
        <p:guide pos="2880"/>
      </p:guideLst>
    </p:cSldViewPr>
  </p:slideViewPr>
  <p:outlineViewPr>
    <p:cViewPr>
      <p:scale>
        <a:sx n="33" d="100"/>
        <a:sy n="33" d="100"/>
      </p:scale>
      <p:origin x="0" y="996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35.wmf"/><Relationship Id="rId1" Type="http://schemas.openxmlformats.org/officeDocument/2006/relationships/image" Target="../media/image43.wmf"/><Relationship Id="rId5" Type="http://schemas.openxmlformats.org/officeDocument/2006/relationships/image" Target="../media/image46.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3.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F240AC-1FE6-42E5-AD91-4AA1B2A2549F}" type="datetimeFigureOut">
              <a:rPr lang="fr-FR" smtClean="0"/>
              <a:pPr/>
              <a:t>09/11/2018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2BF340-76E0-448B-9B96-1650E441F31A}" type="slidenum">
              <a:rPr lang="fr-FR" smtClean="0"/>
              <a:pPr/>
              <a:t>‹N°›</a:t>
            </a:fld>
            <a:endParaRPr lang="fr-FR"/>
          </a:p>
        </p:txBody>
      </p:sp>
    </p:spTree>
    <p:extLst>
      <p:ext uri="{BB962C8B-B14F-4D97-AF65-F5344CB8AC3E}">
        <p14:creationId xmlns:p14="http://schemas.microsoft.com/office/powerpoint/2010/main" val="20631894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A6C58-6E09-43A5-B10B-5C8915EF58F4}" type="datetimeFigureOut">
              <a:rPr lang="fr-FR" smtClean="0"/>
              <a:pPr/>
              <a:t>09/11/2018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FFE26-C497-4772-8B76-6F292F349A8D}" type="slidenum">
              <a:rPr lang="fr-FR" smtClean="0"/>
              <a:pPr/>
              <a:t>‹N°›</a:t>
            </a:fld>
            <a:endParaRPr lang="fr-FR"/>
          </a:p>
        </p:txBody>
      </p:sp>
    </p:spTree>
    <p:extLst>
      <p:ext uri="{BB962C8B-B14F-4D97-AF65-F5344CB8AC3E}">
        <p14:creationId xmlns:p14="http://schemas.microsoft.com/office/powerpoint/2010/main" val="4301207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43FFE26-C497-4772-8B76-6F292F349A8D}" type="slidenum">
              <a:rPr lang="fr-FR" smtClean="0"/>
              <a:pPr/>
              <a:t>1</a:t>
            </a:fld>
            <a:endParaRPr lang="fr-FR"/>
          </a:p>
        </p:txBody>
      </p:sp>
      <p:sp>
        <p:nvSpPr>
          <p:cNvPr id="5" name="Espace réservé du pied de page 4"/>
          <p:cNvSpPr>
            <a:spLocks noGrp="1"/>
          </p:cNvSpPr>
          <p:nvPr>
            <p:ph type="ftr" sz="quarter" idx="1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43FFE26-C497-4772-8B76-6F292F349A8D}" type="slidenum">
              <a:rPr lang="fr-FR" smtClean="0"/>
              <a:pPr/>
              <a:t>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88953EFB-3228-4F1D-8B79-BBEFD3CA9A36}" type="datetime1">
              <a:rPr lang="en-US" smtClean="0"/>
              <a:pPr/>
              <a:t>11/9/2018</a:t>
            </a:fld>
            <a:endParaRPr lang="en-US"/>
          </a:p>
        </p:txBody>
      </p:sp>
      <p:sp>
        <p:nvSpPr>
          <p:cNvPr id="20" name="Espace réservé du pied de page 19"/>
          <p:cNvSpPr>
            <a:spLocks noGrp="1"/>
          </p:cNvSpPr>
          <p:nvPr>
            <p:ph type="ftr" sz="quarter" idx="11"/>
          </p:nvPr>
        </p:nvSpPr>
        <p:spPr/>
        <p:txBody>
          <a:bodyPr/>
          <a:lstStyle>
            <a:extLst/>
          </a:lstStyle>
          <a:p>
            <a:r>
              <a:rPr kumimoji="0" lang="en-US" smtClean="0"/>
              <a:t>ESPRIT 2015- Zouhour Hammouda</a:t>
            </a:r>
            <a:endParaRPr kumimoji="0" lang="en-US"/>
          </a:p>
        </p:txBody>
      </p:sp>
      <p:sp>
        <p:nvSpPr>
          <p:cNvPr id="10" name="Espace réservé du numéro de diapositive 9"/>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0FEFA8CE-E813-47D5-958B-44DB00FF798E}" type="datetime1">
              <a:rPr lang="en-US" smtClean="0"/>
              <a:pPr/>
              <a:t>11/9/2018</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ESPRIT 2015- Zouhour Hammouda</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9A7CAA9-6522-4DB1-BCCD-C237A390BEE2}" type="datetime1">
              <a:rPr lang="en-US" smtClean="0"/>
              <a:pPr/>
              <a:t>11/9/2018</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ESPRIT 2015- Zouhour Hammouda</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99EFA8B-E8D3-4D81-A4E6-8453D67F30A5}" type="datetime1">
              <a:rPr lang="en-US" smtClean="0"/>
              <a:pPr/>
              <a:t>11/9/2018</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ESPRIT 2015- Zouhour Hammouda</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BE74C6EB-2A1E-4824-A796-30EF8053085C}" type="datetime1">
              <a:rPr lang="en-US" smtClean="0"/>
              <a:pPr/>
              <a:t>11/9/2018</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ESPRIT 2015- Zouhour Hammouda</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F258B78-B2DD-4645-80F0-4C3B4F73071C}" type="datetime1">
              <a:rPr lang="en-US" smtClean="0"/>
              <a:pPr/>
              <a:t>11/9/2018</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ESPRIT 2015- Zouhour Hammouda</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A00AA96-B65C-4239-A7B6-69EF976E7E73}" type="datetime1">
              <a:rPr lang="en-US" smtClean="0"/>
              <a:pPr/>
              <a:t>11/9/2018</a:t>
            </a:fld>
            <a:endParaRPr lang="en-US"/>
          </a:p>
        </p:txBody>
      </p:sp>
      <p:sp>
        <p:nvSpPr>
          <p:cNvPr id="8" name="Espace réservé du pied de page 7"/>
          <p:cNvSpPr>
            <a:spLocks noGrp="1"/>
          </p:cNvSpPr>
          <p:nvPr>
            <p:ph type="ftr" sz="quarter" idx="11"/>
          </p:nvPr>
        </p:nvSpPr>
        <p:spPr/>
        <p:txBody>
          <a:bodyPr/>
          <a:lstStyle>
            <a:extLst/>
          </a:lstStyle>
          <a:p>
            <a:r>
              <a:rPr kumimoji="0" lang="en-US" smtClean="0"/>
              <a:t>ESPRIT 2015- Zouhour Hammouda</a:t>
            </a:r>
            <a:endParaRPr kumimoji="0" lang="en-US"/>
          </a:p>
        </p:txBody>
      </p:sp>
      <p:sp>
        <p:nvSpPr>
          <p:cNvPr id="9" name="Espace réservé du numéro de diapositive 8"/>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03815CAE-4513-4E21-AD93-7331FDB9EA63}" type="datetime1">
              <a:rPr lang="en-US" smtClean="0"/>
              <a:pPr/>
              <a:t>11/9/2018</a:t>
            </a:fld>
            <a:endParaRPr lang="en-US"/>
          </a:p>
        </p:txBody>
      </p:sp>
      <p:sp>
        <p:nvSpPr>
          <p:cNvPr id="4" name="Espace réservé du pied de page 3"/>
          <p:cNvSpPr>
            <a:spLocks noGrp="1"/>
          </p:cNvSpPr>
          <p:nvPr>
            <p:ph type="ftr" sz="quarter" idx="11"/>
          </p:nvPr>
        </p:nvSpPr>
        <p:spPr/>
        <p:txBody>
          <a:bodyPr/>
          <a:lstStyle>
            <a:extLst/>
          </a:lstStyle>
          <a:p>
            <a:r>
              <a:rPr kumimoji="0" lang="en-US" smtClean="0"/>
              <a:t>ESPRIT 2015- Zouhour Hammouda</a:t>
            </a:r>
            <a:endParaRPr kumimoji="0" lang="en-US"/>
          </a:p>
        </p:txBody>
      </p:sp>
      <p:sp>
        <p:nvSpPr>
          <p:cNvPr id="5" name="Espace réservé du numéro de diapositive 4"/>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37509FC8-3885-4D61-BC15-B5CF1DA748A9}" type="datetime1">
              <a:rPr lang="en-US" smtClean="0"/>
              <a:pPr/>
              <a:t>11/9/2018</a:t>
            </a:fld>
            <a:endParaRPr lang="en-US"/>
          </a:p>
        </p:txBody>
      </p:sp>
      <p:sp>
        <p:nvSpPr>
          <p:cNvPr id="3" name="Espace réservé du pied de page 2"/>
          <p:cNvSpPr>
            <a:spLocks noGrp="1"/>
          </p:cNvSpPr>
          <p:nvPr>
            <p:ph type="ftr" sz="quarter" idx="11"/>
          </p:nvPr>
        </p:nvSpPr>
        <p:spPr/>
        <p:txBody>
          <a:bodyPr/>
          <a:lstStyle>
            <a:extLst/>
          </a:lstStyle>
          <a:p>
            <a:r>
              <a:rPr kumimoji="0" lang="en-US" smtClean="0"/>
              <a:t>ESPRIT 2015- Zouhour Hammouda</a:t>
            </a:r>
            <a:endParaRPr kumimoji="0" lang="en-US"/>
          </a:p>
        </p:txBody>
      </p:sp>
      <p:sp>
        <p:nvSpPr>
          <p:cNvPr id="4" name="Espace réservé du numéro de diapositive 3"/>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F64E3416-512B-4F65-8455-B17C2CF82E42}" type="datetime1">
              <a:rPr lang="en-US" smtClean="0"/>
              <a:pPr/>
              <a:t>11/9/2018</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ESPRIT 2015- Zouhour Hammouda</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EC73B8E2-0610-48BA-9578-5853EA7E3163}" type="datetime1">
              <a:rPr lang="en-US" smtClean="0"/>
              <a:pPr/>
              <a:t>11/9/2018</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ESPRIT 2015- Zouhour Hammouda</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4C4F6E56-3C38-42BD-A308-8471635EF7D4}" type="datetime1">
              <a:rPr lang="en-US" smtClean="0"/>
              <a:pPr algn="r" eaLnBrk="1" latinLnBrk="0" hangingPunct="1"/>
              <a:t>11/9/2018</a:t>
            </a:fld>
            <a:endParaRPr lang="en-US" sz="1200">
              <a:solidFill>
                <a:schemeClr val="bg2">
                  <a:shade val="50000"/>
                </a:schemeClr>
              </a:solidFill>
            </a:endParaRP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ESPRIT 2015- Zouhour Hammouda</a:t>
            </a:r>
            <a:endParaRPr kumimoji="0" lang="en-US" sz="1200">
              <a:solidFill>
                <a:schemeClr val="bg2">
                  <a:shade val="50000"/>
                </a:schemeClr>
              </a:solidFill>
              <a:effectLst/>
            </a:endParaRP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‹N°›</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jpeg"/><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8.png"/><Relationship Id="rId4" Type="http://schemas.openxmlformats.org/officeDocument/2006/relationships/image" Target="../media/image23.wmf"/><Relationship Id="rId9"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5" Type="http://schemas.openxmlformats.org/officeDocument/2006/relationships/oleObject" Target="../embeddings/oleObject15.bin"/><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8.wmf"/><Relationship Id="rId5" Type="http://schemas.openxmlformats.org/officeDocument/2006/relationships/oleObject" Target="../embeddings/oleObject17.bin"/><Relationship Id="rId4" Type="http://schemas.openxmlformats.org/officeDocument/2006/relationships/image" Target="../media/image37.wmf"/><Relationship Id="rId9"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46.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image" Target="../media/image45.wmf"/><Relationship Id="rId5" Type="http://schemas.openxmlformats.org/officeDocument/2006/relationships/oleObject" Target="../embeddings/oleObject21.bin"/><Relationship Id="rId10" Type="http://schemas.openxmlformats.org/officeDocument/2006/relationships/oleObject" Target="../embeddings/oleObject24.bin"/><Relationship Id="rId4" Type="http://schemas.openxmlformats.org/officeDocument/2006/relationships/image" Target="../media/image43.wmf"/><Relationship Id="rId9" Type="http://schemas.openxmlformats.org/officeDocument/2006/relationships/image" Target="../media/image4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 Id="rId9"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image" Target="../media/image48.wmf"/><Relationship Id="rId4" Type="http://schemas.openxmlformats.org/officeDocument/2006/relationships/oleObject" Target="../embeddings/oleObject26.bin"/></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51.w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31.bin"/><Relationship Id="rId4" Type="http://schemas.openxmlformats.org/officeDocument/2006/relationships/image" Target="../media/image54.wmf"/></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00100" y="2143116"/>
            <a:ext cx="7692392" cy="1752600"/>
          </a:xfrm>
        </p:spPr>
        <p:txBody>
          <a:bodyPr>
            <a:normAutofit/>
          </a:bodyPr>
          <a:lstStyle/>
          <a:p>
            <a:pPr algn="ctr"/>
            <a:r>
              <a:rPr lang="fr-FR" sz="5400" dirty="0" smtClean="0"/>
              <a:t>Analyse en composantes Principales (ACP)</a:t>
            </a:r>
          </a:p>
        </p:txBody>
      </p:sp>
      <p:sp>
        <p:nvSpPr>
          <p:cNvPr id="4" name="Espace réservé du numéro de diapositive 3"/>
          <p:cNvSpPr>
            <a:spLocks noGrp="1"/>
          </p:cNvSpPr>
          <p:nvPr>
            <p:ph type="sldNum" sz="quarter" idx="12"/>
          </p:nvPr>
        </p:nvSpPr>
        <p:spPr/>
        <p:txBody>
          <a:bodyPr/>
          <a:lstStyle/>
          <a:p>
            <a:fld id="{6294C92D-0306-4E69-9CD3-20855E849650}" type="slidenum">
              <a:rPr kumimoji="0" lang="en-US" smtClean="0"/>
              <a:pPr/>
              <a:t>1</a:t>
            </a:fld>
            <a:endParaRPr kumimoji="0" lang="en-US" dirty="0"/>
          </a:p>
        </p:txBody>
      </p:sp>
      <p:pic>
        <p:nvPicPr>
          <p:cNvPr id="16386" name="Picture 2" descr="https://www.iqrvote.fr/th_iqrvote/medias/big/analyser-les-donnees-d-un-sondage.jpg"/>
          <p:cNvPicPr>
            <a:picLocks noChangeAspect="1" noChangeArrowheads="1"/>
          </p:cNvPicPr>
          <p:nvPr/>
        </p:nvPicPr>
        <p:blipFill>
          <a:blip r:embed="rId3" cstate="print"/>
          <a:srcRect/>
          <a:stretch>
            <a:fillRect/>
          </a:stretch>
        </p:blipFill>
        <p:spPr bwMode="auto">
          <a:xfrm>
            <a:off x="1357290" y="4429132"/>
            <a:ext cx="2565777" cy="1647799"/>
          </a:xfrm>
          <a:prstGeom prst="rect">
            <a:avLst/>
          </a:prstGeom>
          <a:noFill/>
        </p:spPr>
      </p:pic>
      <p:pic>
        <p:nvPicPr>
          <p:cNvPr id="16388" name="Picture 4" descr="http://www.archeozoo.org/IMG/png/hpgraphic_R.png"/>
          <p:cNvPicPr>
            <a:picLocks noChangeAspect="1" noChangeArrowheads="1"/>
          </p:cNvPicPr>
          <p:nvPr/>
        </p:nvPicPr>
        <p:blipFill>
          <a:blip r:embed="rId4"/>
          <a:srcRect/>
          <a:stretch>
            <a:fillRect/>
          </a:stretch>
        </p:blipFill>
        <p:spPr bwMode="auto">
          <a:xfrm>
            <a:off x="6357950" y="285727"/>
            <a:ext cx="2536009" cy="1690673"/>
          </a:xfrm>
          <a:prstGeom prst="rect">
            <a:avLst/>
          </a:prstGeom>
          <a:noFill/>
        </p:spPr>
      </p:pic>
      <p:sp>
        <p:nvSpPr>
          <p:cNvPr id="9" name="ZoneTexte 8"/>
          <p:cNvSpPr txBox="1"/>
          <p:nvPr/>
        </p:nvSpPr>
        <p:spPr>
          <a:xfrm>
            <a:off x="3857620" y="3929066"/>
            <a:ext cx="2357454" cy="461665"/>
          </a:xfrm>
          <a:prstGeom prst="rect">
            <a:avLst/>
          </a:prstGeom>
          <a:noFill/>
        </p:spPr>
        <p:txBody>
          <a:bodyPr wrap="square" rtlCol="0">
            <a:spAutoFit/>
          </a:bodyPr>
          <a:lstStyle/>
          <a:p>
            <a:pPr algn="ctr"/>
            <a:r>
              <a:rPr lang="fr-FR" b="1" dirty="0" smtClean="0">
                <a:solidFill>
                  <a:srgbClr val="C00000"/>
                </a:solidFill>
              </a:rPr>
              <a:t> </a:t>
            </a:r>
            <a:r>
              <a:rPr lang="fr-FR" sz="2400" b="1" dirty="0" smtClean="0">
                <a:solidFill>
                  <a:srgbClr val="C00000"/>
                </a:solidFill>
              </a:rPr>
              <a:t>4-DS</a:t>
            </a:r>
            <a:endParaRPr lang="fr-FR" sz="24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10</a:t>
            </a:fld>
            <a:endParaRPr kumimoji="0" lang="en-US"/>
          </a:p>
        </p:txBody>
      </p:sp>
      <p:sp>
        <p:nvSpPr>
          <p:cNvPr id="6" name="Rectangle 5"/>
          <p:cNvSpPr/>
          <p:nvPr/>
        </p:nvSpPr>
        <p:spPr>
          <a:xfrm>
            <a:off x="1071538" y="785794"/>
            <a:ext cx="2951642" cy="461665"/>
          </a:xfrm>
          <a:prstGeom prst="rect">
            <a:avLst/>
          </a:prstGeom>
        </p:spPr>
        <p:txBody>
          <a:bodyPr wrap="none">
            <a:spAutoFit/>
          </a:bodyPr>
          <a:lstStyle/>
          <a:p>
            <a:r>
              <a:rPr lang="fr-FR" sz="2400" b="1" dirty="0" smtClean="0"/>
              <a:t>Etude des variables</a:t>
            </a:r>
            <a:endParaRPr lang="fr-FR" sz="2400" b="1" dirty="0"/>
          </a:p>
        </p:txBody>
      </p:sp>
      <p:sp>
        <p:nvSpPr>
          <p:cNvPr id="7" name="ZoneTexte 6"/>
          <p:cNvSpPr txBox="1"/>
          <p:nvPr/>
        </p:nvSpPr>
        <p:spPr>
          <a:xfrm>
            <a:off x="1500166" y="1500174"/>
            <a:ext cx="7643834" cy="2031325"/>
          </a:xfrm>
          <a:prstGeom prst="rect">
            <a:avLst/>
          </a:prstGeom>
          <a:noFill/>
        </p:spPr>
        <p:txBody>
          <a:bodyPr wrap="square" rtlCol="0">
            <a:spAutoFit/>
          </a:bodyPr>
          <a:lstStyle/>
          <a:p>
            <a:pPr>
              <a:buFont typeface="Arial" pitchFamily="34" charset="0"/>
              <a:buChar char="•"/>
            </a:pPr>
            <a:r>
              <a:rPr lang="fr-FR" dirty="0" smtClean="0"/>
              <a:t>Recherche des ressemblances entre les variables: Quelles sont les variables qui apportent la même information.</a:t>
            </a:r>
          </a:p>
          <a:p>
            <a:endParaRPr lang="fr-FR" dirty="0" smtClean="0"/>
          </a:p>
          <a:p>
            <a:pPr>
              <a:buFont typeface="Arial" pitchFamily="34" charset="0"/>
              <a:buChar char="•"/>
            </a:pPr>
            <a:r>
              <a:rPr lang="fr-FR" dirty="0" smtClean="0"/>
              <a:t>Entre les variables, on parle plutôt de </a:t>
            </a:r>
            <a:r>
              <a:rPr lang="fr-FR" b="1" dirty="0" smtClean="0"/>
              <a:t>liaisons</a:t>
            </a:r>
            <a:endParaRPr lang="fr-FR" dirty="0" smtClean="0"/>
          </a:p>
          <a:p>
            <a:endParaRPr lang="fr-FR" dirty="0" smtClean="0"/>
          </a:p>
          <a:p>
            <a:pPr>
              <a:buFont typeface="Arial" pitchFamily="34" charset="0"/>
              <a:buChar char="•"/>
            </a:pPr>
            <a:r>
              <a:rPr lang="fr-FR" dirty="0" smtClean="0"/>
              <a:t>Les liaisons les plus connues sont celles linéaires: des liaisons simples et très fréquentes et résument de nombreuses liaisons </a:t>
            </a:r>
          </a:p>
        </p:txBody>
      </p:sp>
      <p:sp>
        <p:nvSpPr>
          <p:cNvPr id="8" name="Flèche droite 7"/>
          <p:cNvSpPr/>
          <p:nvPr/>
        </p:nvSpPr>
        <p:spPr>
          <a:xfrm>
            <a:off x="1000100" y="371475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571604" y="3643314"/>
            <a:ext cx="7642541" cy="923330"/>
          </a:xfrm>
          <a:prstGeom prst="rect">
            <a:avLst/>
          </a:prstGeom>
          <a:noFill/>
        </p:spPr>
        <p:txBody>
          <a:bodyPr wrap="none" rtlCol="0">
            <a:spAutoFit/>
          </a:bodyPr>
          <a:lstStyle/>
          <a:p>
            <a:r>
              <a:rPr lang="fr-FR" dirty="0" smtClean="0"/>
              <a:t>Pour mesurer cette corrélation linéaire , on calcule le coefficient de corrélation:</a:t>
            </a:r>
          </a:p>
          <a:p>
            <a:endParaRPr lang="fr-FR" dirty="0" smtClean="0"/>
          </a:p>
          <a:p>
            <a:endParaRPr lang="fr-FR" dirty="0"/>
          </a:p>
        </p:txBody>
      </p:sp>
      <p:graphicFrame>
        <p:nvGraphicFramePr>
          <p:cNvPr id="19458" name="Object 2"/>
          <p:cNvGraphicFramePr>
            <a:graphicFrameLocks noChangeAspect="1"/>
          </p:cNvGraphicFramePr>
          <p:nvPr/>
        </p:nvGraphicFramePr>
        <p:xfrm>
          <a:off x="2071670" y="4214818"/>
          <a:ext cx="5132388" cy="1719263"/>
        </p:xfrm>
        <a:graphic>
          <a:graphicData uri="http://schemas.openxmlformats.org/presentationml/2006/ole">
            <mc:AlternateContent xmlns:mc="http://schemas.openxmlformats.org/markup-compatibility/2006">
              <mc:Choice xmlns:v="urn:schemas-microsoft-com:vml" Requires="v">
                <p:oleObj spid="_x0000_s19531" name="Équation" r:id="rId3" imgW="2730240" imgH="914400" progId="Equation.3">
                  <p:embed/>
                </p:oleObj>
              </mc:Choice>
              <mc:Fallback>
                <p:oleObj name="Équation" r:id="rId3" imgW="2730240" imgH="914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4214818"/>
                        <a:ext cx="5132388" cy="171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1071538" y="214290"/>
            <a:ext cx="1027845" cy="369332"/>
          </a:xfrm>
          <a:prstGeom prst="rect">
            <a:avLst/>
          </a:prstGeom>
        </p:spPr>
        <p:txBody>
          <a:bodyPr wrap="none">
            <a:spAutoFit/>
          </a:bodyPr>
          <a:lstStyle/>
          <a:p>
            <a:r>
              <a:rPr lang="fr-FR" dirty="0" smtClean="0">
                <a:solidFill>
                  <a:srgbClr val="0070C0"/>
                </a:solidFill>
              </a:rPr>
              <a:t>Objectifs</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11</a:t>
            </a:fld>
            <a:endParaRPr kumimoji="0" lang="en-US"/>
          </a:p>
        </p:txBody>
      </p:sp>
      <p:graphicFrame>
        <p:nvGraphicFramePr>
          <p:cNvPr id="20482" name="Object 2"/>
          <p:cNvGraphicFramePr>
            <a:graphicFrameLocks noChangeAspect="1"/>
          </p:cNvGraphicFramePr>
          <p:nvPr/>
        </p:nvGraphicFramePr>
        <p:xfrm>
          <a:off x="3857620" y="714356"/>
          <a:ext cx="1511300" cy="1511300"/>
        </p:xfrm>
        <a:graphic>
          <a:graphicData uri="http://schemas.openxmlformats.org/presentationml/2006/ole">
            <mc:AlternateContent xmlns:mc="http://schemas.openxmlformats.org/markup-compatibility/2006">
              <mc:Choice xmlns:v="urn:schemas-microsoft-com:vml" Requires="v">
                <p:oleObj spid="_x0000_s20555" name="Équation" r:id="rId3" imgW="711000" imgH="711000" progId="Equation.3">
                  <p:embed/>
                </p:oleObj>
              </mc:Choice>
              <mc:Fallback>
                <p:oleObj name="Équation" r:id="rId3" imgW="711000" imgH="711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0" y="714356"/>
                        <a:ext cx="1511300"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4" name="Picture 4" descr="http://cdn-4.simplypsychology.org/correlation-coefficient.jpg"/>
          <p:cNvPicPr>
            <a:picLocks noChangeAspect="1" noChangeArrowheads="1"/>
          </p:cNvPicPr>
          <p:nvPr/>
        </p:nvPicPr>
        <p:blipFill>
          <a:blip r:embed="rId5"/>
          <a:srcRect/>
          <a:stretch>
            <a:fillRect/>
          </a:stretch>
        </p:blipFill>
        <p:spPr bwMode="auto">
          <a:xfrm>
            <a:off x="2214546" y="1357298"/>
            <a:ext cx="5572164" cy="4499522"/>
          </a:xfrm>
          <a:prstGeom prst="rect">
            <a:avLst/>
          </a:prstGeom>
          <a:noFill/>
        </p:spPr>
      </p:pic>
      <p:cxnSp>
        <p:nvCxnSpPr>
          <p:cNvPr id="9" name="Connecteur droit avec flèche 8"/>
          <p:cNvCxnSpPr>
            <a:stCxn id="12" idx="2"/>
          </p:cNvCxnSpPr>
          <p:nvPr/>
        </p:nvCxnSpPr>
        <p:spPr>
          <a:xfrm rot="16200000" flipH="1">
            <a:off x="2291937" y="1006061"/>
            <a:ext cx="487924" cy="643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ZoneTexte 11"/>
          <p:cNvSpPr txBox="1"/>
          <p:nvPr/>
        </p:nvSpPr>
        <p:spPr>
          <a:xfrm>
            <a:off x="1000100" y="714356"/>
            <a:ext cx="2428422" cy="369332"/>
          </a:xfrm>
          <a:prstGeom prst="rect">
            <a:avLst/>
          </a:prstGeom>
          <a:noFill/>
        </p:spPr>
        <p:txBody>
          <a:bodyPr wrap="none" rtlCol="0">
            <a:spAutoFit/>
          </a:bodyPr>
          <a:lstStyle/>
          <a:p>
            <a:r>
              <a:rPr lang="fr-FR" dirty="0" smtClean="0">
                <a:solidFill>
                  <a:srgbClr val="FF0000"/>
                </a:solidFill>
              </a:rPr>
              <a:t>Corrélées négativement</a:t>
            </a:r>
            <a:endParaRPr lang="fr-FR" dirty="0">
              <a:solidFill>
                <a:srgbClr val="FF0000"/>
              </a:solidFill>
            </a:endParaRPr>
          </a:p>
        </p:txBody>
      </p:sp>
      <p:sp>
        <p:nvSpPr>
          <p:cNvPr id="14" name="ZoneTexte 13"/>
          <p:cNvSpPr txBox="1"/>
          <p:nvPr/>
        </p:nvSpPr>
        <p:spPr>
          <a:xfrm>
            <a:off x="6429388" y="5929330"/>
            <a:ext cx="2388346" cy="369332"/>
          </a:xfrm>
          <a:prstGeom prst="rect">
            <a:avLst/>
          </a:prstGeom>
          <a:noFill/>
        </p:spPr>
        <p:txBody>
          <a:bodyPr wrap="none" rtlCol="0">
            <a:spAutoFit/>
          </a:bodyPr>
          <a:lstStyle/>
          <a:p>
            <a:r>
              <a:rPr lang="fr-FR" dirty="0" smtClean="0">
                <a:solidFill>
                  <a:srgbClr val="FF0000"/>
                </a:solidFill>
              </a:rPr>
              <a:t>Corrélées positivement</a:t>
            </a:r>
            <a:endParaRPr lang="fr-FR" dirty="0">
              <a:solidFill>
                <a:srgbClr val="FF0000"/>
              </a:solidFill>
            </a:endParaRPr>
          </a:p>
        </p:txBody>
      </p:sp>
      <p:cxnSp>
        <p:nvCxnSpPr>
          <p:cNvPr id="15" name="Connecteur droit avec flèche 14"/>
          <p:cNvCxnSpPr/>
          <p:nvPr/>
        </p:nvCxnSpPr>
        <p:spPr>
          <a:xfrm rot="16200000" flipH="1">
            <a:off x="7507147" y="5351638"/>
            <a:ext cx="487924" cy="643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avec flèche 15"/>
          <p:cNvCxnSpPr/>
          <p:nvPr/>
        </p:nvCxnSpPr>
        <p:spPr>
          <a:xfrm rot="5400000">
            <a:off x="7185441" y="886997"/>
            <a:ext cx="630801" cy="571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ZoneTexte 17"/>
          <p:cNvSpPr txBox="1"/>
          <p:nvPr/>
        </p:nvSpPr>
        <p:spPr>
          <a:xfrm>
            <a:off x="7715272" y="500042"/>
            <a:ext cx="1291700" cy="369332"/>
          </a:xfrm>
          <a:prstGeom prst="rect">
            <a:avLst/>
          </a:prstGeom>
          <a:noFill/>
        </p:spPr>
        <p:txBody>
          <a:bodyPr wrap="none" rtlCol="0">
            <a:spAutoFit/>
          </a:bodyPr>
          <a:lstStyle/>
          <a:p>
            <a:r>
              <a:rPr lang="fr-FR" dirty="0" err="1" smtClean="0">
                <a:solidFill>
                  <a:srgbClr val="FF0000"/>
                </a:solidFill>
              </a:rPr>
              <a:t>décorrélées</a:t>
            </a:r>
            <a:endParaRPr lang="fr-FR" dirty="0">
              <a:solidFill>
                <a:srgbClr val="FF0000"/>
              </a:solidFill>
            </a:endParaRPr>
          </a:p>
        </p:txBody>
      </p:sp>
      <p:sp>
        <p:nvSpPr>
          <p:cNvPr id="19" name="Rectangle 18"/>
          <p:cNvSpPr/>
          <p:nvPr/>
        </p:nvSpPr>
        <p:spPr>
          <a:xfrm>
            <a:off x="1071538" y="214290"/>
            <a:ext cx="1027845" cy="369332"/>
          </a:xfrm>
          <a:prstGeom prst="rect">
            <a:avLst/>
          </a:prstGeom>
        </p:spPr>
        <p:txBody>
          <a:bodyPr wrap="none">
            <a:spAutoFit/>
          </a:bodyPr>
          <a:lstStyle/>
          <a:p>
            <a:r>
              <a:rPr lang="fr-FR" dirty="0" smtClean="0">
                <a:solidFill>
                  <a:srgbClr val="0070C0"/>
                </a:solidFill>
              </a:rPr>
              <a:t>Objectifs</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12</a:t>
            </a:fld>
            <a:endParaRPr kumimoji="0" lang="en-US"/>
          </a:p>
        </p:txBody>
      </p:sp>
      <p:sp>
        <p:nvSpPr>
          <p:cNvPr id="6" name="Rectangle 5"/>
          <p:cNvSpPr/>
          <p:nvPr/>
        </p:nvSpPr>
        <p:spPr>
          <a:xfrm>
            <a:off x="1071538" y="214290"/>
            <a:ext cx="1027845" cy="369332"/>
          </a:xfrm>
          <a:prstGeom prst="rect">
            <a:avLst/>
          </a:prstGeom>
        </p:spPr>
        <p:txBody>
          <a:bodyPr wrap="none">
            <a:spAutoFit/>
          </a:bodyPr>
          <a:lstStyle/>
          <a:p>
            <a:r>
              <a:rPr lang="fr-FR" dirty="0" smtClean="0">
                <a:solidFill>
                  <a:srgbClr val="0070C0"/>
                </a:solidFill>
              </a:rPr>
              <a:t>Objectifs</a:t>
            </a:r>
            <a:endParaRPr lang="fr-FR" dirty="0"/>
          </a:p>
        </p:txBody>
      </p:sp>
      <p:sp>
        <p:nvSpPr>
          <p:cNvPr id="7" name="Rectangle 6"/>
          <p:cNvSpPr/>
          <p:nvPr/>
        </p:nvSpPr>
        <p:spPr>
          <a:xfrm>
            <a:off x="1071538" y="785794"/>
            <a:ext cx="4484176" cy="461665"/>
          </a:xfrm>
          <a:prstGeom prst="rect">
            <a:avLst/>
          </a:prstGeom>
        </p:spPr>
        <p:txBody>
          <a:bodyPr wrap="none">
            <a:spAutoFit/>
          </a:bodyPr>
          <a:lstStyle/>
          <a:p>
            <a:r>
              <a:rPr lang="fr-FR" sz="2400" b="1" dirty="0" smtClean="0"/>
              <a:t>Liaisons entre les deux études</a:t>
            </a:r>
            <a:endParaRPr lang="fr-FR" sz="2400" b="1" dirty="0"/>
          </a:p>
        </p:txBody>
      </p:sp>
      <p:sp>
        <p:nvSpPr>
          <p:cNvPr id="8" name="ZoneTexte 7"/>
          <p:cNvSpPr txBox="1"/>
          <p:nvPr/>
        </p:nvSpPr>
        <p:spPr>
          <a:xfrm>
            <a:off x="1214414" y="1285860"/>
            <a:ext cx="5641288" cy="646331"/>
          </a:xfrm>
          <a:prstGeom prst="rect">
            <a:avLst/>
          </a:prstGeom>
          <a:noFill/>
        </p:spPr>
        <p:txBody>
          <a:bodyPr wrap="none" rtlCol="0">
            <a:spAutoFit/>
          </a:bodyPr>
          <a:lstStyle/>
          <a:p>
            <a:pPr>
              <a:buFont typeface="Arial" pitchFamily="34" charset="0"/>
              <a:buChar char="•"/>
            </a:pPr>
            <a:r>
              <a:rPr lang="fr-FR" dirty="0" smtClean="0"/>
              <a:t>Caractérisation des classes des individus par des variables</a:t>
            </a:r>
          </a:p>
          <a:p>
            <a:r>
              <a:rPr lang="fr-FR" dirty="0" smtClean="0">
                <a:sym typeface="Wingdings" pitchFamily="2" charset="2"/>
              </a:rPr>
              <a:t>Besoin de procédure automatique</a:t>
            </a:r>
            <a:endParaRPr lang="fr-FR" dirty="0" smtClean="0"/>
          </a:p>
        </p:txBody>
      </p:sp>
      <p:sp>
        <p:nvSpPr>
          <p:cNvPr id="9" name="ZoneTexte 8"/>
          <p:cNvSpPr txBox="1"/>
          <p:nvPr/>
        </p:nvSpPr>
        <p:spPr>
          <a:xfrm>
            <a:off x="928662" y="1857364"/>
            <a:ext cx="6762108" cy="646331"/>
          </a:xfrm>
          <a:prstGeom prst="rect">
            <a:avLst/>
          </a:prstGeom>
          <a:noFill/>
        </p:spPr>
        <p:txBody>
          <a:bodyPr wrap="none" rtlCol="0">
            <a:spAutoFit/>
          </a:bodyPr>
          <a:lstStyle/>
          <a:p>
            <a:r>
              <a:rPr lang="fr-FR" b="1" dirty="0" smtClean="0">
                <a:solidFill>
                  <a:srgbClr val="FF0000"/>
                </a:solidFill>
                <a:effectLst>
                  <a:outerShdw blurRad="38100" dist="38100" dir="2700000" algn="tl">
                    <a:srgbClr val="000000">
                      <a:alpha val="43137"/>
                    </a:srgbClr>
                  </a:outerShdw>
                </a:effectLst>
              </a:rPr>
              <a:t>  Exemple:</a:t>
            </a:r>
            <a:r>
              <a:rPr lang="fr-FR" dirty="0" smtClean="0"/>
              <a:t> en précisant que certains jus d’orange sont à la fois acides,</a:t>
            </a:r>
          </a:p>
          <a:p>
            <a:r>
              <a:rPr lang="fr-FR" dirty="0" smtClean="0"/>
              <a:t>amers et pulpeux et d’autres présentent des caractéristiques inverses</a:t>
            </a:r>
          </a:p>
        </p:txBody>
      </p:sp>
      <p:sp>
        <p:nvSpPr>
          <p:cNvPr id="10" name="ZoneTexte 9"/>
          <p:cNvSpPr txBox="1"/>
          <p:nvPr/>
        </p:nvSpPr>
        <p:spPr>
          <a:xfrm>
            <a:off x="1166560" y="2571744"/>
            <a:ext cx="8057590" cy="646331"/>
          </a:xfrm>
          <a:prstGeom prst="rect">
            <a:avLst/>
          </a:prstGeom>
          <a:noFill/>
        </p:spPr>
        <p:txBody>
          <a:bodyPr wrap="none" rtlCol="0">
            <a:spAutoFit/>
          </a:bodyPr>
          <a:lstStyle/>
          <a:p>
            <a:pPr>
              <a:buFont typeface="Arial" pitchFamily="34" charset="0"/>
              <a:buChar char="•"/>
            </a:pPr>
            <a:r>
              <a:rPr lang="fr-FR" dirty="0" smtClean="0"/>
              <a:t>Utilisation des individus spécifiques pour comprendre les liaisons entre les variables</a:t>
            </a:r>
          </a:p>
          <a:p>
            <a:r>
              <a:rPr lang="fr-FR" dirty="0" smtClean="0">
                <a:sym typeface="Wingdings" pitchFamily="2" charset="2"/>
              </a:rPr>
              <a:t>Utilisation des individus extrêmes</a:t>
            </a:r>
            <a:r>
              <a:rPr lang="fr-FR" dirty="0" smtClean="0"/>
              <a:t> </a:t>
            </a:r>
          </a:p>
        </p:txBody>
      </p:sp>
      <p:sp>
        <p:nvSpPr>
          <p:cNvPr id="11" name="Rectangle 10"/>
          <p:cNvSpPr/>
          <p:nvPr/>
        </p:nvSpPr>
        <p:spPr>
          <a:xfrm>
            <a:off x="1000100" y="3286124"/>
            <a:ext cx="8307467" cy="1200329"/>
          </a:xfrm>
          <a:prstGeom prst="rect">
            <a:avLst/>
          </a:prstGeom>
        </p:spPr>
        <p:txBody>
          <a:bodyPr wrap="none">
            <a:spAutoFit/>
          </a:bodyPr>
          <a:lstStyle/>
          <a:p>
            <a:r>
              <a:rPr lang="fr-FR" b="1" dirty="0" smtClean="0">
                <a:solidFill>
                  <a:srgbClr val="FF0000"/>
                </a:solidFill>
                <a:effectLst>
                  <a:outerShdw blurRad="38100" dist="38100" dir="2700000" algn="tl">
                    <a:srgbClr val="000000">
                      <a:alpha val="43137"/>
                    </a:srgbClr>
                  </a:outerShdw>
                </a:effectLst>
              </a:rPr>
              <a:t>Exemple: </a:t>
            </a:r>
            <a:r>
              <a:rPr lang="fr-FR" dirty="0" smtClean="0"/>
              <a:t>la liaison entre les variables acide-amer peut être illustrée par l’opposition</a:t>
            </a:r>
          </a:p>
          <a:p>
            <a:r>
              <a:rPr lang="fr-FR" dirty="0" smtClean="0"/>
              <a:t>Entre deux jus d’orange extrêmes: </a:t>
            </a:r>
            <a:r>
              <a:rPr lang="fr-FR" b="1" i="1" dirty="0" err="1" smtClean="0"/>
              <a:t>Pampryl</a:t>
            </a:r>
            <a:r>
              <a:rPr lang="fr-FR" b="1" i="1" dirty="0" smtClean="0"/>
              <a:t> frais </a:t>
            </a:r>
            <a:r>
              <a:rPr lang="fr-FR" dirty="0" smtClean="0"/>
              <a:t>(perçu à la fois acide et amer) contre</a:t>
            </a:r>
          </a:p>
          <a:p>
            <a:r>
              <a:rPr lang="fr-FR" b="1" i="1" dirty="0" smtClean="0"/>
              <a:t>Tropicana frais</a:t>
            </a:r>
            <a:r>
              <a:rPr lang="fr-FR" dirty="0" smtClean="0"/>
              <a:t> (perçu à la fois peu acide et peu amer)</a:t>
            </a:r>
          </a:p>
          <a:p>
            <a:r>
              <a:rPr lang="fr-FR" dirty="0" smtClean="0"/>
              <a:t> </a:t>
            </a:r>
          </a:p>
        </p:txBody>
      </p:sp>
      <p:sp>
        <p:nvSpPr>
          <p:cNvPr id="12" name="Rectangle 11"/>
          <p:cNvSpPr/>
          <p:nvPr/>
        </p:nvSpPr>
        <p:spPr>
          <a:xfrm>
            <a:off x="1142976" y="4429132"/>
            <a:ext cx="2826928" cy="461665"/>
          </a:xfrm>
          <a:prstGeom prst="rect">
            <a:avLst/>
          </a:prstGeom>
        </p:spPr>
        <p:txBody>
          <a:bodyPr wrap="none">
            <a:spAutoFit/>
          </a:bodyPr>
          <a:lstStyle/>
          <a:p>
            <a:r>
              <a:rPr lang="fr-FR" sz="2400" b="1" dirty="0" smtClean="0"/>
              <a:t>Objectifs de l’ACP</a:t>
            </a:r>
            <a:endParaRPr lang="fr-FR" sz="2400" b="1" dirty="0"/>
          </a:p>
        </p:txBody>
      </p:sp>
      <p:sp>
        <p:nvSpPr>
          <p:cNvPr id="13" name="ZoneTexte 12"/>
          <p:cNvSpPr txBox="1"/>
          <p:nvPr/>
        </p:nvSpPr>
        <p:spPr>
          <a:xfrm>
            <a:off x="928662" y="5072074"/>
            <a:ext cx="8470973" cy="1292662"/>
          </a:xfrm>
          <a:prstGeom prst="rect">
            <a:avLst/>
          </a:prstGeom>
          <a:noFill/>
        </p:spPr>
        <p:txBody>
          <a:bodyPr wrap="none" rtlCol="0">
            <a:spAutoFit/>
          </a:bodyPr>
          <a:lstStyle/>
          <a:p>
            <a:pPr>
              <a:buFont typeface="Arial" pitchFamily="34" charset="0"/>
              <a:buChar char="•"/>
            </a:pPr>
            <a:r>
              <a:rPr lang="fr-FR" sz="2000" dirty="0" smtClean="0"/>
              <a:t>Descriptif – exploratoire : visualisation des données par des graphiques simples</a:t>
            </a:r>
          </a:p>
          <a:p>
            <a:endParaRPr lang="fr-FR" sz="2000" dirty="0" smtClean="0"/>
          </a:p>
          <a:p>
            <a:pPr>
              <a:buFont typeface="Arial" pitchFamily="34" charset="0"/>
              <a:buChar char="•"/>
            </a:pPr>
            <a:r>
              <a:rPr lang="fr-FR" sz="2000" dirty="0" smtClean="0"/>
              <a:t>Synthèse-Résumés de grands tableaux individus*variables</a:t>
            </a:r>
          </a:p>
          <a:p>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13</a:t>
            </a:fld>
            <a:endParaRPr kumimoji="0" lang="en-US"/>
          </a:p>
        </p:txBody>
      </p:sp>
      <p:pic>
        <p:nvPicPr>
          <p:cNvPr id="93186" name="Picture 2"/>
          <p:cNvPicPr>
            <a:picLocks noChangeAspect="1" noChangeArrowheads="1"/>
          </p:cNvPicPr>
          <p:nvPr/>
        </p:nvPicPr>
        <p:blipFill>
          <a:blip r:embed="rId2"/>
          <a:srcRect/>
          <a:stretch>
            <a:fillRect/>
          </a:stretch>
        </p:blipFill>
        <p:spPr bwMode="auto">
          <a:xfrm>
            <a:off x="1785918" y="357166"/>
            <a:ext cx="6572296" cy="59336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14</a:t>
            </a:fld>
            <a:endParaRPr kumimoji="0" lang="en-US"/>
          </a:p>
        </p:txBody>
      </p:sp>
      <p:sp>
        <p:nvSpPr>
          <p:cNvPr id="6" name="Titre 1"/>
          <p:cNvSpPr>
            <a:spLocks noGrp="1"/>
          </p:cNvSpPr>
          <p:nvPr>
            <p:ph type="title"/>
          </p:nvPr>
        </p:nvSpPr>
        <p:spPr>
          <a:xfrm>
            <a:off x="1142976" y="2143116"/>
            <a:ext cx="7498080" cy="1143000"/>
          </a:xfrm>
        </p:spPr>
        <p:txBody>
          <a:bodyPr/>
          <a:lstStyle/>
          <a:p>
            <a:pPr algn="ctr"/>
            <a:r>
              <a:rPr lang="fr-FR" dirty="0" smtClean="0"/>
              <a:t>Etude des individus</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15</a:t>
            </a:fld>
            <a:endParaRPr kumimoji="0" lang="en-US"/>
          </a:p>
        </p:txBody>
      </p:sp>
      <p:sp>
        <p:nvSpPr>
          <p:cNvPr id="9" name="Rectangle 8"/>
          <p:cNvSpPr/>
          <p:nvPr/>
        </p:nvSpPr>
        <p:spPr>
          <a:xfrm>
            <a:off x="1071538" y="214290"/>
            <a:ext cx="2259914" cy="369332"/>
          </a:xfrm>
          <a:prstGeom prst="rect">
            <a:avLst/>
          </a:prstGeom>
        </p:spPr>
        <p:txBody>
          <a:bodyPr wrap="none">
            <a:spAutoFit/>
          </a:bodyPr>
          <a:lstStyle/>
          <a:p>
            <a:r>
              <a:rPr lang="fr-FR" dirty="0" smtClean="0">
                <a:solidFill>
                  <a:srgbClr val="0070C0"/>
                </a:solidFill>
              </a:rPr>
              <a:t>Le nuage des individus</a:t>
            </a:r>
            <a:endParaRPr lang="fr-FR" dirty="0"/>
          </a:p>
        </p:txBody>
      </p:sp>
      <p:sp>
        <p:nvSpPr>
          <p:cNvPr id="10" name="ZoneTexte 9"/>
          <p:cNvSpPr txBox="1"/>
          <p:nvPr/>
        </p:nvSpPr>
        <p:spPr>
          <a:xfrm>
            <a:off x="1142976" y="1000108"/>
            <a:ext cx="8243923" cy="2862322"/>
          </a:xfrm>
          <a:prstGeom prst="rect">
            <a:avLst/>
          </a:prstGeom>
          <a:noFill/>
        </p:spPr>
        <p:txBody>
          <a:bodyPr wrap="none" rtlCol="0">
            <a:spAutoFit/>
          </a:bodyPr>
          <a:lstStyle/>
          <a:p>
            <a:r>
              <a:rPr lang="fr-FR" sz="2000" dirty="0" smtClean="0"/>
              <a:t>un individu=une ligne du tableau </a:t>
            </a:r>
            <a:r>
              <a:rPr lang="fr-FR" sz="2000" dirty="0" smtClean="0">
                <a:sym typeface="Wingdings" pitchFamily="2" charset="2"/>
              </a:rPr>
              <a:t>un point dans un espace à K dimension</a:t>
            </a:r>
          </a:p>
          <a:p>
            <a:endParaRPr lang="fr-FR" sz="2000" dirty="0" smtClean="0">
              <a:sym typeface="Wingdings" pitchFamily="2" charset="2"/>
            </a:endParaRPr>
          </a:p>
          <a:p>
            <a:r>
              <a:rPr lang="fr-FR" sz="2000" dirty="0" smtClean="0">
                <a:sym typeface="Wingdings" pitchFamily="2" charset="2"/>
              </a:rPr>
              <a:t>Si K=1: Représentation axiale</a:t>
            </a:r>
          </a:p>
          <a:p>
            <a:r>
              <a:rPr lang="fr-FR" sz="2000" dirty="0" smtClean="0">
                <a:sym typeface="Wingdings" pitchFamily="2" charset="2"/>
              </a:rPr>
              <a:t>Si K=2:Nuage de points (régression simple)</a:t>
            </a:r>
          </a:p>
          <a:p>
            <a:r>
              <a:rPr lang="fr-FR" sz="2000" dirty="0" smtClean="0">
                <a:sym typeface="Wingdings" pitchFamily="2" charset="2"/>
              </a:rPr>
              <a:t>Si K=3:Représentation+Difficile en 3D</a:t>
            </a:r>
          </a:p>
          <a:p>
            <a:r>
              <a:rPr lang="fr-FR" sz="2000" dirty="0" smtClean="0">
                <a:sym typeface="Wingdings" pitchFamily="2" charset="2"/>
              </a:rPr>
              <a:t>Si K=4:Impossible de faire la représentation</a:t>
            </a:r>
          </a:p>
          <a:p>
            <a:endParaRPr lang="fr-FR" sz="2000" dirty="0" smtClean="0">
              <a:sym typeface="Wingdings" pitchFamily="2" charset="2"/>
            </a:endParaRPr>
          </a:p>
          <a:p>
            <a:r>
              <a:rPr lang="fr-FR" sz="2000" dirty="0" smtClean="0">
                <a:sym typeface="Wingdings" pitchFamily="2" charset="2"/>
              </a:rPr>
              <a:t>Notion de ressemblance entre deux individus dans un espace à K dimensions:</a:t>
            </a:r>
          </a:p>
          <a:p>
            <a:r>
              <a:rPr lang="fr-FR" sz="2000" dirty="0" smtClean="0">
                <a:sym typeface="Wingdings" pitchFamily="2" charset="2"/>
              </a:rPr>
              <a:t>Distance entre deux individus très faibleles individus sont très proches:</a:t>
            </a:r>
            <a:endParaRPr lang="fr-FR" sz="2000" dirty="0"/>
          </a:p>
        </p:txBody>
      </p:sp>
      <p:graphicFrame>
        <p:nvGraphicFramePr>
          <p:cNvPr id="29698" name="Object 2"/>
          <p:cNvGraphicFramePr>
            <a:graphicFrameLocks noChangeAspect="1"/>
          </p:cNvGraphicFramePr>
          <p:nvPr>
            <p:extLst>
              <p:ext uri="{D42A27DB-BD31-4B8C-83A1-F6EECF244321}">
                <p14:modId xmlns:p14="http://schemas.microsoft.com/office/powerpoint/2010/main" val="1989159732"/>
              </p:ext>
            </p:extLst>
          </p:nvPr>
        </p:nvGraphicFramePr>
        <p:xfrm>
          <a:off x="3271838" y="3871913"/>
          <a:ext cx="3121025" cy="920750"/>
        </p:xfrm>
        <a:graphic>
          <a:graphicData uri="http://schemas.openxmlformats.org/presentationml/2006/ole">
            <mc:AlternateContent xmlns:mc="http://schemas.openxmlformats.org/markup-compatibility/2006">
              <mc:Choice xmlns:v="urn:schemas-microsoft-com:vml" Requires="v">
                <p:oleObj spid="_x0000_s29771" name="Equation" r:id="rId3" imgW="1460160" imgH="431640" progId="Equation.DSMT4">
                  <p:embed/>
                </p:oleObj>
              </mc:Choice>
              <mc:Fallback>
                <p:oleObj name="Equation" r:id="rId3" imgW="1460160" imgH="431640" progId="Equation.DSMT4">
                  <p:embed/>
                  <p:pic>
                    <p:nvPicPr>
                      <p:cNvPr id="0" name="Picture 2"/>
                      <p:cNvPicPr>
                        <a:picLocks noChangeAspect="1" noChangeArrowheads="1"/>
                      </p:cNvPicPr>
                      <p:nvPr/>
                    </p:nvPicPr>
                    <p:blipFill>
                      <a:blip r:embed="rId4"/>
                      <a:srcRect/>
                      <a:stretch>
                        <a:fillRect/>
                      </a:stretch>
                    </p:blipFill>
                    <p:spPr bwMode="auto">
                      <a:xfrm>
                        <a:off x="3271838" y="3871913"/>
                        <a:ext cx="312102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ZoneTexte 11"/>
          <p:cNvSpPr txBox="1"/>
          <p:nvPr/>
        </p:nvSpPr>
        <p:spPr>
          <a:xfrm>
            <a:off x="2643174" y="5214950"/>
            <a:ext cx="5173019" cy="400110"/>
          </a:xfrm>
          <a:prstGeom prst="rect">
            <a:avLst/>
          </a:prstGeom>
          <a:noFill/>
        </p:spPr>
        <p:txBody>
          <a:bodyPr wrap="none" rtlCol="0">
            <a:spAutoFit/>
          </a:bodyPr>
          <a:lstStyle/>
          <a:p>
            <a:r>
              <a:rPr lang="fr-FR" sz="2000" dirty="0" smtClean="0"/>
              <a:t>Etude des individus=Etude de la forme du nuage</a:t>
            </a:r>
            <a:endParaRPr lang="fr-FR"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16</a:t>
            </a:fld>
            <a:endParaRPr kumimoji="0" lang="en-US"/>
          </a:p>
        </p:txBody>
      </p:sp>
      <p:sp>
        <p:nvSpPr>
          <p:cNvPr id="10" name="Rectangle 9"/>
          <p:cNvSpPr/>
          <p:nvPr/>
        </p:nvSpPr>
        <p:spPr>
          <a:xfrm>
            <a:off x="1071538" y="214290"/>
            <a:ext cx="3498073" cy="369332"/>
          </a:xfrm>
          <a:prstGeom prst="rect">
            <a:avLst/>
          </a:prstGeom>
        </p:spPr>
        <p:txBody>
          <a:bodyPr wrap="none">
            <a:spAutoFit/>
          </a:bodyPr>
          <a:lstStyle/>
          <a:p>
            <a:r>
              <a:rPr lang="fr-FR" dirty="0" smtClean="0">
                <a:solidFill>
                  <a:srgbClr val="0070C0"/>
                </a:solidFill>
              </a:rPr>
              <a:t>Centrage et réduction des données</a:t>
            </a:r>
            <a:endParaRPr lang="fr-FR" dirty="0"/>
          </a:p>
        </p:txBody>
      </p:sp>
      <p:sp>
        <p:nvSpPr>
          <p:cNvPr id="13" name="Rectangle 12"/>
          <p:cNvSpPr/>
          <p:nvPr/>
        </p:nvSpPr>
        <p:spPr>
          <a:xfrm>
            <a:off x="1214414" y="857233"/>
            <a:ext cx="7715304" cy="1631216"/>
          </a:xfrm>
          <a:prstGeom prst="rect">
            <a:avLst/>
          </a:prstGeom>
        </p:spPr>
        <p:txBody>
          <a:bodyPr wrap="square">
            <a:spAutoFit/>
          </a:bodyPr>
          <a:lstStyle/>
          <a:p>
            <a:r>
              <a:rPr lang="fr-FR" sz="2000" dirty="0" smtClean="0"/>
              <a:t>Il est fréquent que les tableaux traités contiennent des variables de différentes natures ou qui sont exprimées dans des unités différentes. Pour que les variables soient comparables entre elles et que les résultats de l’ACP ne soient pas influencés par leur ordre de grandeur, il faut procéder à une analyse « normée » ou « centrée réduite » :</a:t>
            </a:r>
            <a:endParaRPr lang="fr-FR" sz="2000" dirty="0"/>
          </a:p>
        </p:txBody>
      </p:sp>
      <p:graphicFrame>
        <p:nvGraphicFramePr>
          <p:cNvPr id="36866" name="Object 2"/>
          <p:cNvGraphicFramePr>
            <a:graphicFrameLocks noGrp="1" noChangeAspect="1"/>
          </p:cNvGraphicFramePr>
          <p:nvPr/>
        </p:nvGraphicFramePr>
        <p:xfrm>
          <a:off x="2000232" y="2786058"/>
          <a:ext cx="2198688" cy="1069975"/>
        </p:xfrm>
        <a:graphic>
          <a:graphicData uri="http://schemas.openxmlformats.org/presentationml/2006/ole">
            <mc:AlternateContent xmlns:mc="http://schemas.openxmlformats.org/markup-compatibility/2006">
              <mc:Choice xmlns:v="urn:schemas-microsoft-com:vml" Requires="v">
                <p:oleObj spid="_x0000_s36939" name="Équation" r:id="rId3" imgW="888840" imgH="431640" progId="Equation.3">
                  <p:embed/>
                </p:oleObj>
              </mc:Choice>
              <mc:Fallback>
                <p:oleObj name="Équation" r:id="rId3" imgW="888840" imgH="43164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2786058"/>
                        <a:ext cx="219868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Group 14"/>
          <p:cNvGrpSpPr>
            <a:grpSpLocks/>
          </p:cNvGrpSpPr>
          <p:nvPr/>
        </p:nvGrpSpPr>
        <p:grpSpPr bwMode="auto">
          <a:xfrm>
            <a:off x="3714749" y="3000371"/>
            <a:ext cx="5626103" cy="2330450"/>
            <a:chOff x="2100" y="1433"/>
            <a:chExt cx="3544" cy="1468"/>
          </a:xfrm>
        </p:grpSpPr>
        <p:sp>
          <p:nvSpPr>
            <p:cNvPr id="15" name="Text Box 10"/>
            <p:cNvSpPr txBox="1">
              <a:spLocks noChangeArrowheads="1"/>
            </p:cNvSpPr>
            <p:nvPr/>
          </p:nvSpPr>
          <p:spPr bwMode="auto">
            <a:xfrm>
              <a:off x="2910" y="1433"/>
              <a:ext cx="2416" cy="523"/>
            </a:xfrm>
            <a:prstGeom prst="rect">
              <a:avLst/>
            </a:prstGeom>
            <a:noFill/>
            <a:ln w="9525">
              <a:noFill/>
              <a:miter lim="800000"/>
              <a:headEnd/>
              <a:tailEnd/>
            </a:ln>
            <a:effectLst/>
          </p:spPr>
          <p:txBody>
            <a:bodyPr wrap="none">
              <a:spAutoFit/>
            </a:bodyPr>
            <a:lstStyle/>
            <a:p>
              <a:r>
                <a:rPr lang="fr-FR" sz="1600" b="1" dirty="0" smtClean="0"/>
                <a:t>la variable est « centrée » autour</a:t>
              </a:r>
            </a:p>
            <a:p>
              <a:r>
                <a:rPr lang="fr-FR" sz="1600" b="1" dirty="0" smtClean="0"/>
                <a:t> de la moyenne: la forme du nuage des</a:t>
              </a:r>
            </a:p>
            <a:p>
              <a:r>
                <a:rPr lang="fr-FR" sz="1600" b="1" dirty="0" smtClean="0"/>
                <a:t> points ne change pas</a:t>
              </a:r>
            </a:p>
          </p:txBody>
        </p:sp>
        <p:sp>
          <p:nvSpPr>
            <p:cNvPr id="16" name="Text Box 11"/>
            <p:cNvSpPr txBox="1">
              <a:spLocks noChangeArrowheads="1"/>
            </p:cNvSpPr>
            <p:nvPr/>
          </p:nvSpPr>
          <p:spPr bwMode="auto">
            <a:xfrm>
              <a:off x="2325" y="2378"/>
              <a:ext cx="3319" cy="523"/>
            </a:xfrm>
            <a:prstGeom prst="rect">
              <a:avLst/>
            </a:prstGeom>
            <a:noFill/>
            <a:ln w="9525">
              <a:noFill/>
              <a:miter lim="800000"/>
              <a:headEnd/>
              <a:tailEnd/>
            </a:ln>
            <a:effectLst/>
          </p:spPr>
          <p:txBody>
            <a:bodyPr wrap="none">
              <a:spAutoFit/>
            </a:bodyPr>
            <a:lstStyle/>
            <a:p>
              <a:r>
                <a:rPr lang="fr-FR" sz="1600" b="1" dirty="0"/>
                <a:t>la variable est ensuite « réduite </a:t>
              </a:r>
              <a:r>
                <a:rPr lang="fr-FR" sz="1600" b="1" dirty="0" smtClean="0"/>
                <a:t>»:cette opération est</a:t>
              </a:r>
            </a:p>
            <a:p>
              <a:r>
                <a:rPr lang="fr-FR" sz="1600" b="1" dirty="0" smtClean="0"/>
                <a:t>Indispensable si les unités de mesure sont différentes</a:t>
              </a:r>
            </a:p>
            <a:p>
              <a:r>
                <a:rPr lang="fr-FR" sz="1600" b="1" dirty="0" smtClean="0"/>
                <a:t>D’une variable à l’autre</a:t>
              </a:r>
              <a:endParaRPr lang="fr-FR" sz="1600" b="1" dirty="0"/>
            </a:p>
          </p:txBody>
        </p:sp>
        <p:sp>
          <p:nvSpPr>
            <p:cNvPr id="17" name="Line 12"/>
            <p:cNvSpPr>
              <a:spLocks noChangeShapeType="1"/>
            </p:cNvSpPr>
            <p:nvPr/>
          </p:nvSpPr>
          <p:spPr bwMode="auto">
            <a:xfrm flipH="1">
              <a:off x="2370" y="1523"/>
              <a:ext cx="499" cy="0"/>
            </a:xfrm>
            <a:prstGeom prst="line">
              <a:avLst/>
            </a:prstGeom>
            <a:noFill/>
            <a:ln w="9525">
              <a:solidFill>
                <a:schemeClr val="tx1"/>
              </a:solidFill>
              <a:round/>
              <a:headEnd/>
              <a:tailEnd type="triangle" w="med" len="med"/>
            </a:ln>
            <a:effectLst/>
          </p:spPr>
          <p:txBody>
            <a:bodyPr/>
            <a:lstStyle/>
            <a:p>
              <a:endParaRPr lang="fr-FR"/>
            </a:p>
          </p:txBody>
        </p:sp>
        <p:sp>
          <p:nvSpPr>
            <p:cNvPr id="18" name="Line 13"/>
            <p:cNvSpPr>
              <a:spLocks noChangeShapeType="1"/>
            </p:cNvSpPr>
            <p:nvPr/>
          </p:nvSpPr>
          <p:spPr bwMode="auto">
            <a:xfrm flipH="1" flipV="1">
              <a:off x="2100" y="1928"/>
              <a:ext cx="315" cy="360"/>
            </a:xfrm>
            <a:prstGeom prst="line">
              <a:avLst/>
            </a:prstGeom>
            <a:noFill/>
            <a:ln w="9525">
              <a:solidFill>
                <a:schemeClr val="tx1"/>
              </a:solidFill>
              <a:round/>
              <a:headEnd/>
              <a:tailEnd type="triangle" w="med" len="med"/>
            </a:ln>
            <a:effectLst/>
          </p:spPr>
          <p:txBody>
            <a:bodyPr/>
            <a:lstStyle/>
            <a:p>
              <a:endParaRPr lang="fr-F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17</a:t>
            </a:fld>
            <a:endParaRPr kumimoji="0" lang="en-US"/>
          </a:p>
        </p:txBody>
      </p:sp>
      <p:pic>
        <p:nvPicPr>
          <p:cNvPr id="37890" name="Picture 2"/>
          <p:cNvPicPr>
            <a:picLocks noChangeAspect="1" noChangeArrowheads="1"/>
          </p:cNvPicPr>
          <p:nvPr/>
        </p:nvPicPr>
        <p:blipFill>
          <a:blip r:embed="rId2"/>
          <a:srcRect/>
          <a:stretch>
            <a:fillRect/>
          </a:stretch>
        </p:blipFill>
        <p:spPr bwMode="auto">
          <a:xfrm>
            <a:off x="1285852" y="1357298"/>
            <a:ext cx="7439062" cy="3929082"/>
          </a:xfrm>
          <a:prstGeom prst="rect">
            <a:avLst/>
          </a:prstGeom>
          <a:noFill/>
          <a:ln w="9525">
            <a:noFill/>
            <a:miter lim="800000"/>
            <a:headEnd/>
            <a:tailEnd/>
          </a:ln>
          <a:effectLst/>
        </p:spPr>
      </p:pic>
      <p:sp>
        <p:nvSpPr>
          <p:cNvPr id="6" name="Rectangle 5"/>
          <p:cNvSpPr/>
          <p:nvPr/>
        </p:nvSpPr>
        <p:spPr>
          <a:xfrm>
            <a:off x="1071538" y="214290"/>
            <a:ext cx="3498073" cy="369332"/>
          </a:xfrm>
          <a:prstGeom prst="rect">
            <a:avLst/>
          </a:prstGeom>
        </p:spPr>
        <p:txBody>
          <a:bodyPr wrap="none">
            <a:spAutoFit/>
          </a:bodyPr>
          <a:lstStyle/>
          <a:p>
            <a:r>
              <a:rPr lang="fr-FR" dirty="0" smtClean="0">
                <a:solidFill>
                  <a:srgbClr val="0070C0"/>
                </a:solidFill>
              </a:rPr>
              <a:t>Centrage et réduction des données</a:t>
            </a:r>
            <a:endParaRPr lang="fr-FR" dirty="0"/>
          </a:p>
        </p:txBody>
      </p:sp>
      <p:cxnSp>
        <p:nvCxnSpPr>
          <p:cNvPr id="8" name="Connecteur droit avec flèche 7"/>
          <p:cNvCxnSpPr/>
          <p:nvPr/>
        </p:nvCxnSpPr>
        <p:spPr>
          <a:xfrm rot="5400000" flipH="1" flipV="1">
            <a:off x="6357950" y="4429132"/>
            <a:ext cx="1643074" cy="6429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onnecteur droit avec flèche 11"/>
          <p:cNvCxnSpPr/>
          <p:nvPr/>
        </p:nvCxnSpPr>
        <p:spPr>
          <a:xfrm rot="16200000" flipH="1">
            <a:off x="5000628" y="1357298"/>
            <a:ext cx="785818" cy="5000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ZoneTexte 13"/>
          <p:cNvSpPr txBox="1"/>
          <p:nvPr/>
        </p:nvSpPr>
        <p:spPr>
          <a:xfrm>
            <a:off x="5143504" y="714356"/>
            <a:ext cx="3684598" cy="369332"/>
          </a:xfrm>
          <a:prstGeom prst="rect">
            <a:avLst/>
          </a:prstGeom>
          <a:noFill/>
        </p:spPr>
        <p:txBody>
          <a:bodyPr wrap="none" rtlCol="0">
            <a:spAutoFit/>
          </a:bodyPr>
          <a:lstStyle/>
          <a:p>
            <a:r>
              <a:rPr lang="fr-FR" dirty="0" smtClean="0"/>
              <a:t>La valeur est inférieure à la moyenne </a:t>
            </a:r>
            <a:endParaRPr lang="fr-FR" dirty="0"/>
          </a:p>
        </p:txBody>
      </p:sp>
      <p:sp>
        <p:nvSpPr>
          <p:cNvPr id="15" name="ZoneTexte 14"/>
          <p:cNvSpPr txBox="1"/>
          <p:nvPr/>
        </p:nvSpPr>
        <p:spPr>
          <a:xfrm>
            <a:off x="4929190" y="5572140"/>
            <a:ext cx="3779176" cy="369332"/>
          </a:xfrm>
          <a:prstGeom prst="rect">
            <a:avLst/>
          </a:prstGeom>
          <a:noFill/>
        </p:spPr>
        <p:txBody>
          <a:bodyPr wrap="none" rtlCol="0">
            <a:spAutoFit/>
          </a:bodyPr>
          <a:lstStyle/>
          <a:p>
            <a:r>
              <a:rPr lang="fr-FR" dirty="0" smtClean="0"/>
              <a:t>La valeur est supérieure à la moyenne </a:t>
            </a:r>
            <a:endParaRPr lang="fr-FR" dirty="0"/>
          </a:p>
        </p:txBody>
      </p:sp>
      <p:sp>
        <p:nvSpPr>
          <p:cNvPr id="16" name="Rectangle à coins arrondis 15"/>
          <p:cNvSpPr/>
          <p:nvPr/>
        </p:nvSpPr>
        <p:spPr>
          <a:xfrm>
            <a:off x="5000628" y="714356"/>
            <a:ext cx="3929090" cy="428628"/>
          </a:xfrm>
          <a:prstGeom prst="roundRect">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Rectangle à coins arrondis 16"/>
          <p:cNvSpPr/>
          <p:nvPr/>
        </p:nvSpPr>
        <p:spPr>
          <a:xfrm>
            <a:off x="4786314" y="5572140"/>
            <a:ext cx="3929090" cy="428628"/>
          </a:xfrm>
          <a:prstGeom prst="roundRect">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18</a:t>
            </a:fld>
            <a:endParaRPr kumimoji="0" lang="en-US"/>
          </a:p>
        </p:txBody>
      </p:sp>
      <p:sp>
        <p:nvSpPr>
          <p:cNvPr id="8" name="Rectangle 7"/>
          <p:cNvSpPr/>
          <p:nvPr/>
        </p:nvSpPr>
        <p:spPr>
          <a:xfrm>
            <a:off x="1217595" y="633890"/>
            <a:ext cx="7429536" cy="3785652"/>
          </a:xfrm>
          <a:prstGeom prst="rect">
            <a:avLst/>
          </a:prstGeom>
        </p:spPr>
        <p:txBody>
          <a:bodyPr wrap="square">
            <a:spAutoFit/>
          </a:bodyPr>
          <a:lstStyle/>
          <a:p>
            <a:r>
              <a:rPr lang="fr-FR" sz="2000" dirty="0" smtClean="0"/>
              <a:t>Le tableau de données correspond à une représentation des individus dans un espace à K dimensions.</a:t>
            </a:r>
            <a:endParaRPr lang="fr-FR" sz="2000" dirty="0" smtClean="0">
              <a:solidFill>
                <a:srgbClr val="FF9900"/>
              </a:solidFill>
            </a:endParaRPr>
          </a:p>
          <a:p>
            <a:endParaRPr lang="fr-FR" sz="2000" dirty="0" smtClean="0"/>
          </a:p>
          <a:p>
            <a:r>
              <a:rPr lang="fr-FR" sz="2000" dirty="0" smtClean="0"/>
              <a:t> Etant donné qu’il est impossible de se représenter visuellement le nuage de points des individus dans un tel espace, le but de l’ACP est de trouver des espaces de visualisation de dimensions « plus petites », à savoir des droites (dimension 1) ou encore des plans (dimension 2), </a:t>
            </a:r>
            <a:r>
              <a:rPr lang="fr-FR" sz="2000" b="1" dirty="0" smtClean="0">
                <a:solidFill>
                  <a:srgbClr val="FF0000"/>
                </a:solidFill>
                <a:effectLst>
                  <a:outerShdw blurRad="38100" dist="38100" dir="2700000" algn="tl">
                    <a:srgbClr val="C0C0C0"/>
                  </a:outerShdw>
                </a:effectLst>
              </a:rPr>
              <a:t>tout en conservant le maximum d’information</a:t>
            </a:r>
            <a:r>
              <a:rPr lang="fr-FR" sz="2000" b="1" dirty="0" smtClean="0">
                <a:solidFill>
                  <a:srgbClr val="FF0000"/>
                </a:solidFill>
              </a:rPr>
              <a:t>.</a:t>
            </a:r>
          </a:p>
          <a:p>
            <a:endParaRPr lang="fr-FR" sz="2000" b="1" dirty="0">
              <a:solidFill>
                <a:srgbClr val="FF0000"/>
              </a:solidFill>
            </a:endParaRPr>
          </a:p>
          <a:p>
            <a:r>
              <a:rPr lang="fr-FR" sz="2000" b="1" dirty="0" smtClean="0">
                <a:solidFill>
                  <a:srgbClr val="FF0000"/>
                </a:solidFill>
              </a:rPr>
              <a:t>Distance entre les individus la plus fidèle possible !!</a:t>
            </a:r>
          </a:p>
          <a:p>
            <a:endParaRPr lang="fr-FR" sz="2000" b="1" dirty="0">
              <a:solidFill>
                <a:srgbClr val="FF0000"/>
              </a:solidFill>
            </a:endParaRPr>
          </a:p>
          <a:p>
            <a:r>
              <a:rPr lang="fr-FR" sz="2000" b="1" dirty="0" smtClean="0">
                <a:solidFill>
                  <a:srgbClr val="FF0000"/>
                </a:solidFill>
                <a:sym typeface="Wingdings" pitchFamily="2" charset="2"/>
              </a:rPr>
              <a:t> Trouver un sous-espace qui résume mieux les données</a:t>
            </a:r>
            <a:endParaRPr lang="fr-FR" sz="2000" b="1" dirty="0">
              <a:solidFill>
                <a:srgbClr val="FF0000"/>
              </a:solidFill>
            </a:endParaRPr>
          </a:p>
        </p:txBody>
      </p:sp>
      <p:sp>
        <p:nvSpPr>
          <p:cNvPr id="9" name="Line 1025"/>
          <p:cNvSpPr>
            <a:spLocks noChangeShapeType="1"/>
          </p:cNvSpPr>
          <p:nvPr/>
        </p:nvSpPr>
        <p:spPr bwMode="auto">
          <a:xfrm>
            <a:off x="1547813" y="5222858"/>
            <a:ext cx="2376487" cy="0"/>
          </a:xfrm>
          <a:prstGeom prst="line">
            <a:avLst/>
          </a:prstGeom>
          <a:noFill/>
          <a:ln w="9525">
            <a:solidFill>
              <a:schemeClr val="tx1"/>
            </a:solidFill>
            <a:round/>
            <a:headEnd/>
            <a:tailEnd/>
          </a:ln>
          <a:effectLst/>
        </p:spPr>
        <p:txBody>
          <a:bodyPr/>
          <a:lstStyle/>
          <a:p>
            <a:endParaRPr lang="fr-FR"/>
          </a:p>
        </p:txBody>
      </p:sp>
      <p:grpSp>
        <p:nvGrpSpPr>
          <p:cNvPr id="10" name="Group 1028"/>
          <p:cNvGrpSpPr>
            <a:grpSpLocks/>
          </p:cNvGrpSpPr>
          <p:nvPr/>
        </p:nvGrpSpPr>
        <p:grpSpPr bwMode="auto">
          <a:xfrm>
            <a:off x="5004048" y="4484671"/>
            <a:ext cx="2376487" cy="1474787"/>
            <a:chOff x="2835" y="2704"/>
            <a:chExt cx="1497" cy="929"/>
          </a:xfrm>
        </p:grpSpPr>
        <p:sp>
          <p:nvSpPr>
            <p:cNvPr id="11" name="Line 1026"/>
            <p:cNvSpPr>
              <a:spLocks noChangeShapeType="1"/>
            </p:cNvSpPr>
            <p:nvPr/>
          </p:nvSpPr>
          <p:spPr bwMode="auto">
            <a:xfrm>
              <a:off x="2835" y="3168"/>
              <a:ext cx="1497" cy="0"/>
            </a:xfrm>
            <a:prstGeom prst="line">
              <a:avLst/>
            </a:prstGeom>
            <a:noFill/>
            <a:ln w="9525">
              <a:solidFill>
                <a:schemeClr val="tx1"/>
              </a:solidFill>
              <a:round/>
              <a:headEnd/>
              <a:tailEnd/>
            </a:ln>
            <a:effectLst/>
          </p:spPr>
          <p:txBody>
            <a:bodyPr/>
            <a:lstStyle/>
            <a:p>
              <a:endParaRPr lang="fr-FR"/>
            </a:p>
          </p:txBody>
        </p:sp>
        <p:sp>
          <p:nvSpPr>
            <p:cNvPr id="12" name="Line 1027"/>
            <p:cNvSpPr>
              <a:spLocks noChangeShapeType="1"/>
            </p:cNvSpPr>
            <p:nvPr/>
          </p:nvSpPr>
          <p:spPr bwMode="auto">
            <a:xfrm rot="-5400000">
              <a:off x="3119" y="3169"/>
              <a:ext cx="929" cy="0"/>
            </a:xfrm>
            <a:prstGeom prst="line">
              <a:avLst/>
            </a:prstGeom>
            <a:noFill/>
            <a:ln w="9525">
              <a:solidFill>
                <a:schemeClr val="tx1"/>
              </a:solidFill>
              <a:round/>
              <a:headEnd/>
              <a:tailEnd/>
            </a:ln>
            <a:effectLst/>
          </p:spPr>
          <p:txBody>
            <a:bodyPr/>
            <a:lstStyle/>
            <a:p>
              <a:endParaRPr lang="fr-FR"/>
            </a:p>
          </p:txBody>
        </p:sp>
      </p:grpSp>
      <p:sp>
        <p:nvSpPr>
          <p:cNvPr id="14" name="Rectangle 13"/>
          <p:cNvSpPr/>
          <p:nvPr/>
        </p:nvSpPr>
        <p:spPr>
          <a:xfrm>
            <a:off x="1071538" y="214290"/>
            <a:ext cx="3175228" cy="369332"/>
          </a:xfrm>
          <a:prstGeom prst="rect">
            <a:avLst/>
          </a:prstGeom>
        </p:spPr>
        <p:txBody>
          <a:bodyPr wrap="none">
            <a:spAutoFit/>
          </a:bodyPr>
          <a:lstStyle/>
          <a:p>
            <a:r>
              <a:rPr lang="fr-FR" dirty="0" smtClean="0">
                <a:solidFill>
                  <a:srgbClr val="0070C0"/>
                </a:solidFill>
              </a:rPr>
              <a:t>Ajustement du nuage des points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19</a:t>
            </a:fld>
            <a:endParaRPr kumimoji="0" lang="en-US"/>
          </a:p>
        </p:txBody>
      </p:sp>
      <p:pic>
        <p:nvPicPr>
          <p:cNvPr id="33794" name="Picture 2" descr="http://stock.wikimini.org/w/images/2/23/Dromadaire_(Camelus_dromedarius).jpg"/>
          <p:cNvPicPr>
            <a:picLocks noChangeAspect="1" noChangeArrowheads="1"/>
          </p:cNvPicPr>
          <p:nvPr/>
        </p:nvPicPr>
        <p:blipFill>
          <a:blip r:embed="rId2"/>
          <a:srcRect/>
          <a:stretch>
            <a:fillRect/>
          </a:stretch>
        </p:blipFill>
        <p:spPr bwMode="auto">
          <a:xfrm>
            <a:off x="3357554" y="2143116"/>
            <a:ext cx="3117146" cy="3836488"/>
          </a:xfrm>
          <a:prstGeom prst="rect">
            <a:avLst/>
          </a:prstGeom>
          <a:noFill/>
        </p:spPr>
      </p:pic>
      <p:sp>
        <p:nvSpPr>
          <p:cNvPr id="7" name="Rectangle 6"/>
          <p:cNvSpPr/>
          <p:nvPr/>
        </p:nvSpPr>
        <p:spPr>
          <a:xfrm>
            <a:off x="1357290" y="785794"/>
            <a:ext cx="7215238" cy="707886"/>
          </a:xfrm>
          <a:prstGeom prst="rect">
            <a:avLst/>
          </a:prstGeom>
        </p:spPr>
        <p:txBody>
          <a:bodyPr wrap="square">
            <a:spAutoFit/>
          </a:bodyPr>
          <a:lstStyle/>
          <a:p>
            <a:r>
              <a:rPr lang="fr-FR" sz="2000" dirty="0" smtClean="0"/>
              <a:t>C’est le même principe que lorsque l’on prend une photographie, on passe d’un espace à 3 dimensions à un espace à 2 dimensions.</a:t>
            </a:r>
            <a:endParaRPr lang="fr-FR" sz="2000" dirty="0"/>
          </a:p>
        </p:txBody>
      </p:sp>
      <p:sp>
        <p:nvSpPr>
          <p:cNvPr id="6" name="Rectangle 5"/>
          <p:cNvSpPr/>
          <p:nvPr/>
        </p:nvSpPr>
        <p:spPr>
          <a:xfrm>
            <a:off x="1071538" y="214290"/>
            <a:ext cx="3175228" cy="369332"/>
          </a:xfrm>
          <a:prstGeom prst="rect">
            <a:avLst/>
          </a:prstGeom>
        </p:spPr>
        <p:txBody>
          <a:bodyPr wrap="none">
            <a:spAutoFit/>
          </a:bodyPr>
          <a:lstStyle/>
          <a:p>
            <a:r>
              <a:rPr lang="fr-FR" dirty="0" smtClean="0">
                <a:solidFill>
                  <a:srgbClr val="0070C0"/>
                </a:solidFill>
              </a:rPr>
              <a:t>Ajustement du nuage des points</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Plan:</a:t>
            </a:r>
            <a:br>
              <a:rPr lang="fr-FR" dirty="0" smtClean="0"/>
            </a:br>
            <a:endParaRPr lang="fr-FR" dirty="0"/>
          </a:p>
        </p:txBody>
      </p:sp>
      <p:sp>
        <p:nvSpPr>
          <p:cNvPr id="3" name="Espace réservé du contenu 2"/>
          <p:cNvSpPr>
            <a:spLocks noGrp="1"/>
          </p:cNvSpPr>
          <p:nvPr>
            <p:ph idx="1"/>
          </p:nvPr>
        </p:nvSpPr>
        <p:spPr>
          <a:xfrm>
            <a:off x="1428728" y="1071546"/>
            <a:ext cx="7498080" cy="5143536"/>
          </a:xfrm>
        </p:spPr>
        <p:txBody>
          <a:bodyPr>
            <a:normAutofit fontScale="92500" lnSpcReduction="10000"/>
          </a:bodyPr>
          <a:lstStyle/>
          <a:p>
            <a:pPr marL="653796" indent="-571500">
              <a:buNone/>
            </a:pPr>
            <a:r>
              <a:rPr lang="fr-FR" dirty="0" smtClean="0"/>
              <a:t>1. Position du problème</a:t>
            </a:r>
          </a:p>
          <a:p>
            <a:pPr marL="653796" indent="-571500">
              <a:buFont typeface="Wingdings" pitchFamily="2" charset="2"/>
              <a:buChar char="q"/>
            </a:pPr>
            <a:r>
              <a:rPr lang="fr-FR" sz="2400" dirty="0" smtClean="0"/>
              <a:t>Données - notations – exemples</a:t>
            </a:r>
          </a:p>
          <a:p>
            <a:pPr marL="653796" indent="-571500">
              <a:buFont typeface="Wingdings" pitchFamily="2" charset="2"/>
              <a:buChar char="q"/>
            </a:pPr>
            <a:r>
              <a:rPr lang="fr-FR" sz="2400" dirty="0" smtClean="0"/>
              <a:t>Objectifs</a:t>
            </a:r>
          </a:p>
          <a:p>
            <a:pPr marL="653796" indent="-571500">
              <a:buNone/>
            </a:pPr>
            <a:endParaRPr lang="fr-FR" sz="2400" dirty="0" smtClean="0"/>
          </a:p>
          <a:p>
            <a:pPr marL="653796" indent="-571500">
              <a:buNone/>
            </a:pPr>
            <a:r>
              <a:rPr lang="fr-FR" dirty="0" smtClean="0"/>
              <a:t>2. Etude des individus</a:t>
            </a:r>
          </a:p>
          <a:p>
            <a:pPr marL="653796" indent="-571500">
              <a:buNone/>
            </a:pPr>
            <a:endParaRPr lang="fr-FR" dirty="0" smtClean="0"/>
          </a:p>
          <a:p>
            <a:pPr>
              <a:buNone/>
            </a:pPr>
            <a:r>
              <a:rPr lang="fr-FR" dirty="0" smtClean="0"/>
              <a:t>3. Etude des variables</a:t>
            </a:r>
          </a:p>
          <a:p>
            <a:pPr>
              <a:buNone/>
            </a:pPr>
            <a:endParaRPr lang="fr-FR" dirty="0" smtClean="0"/>
          </a:p>
          <a:p>
            <a:pPr>
              <a:buNone/>
            </a:pPr>
            <a:r>
              <a:rPr lang="fr-FR" dirty="0" smtClean="0"/>
              <a:t>4.Interprétation</a:t>
            </a:r>
          </a:p>
          <a:p>
            <a:pPr>
              <a:buNone/>
            </a:pPr>
            <a:endParaRPr lang="fr-FR" dirty="0" smtClean="0"/>
          </a:p>
          <a:p>
            <a:pPr>
              <a:buNone/>
            </a:pPr>
            <a:r>
              <a:rPr lang="fr-FR" dirty="0" smtClean="0"/>
              <a:t>5. Pratique de l’ACP</a:t>
            </a:r>
          </a:p>
          <a:p>
            <a:pPr>
              <a:buNone/>
            </a:pPr>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20</a:t>
            </a:fld>
            <a:endParaRPr kumimoji="0" lang="en-US"/>
          </a:p>
        </p:txBody>
      </p:sp>
      <p:sp>
        <p:nvSpPr>
          <p:cNvPr id="6" name="Rectangle 5"/>
          <p:cNvSpPr/>
          <p:nvPr/>
        </p:nvSpPr>
        <p:spPr>
          <a:xfrm>
            <a:off x="1643042" y="1142984"/>
            <a:ext cx="6429420" cy="707886"/>
          </a:xfrm>
          <a:prstGeom prst="rect">
            <a:avLst/>
          </a:prstGeom>
        </p:spPr>
        <p:txBody>
          <a:bodyPr wrap="square">
            <a:spAutoFit/>
          </a:bodyPr>
          <a:lstStyle/>
          <a:p>
            <a:r>
              <a:rPr lang="fr-FR" sz="2000" dirty="0" smtClean="0"/>
              <a:t>De fait, l’angle de la prise de vue a une importance capitale car c’est lui qui détermine «</a:t>
            </a:r>
            <a:r>
              <a:rPr lang="fr-FR" sz="2000" dirty="0" smtClean="0">
                <a:solidFill>
                  <a:srgbClr val="FF0000"/>
                </a:solidFill>
              </a:rPr>
              <a:t> l’information exploitable</a:t>
            </a:r>
            <a:r>
              <a:rPr lang="fr-FR" sz="2000" dirty="0" smtClean="0"/>
              <a:t> ».</a:t>
            </a:r>
            <a:endParaRPr lang="fr-FR" sz="2000" dirty="0"/>
          </a:p>
        </p:txBody>
      </p:sp>
      <p:pic>
        <p:nvPicPr>
          <p:cNvPr id="8" name="Picture 5" descr="3_chameau"/>
          <p:cNvPicPr>
            <a:picLocks noChangeAspect="1" noChangeArrowheads="1"/>
          </p:cNvPicPr>
          <p:nvPr/>
        </p:nvPicPr>
        <p:blipFill>
          <a:blip r:embed="rId2"/>
          <a:srcRect/>
          <a:stretch>
            <a:fillRect/>
          </a:stretch>
        </p:blipFill>
        <p:spPr bwMode="auto">
          <a:xfrm>
            <a:off x="1928794" y="2428868"/>
            <a:ext cx="5426075" cy="3216275"/>
          </a:xfrm>
          <a:prstGeom prst="rect">
            <a:avLst/>
          </a:prstGeom>
          <a:noFill/>
        </p:spPr>
      </p:pic>
      <p:sp>
        <p:nvSpPr>
          <p:cNvPr id="9" name="Rectangle 8"/>
          <p:cNvSpPr/>
          <p:nvPr/>
        </p:nvSpPr>
        <p:spPr>
          <a:xfrm>
            <a:off x="1071538" y="214290"/>
            <a:ext cx="3175228" cy="369332"/>
          </a:xfrm>
          <a:prstGeom prst="rect">
            <a:avLst/>
          </a:prstGeom>
        </p:spPr>
        <p:txBody>
          <a:bodyPr wrap="none">
            <a:spAutoFit/>
          </a:bodyPr>
          <a:lstStyle/>
          <a:p>
            <a:r>
              <a:rPr lang="fr-FR" dirty="0" smtClean="0">
                <a:solidFill>
                  <a:srgbClr val="0070C0"/>
                </a:solidFill>
              </a:rPr>
              <a:t>Ajustement du nuage des points</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21</a:t>
            </a:fld>
            <a:endParaRPr kumimoji="0" lang="en-US"/>
          </a:p>
        </p:txBody>
      </p:sp>
      <p:pic>
        <p:nvPicPr>
          <p:cNvPr id="37890" name="Picture 2"/>
          <p:cNvPicPr>
            <a:picLocks noChangeAspect="1" noChangeArrowheads="1"/>
          </p:cNvPicPr>
          <p:nvPr/>
        </p:nvPicPr>
        <p:blipFill>
          <a:blip r:embed="rId2"/>
          <a:srcRect/>
          <a:stretch>
            <a:fillRect/>
          </a:stretch>
        </p:blipFill>
        <p:spPr bwMode="auto">
          <a:xfrm>
            <a:off x="1142976" y="2643182"/>
            <a:ext cx="7146695" cy="1843095"/>
          </a:xfrm>
          <a:prstGeom prst="rect">
            <a:avLst/>
          </a:prstGeom>
          <a:noFill/>
          <a:ln w="9525">
            <a:noFill/>
            <a:miter lim="800000"/>
            <a:headEnd/>
            <a:tailEnd/>
          </a:ln>
          <a:effectLst/>
        </p:spPr>
      </p:pic>
      <p:sp>
        <p:nvSpPr>
          <p:cNvPr id="6" name="ZoneTexte 5"/>
          <p:cNvSpPr txBox="1"/>
          <p:nvPr/>
        </p:nvSpPr>
        <p:spPr>
          <a:xfrm>
            <a:off x="1357290" y="4714884"/>
            <a:ext cx="7144072" cy="707886"/>
          </a:xfrm>
          <a:prstGeom prst="rect">
            <a:avLst/>
          </a:prstGeom>
          <a:noFill/>
        </p:spPr>
        <p:txBody>
          <a:bodyPr wrap="square" rtlCol="0">
            <a:spAutoFit/>
          </a:bodyPr>
          <a:lstStyle/>
          <a:p>
            <a:r>
              <a:rPr lang="fr-FR" sz="2000" dirty="0" smtClean="0"/>
              <a:t>On choisit </a:t>
            </a:r>
            <a:r>
              <a:rPr lang="fr-FR" sz="2000" dirty="0" smtClean="0">
                <a:solidFill>
                  <a:srgbClr val="FF0000"/>
                </a:solidFill>
              </a:rPr>
              <a:t>la troisième proposition</a:t>
            </a:r>
            <a:r>
              <a:rPr lang="fr-FR" sz="2000" dirty="0" smtClean="0"/>
              <a:t>: séparer les points revient à augmenter la  dispersion (la variabilité) des points  </a:t>
            </a:r>
          </a:p>
        </p:txBody>
      </p:sp>
      <p:sp>
        <p:nvSpPr>
          <p:cNvPr id="7" name="ZoneTexte 6"/>
          <p:cNvSpPr txBox="1"/>
          <p:nvPr/>
        </p:nvSpPr>
        <p:spPr>
          <a:xfrm>
            <a:off x="1214414" y="1000108"/>
            <a:ext cx="7707046" cy="1631216"/>
          </a:xfrm>
          <a:prstGeom prst="rect">
            <a:avLst/>
          </a:prstGeom>
          <a:noFill/>
        </p:spPr>
        <p:txBody>
          <a:bodyPr wrap="none" rtlCol="0">
            <a:spAutoFit/>
          </a:bodyPr>
          <a:lstStyle/>
          <a:p>
            <a:r>
              <a:rPr lang="fr-FR" sz="2000" dirty="0" smtClean="0"/>
              <a:t>L’ACP  vise à fournir une image simplifiée du nuage la plus fidèle possible</a:t>
            </a:r>
          </a:p>
          <a:p>
            <a:r>
              <a:rPr lang="fr-FR" sz="2000" dirty="0" smtClean="0"/>
              <a:t>Trouver le sous espace qui résume au mieux les données</a:t>
            </a:r>
          </a:p>
          <a:p>
            <a:endParaRPr lang="fr-FR" sz="2000" dirty="0" smtClean="0"/>
          </a:p>
          <a:p>
            <a:r>
              <a:rPr lang="fr-FR" sz="2000" dirty="0" smtClean="0"/>
              <a:t>Qualité d’une image:</a:t>
            </a:r>
          </a:p>
          <a:p>
            <a:r>
              <a:rPr lang="fr-FR" sz="2000" dirty="0" smtClean="0"/>
              <a:t>Restitue fidèlement la forme générale du nuage</a:t>
            </a:r>
          </a:p>
        </p:txBody>
      </p:sp>
      <p:sp>
        <p:nvSpPr>
          <p:cNvPr id="10" name="Rectangle 9"/>
          <p:cNvSpPr/>
          <p:nvPr/>
        </p:nvSpPr>
        <p:spPr>
          <a:xfrm>
            <a:off x="1071538" y="214290"/>
            <a:ext cx="3175228" cy="369332"/>
          </a:xfrm>
          <a:prstGeom prst="rect">
            <a:avLst/>
          </a:prstGeom>
        </p:spPr>
        <p:txBody>
          <a:bodyPr wrap="none">
            <a:spAutoFit/>
          </a:bodyPr>
          <a:lstStyle/>
          <a:p>
            <a:r>
              <a:rPr lang="fr-FR" dirty="0" smtClean="0">
                <a:solidFill>
                  <a:srgbClr val="0070C0"/>
                </a:solidFill>
              </a:rPr>
              <a:t>Ajustement du nuage des points</a:t>
            </a: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22</a:t>
            </a:fld>
            <a:endParaRPr kumimoji="0" lang="en-US"/>
          </a:p>
        </p:txBody>
      </p:sp>
      <p:sp>
        <p:nvSpPr>
          <p:cNvPr id="6" name="Rectangle 5"/>
          <p:cNvSpPr/>
          <p:nvPr/>
        </p:nvSpPr>
        <p:spPr>
          <a:xfrm>
            <a:off x="1071538" y="214290"/>
            <a:ext cx="3175228" cy="369332"/>
          </a:xfrm>
          <a:prstGeom prst="rect">
            <a:avLst/>
          </a:prstGeom>
        </p:spPr>
        <p:txBody>
          <a:bodyPr wrap="none">
            <a:spAutoFit/>
          </a:bodyPr>
          <a:lstStyle/>
          <a:p>
            <a:r>
              <a:rPr lang="fr-FR" dirty="0" smtClean="0">
                <a:solidFill>
                  <a:srgbClr val="0070C0"/>
                </a:solidFill>
              </a:rPr>
              <a:t>Ajustement du nuage des points</a:t>
            </a:r>
            <a:endParaRPr lang="fr-FR" dirty="0"/>
          </a:p>
        </p:txBody>
      </p:sp>
      <p:sp>
        <p:nvSpPr>
          <p:cNvPr id="7" name="ZoneTexte 6"/>
          <p:cNvSpPr txBox="1"/>
          <p:nvPr/>
        </p:nvSpPr>
        <p:spPr>
          <a:xfrm>
            <a:off x="1142976" y="1000108"/>
            <a:ext cx="7981480" cy="5386090"/>
          </a:xfrm>
          <a:prstGeom prst="rect">
            <a:avLst/>
          </a:prstGeom>
          <a:noFill/>
        </p:spPr>
        <p:txBody>
          <a:bodyPr wrap="none" rtlCol="0">
            <a:spAutoFit/>
          </a:bodyPr>
          <a:lstStyle/>
          <a:p>
            <a:pPr algn="ctr"/>
            <a:r>
              <a:rPr lang="fr-FR" sz="2000" dirty="0" smtClean="0"/>
              <a:t>Qualité d’une image</a:t>
            </a:r>
          </a:p>
          <a:p>
            <a:pPr algn="ctr"/>
            <a:endParaRPr lang="fr-FR" sz="2000" dirty="0" smtClean="0"/>
          </a:p>
          <a:p>
            <a:pPr marL="457200" indent="-457200"/>
            <a:r>
              <a:rPr lang="fr-FR" sz="2000" dirty="0" smtClean="0"/>
              <a:t>1.   Restitue fidèlement la forme générale du nuage : une image est bonne si</a:t>
            </a:r>
          </a:p>
          <a:p>
            <a:pPr marL="342900" indent="-342900"/>
            <a:r>
              <a:rPr lang="fr-FR" sz="2000" dirty="0" smtClean="0"/>
              <a:t>on distingue bien la variabilité entre ses points</a:t>
            </a:r>
          </a:p>
          <a:p>
            <a:pPr marL="342900" indent="-342900"/>
            <a:endParaRPr lang="fr-FR" sz="2000" dirty="0" smtClean="0"/>
          </a:p>
          <a:p>
            <a:pPr marL="457200" indent="-457200"/>
            <a:r>
              <a:rPr lang="fr-FR" sz="2000" dirty="0" smtClean="0"/>
              <a:t> 2.  Meilleure représentation de la diversité </a:t>
            </a:r>
          </a:p>
          <a:p>
            <a:pPr marL="457200" indent="-457200"/>
            <a:endParaRPr lang="fr-FR" sz="2000" dirty="0" smtClean="0"/>
          </a:p>
          <a:p>
            <a:pPr marL="342900" indent="-342900"/>
            <a:r>
              <a:rPr lang="fr-FR" sz="2000" dirty="0" smtClean="0"/>
              <a:t>3.   Ne perturbe pas les distances entre individus</a:t>
            </a:r>
          </a:p>
          <a:p>
            <a:pPr marL="342900" indent="-342900">
              <a:buFont typeface="+mj-lt"/>
              <a:buAutoNum type="arabicPeriod"/>
            </a:pPr>
            <a:endParaRPr lang="fr-FR" sz="2000" dirty="0" smtClean="0"/>
          </a:p>
          <a:p>
            <a:pPr marL="342900" indent="-342900" algn="ctr"/>
            <a:r>
              <a:rPr lang="fr-FR" sz="2000" dirty="0" smtClean="0"/>
              <a:t>Comment quantifier la qualité d’une image?</a:t>
            </a:r>
          </a:p>
          <a:p>
            <a:pPr marL="342900" indent="-342900"/>
            <a:endParaRPr lang="fr-FR" sz="2000" dirty="0" smtClean="0"/>
          </a:p>
          <a:p>
            <a:pPr marL="342900" indent="-342900"/>
            <a:r>
              <a:rPr lang="fr-FR" sz="2000" dirty="0" smtClean="0"/>
              <a:t> A l’aide de la notion de dispersion ou variabilité appelée </a:t>
            </a:r>
            <a:r>
              <a:rPr lang="fr-FR" sz="2400" b="1" dirty="0" smtClean="0">
                <a:solidFill>
                  <a:srgbClr val="00B0F0"/>
                </a:solidFill>
              </a:rPr>
              <a:t>inertie</a:t>
            </a:r>
            <a:endParaRPr lang="fr-FR" sz="2000" b="1" dirty="0" smtClean="0">
              <a:solidFill>
                <a:srgbClr val="C00000"/>
              </a:solidFill>
            </a:endParaRPr>
          </a:p>
          <a:p>
            <a:pPr marL="342900" indent="-342900"/>
            <a:r>
              <a:rPr lang="fr-FR" sz="2000" b="1" dirty="0" smtClean="0">
                <a:solidFill>
                  <a:srgbClr val="C00000"/>
                </a:solidFill>
              </a:rPr>
              <a:t>Plus un  nuage de points sera dispersé </a:t>
            </a:r>
            <a:r>
              <a:rPr lang="fr-FR" sz="2000" b="1" dirty="0" smtClean="0">
                <a:solidFill>
                  <a:srgbClr val="C00000"/>
                </a:solidFill>
                <a:sym typeface="Wingdings" pitchFamily="2" charset="2"/>
              </a:rPr>
              <a:t>l’image est plus claire</a:t>
            </a:r>
          </a:p>
          <a:p>
            <a:pPr marL="342900" indent="-342900"/>
            <a:r>
              <a:rPr lang="fr-FR" sz="2000" b="1" dirty="0" smtClean="0">
                <a:solidFill>
                  <a:srgbClr val="C00000"/>
                </a:solidFill>
                <a:sym typeface="Wingdings" pitchFamily="2" charset="2"/>
              </a:rPr>
              <a:t>La variabilité est forte</a:t>
            </a:r>
          </a:p>
          <a:p>
            <a:pPr marL="342900" indent="-342900"/>
            <a:endParaRPr lang="fr-FR" sz="2000" b="1" dirty="0" smtClean="0">
              <a:solidFill>
                <a:srgbClr val="C00000"/>
              </a:solidFill>
              <a:sym typeface="Wingdings" pitchFamily="2" charset="2"/>
            </a:endParaRPr>
          </a:p>
          <a:p>
            <a:pPr marL="342900" indent="-342900" algn="ctr"/>
            <a:r>
              <a:rPr lang="fr-FR" sz="2000" b="1" dirty="0" smtClean="0">
                <a:solidFill>
                  <a:srgbClr val="00B0F0"/>
                </a:solidFill>
              </a:rPr>
              <a:t>Inertie=variance généralisée à plusieurs dimensions</a:t>
            </a:r>
            <a:endParaRPr lang="fr-FR" sz="2000" b="1" dirty="0" smtClean="0">
              <a:solidFill>
                <a:srgbClr val="C00000"/>
              </a:solidFill>
            </a:endParaRPr>
          </a:p>
          <a:p>
            <a:pPr marL="342900" indent="-342900"/>
            <a:endParaRPr lang="fr-FR"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23</a:t>
            </a:fld>
            <a:endParaRPr kumimoji="0" lang="en-US"/>
          </a:p>
        </p:txBody>
      </p:sp>
      <p:sp>
        <p:nvSpPr>
          <p:cNvPr id="6" name="Rectangle 5"/>
          <p:cNvSpPr/>
          <p:nvPr/>
        </p:nvSpPr>
        <p:spPr>
          <a:xfrm>
            <a:off x="1071538" y="214290"/>
            <a:ext cx="3175228" cy="369332"/>
          </a:xfrm>
          <a:prstGeom prst="rect">
            <a:avLst/>
          </a:prstGeom>
        </p:spPr>
        <p:txBody>
          <a:bodyPr wrap="none">
            <a:spAutoFit/>
          </a:bodyPr>
          <a:lstStyle/>
          <a:p>
            <a:r>
              <a:rPr lang="fr-FR" dirty="0" smtClean="0">
                <a:solidFill>
                  <a:srgbClr val="0070C0"/>
                </a:solidFill>
              </a:rPr>
              <a:t>Ajustement du nuage des points</a:t>
            </a:r>
            <a:endParaRPr lang="fr-FR" dirty="0"/>
          </a:p>
        </p:txBody>
      </p:sp>
      <p:sp>
        <p:nvSpPr>
          <p:cNvPr id="7" name="Rectangle 6"/>
          <p:cNvSpPr/>
          <p:nvPr/>
        </p:nvSpPr>
        <p:spPr>
          <a:xfrm>
            <a:off x="1214414" y="1214422"/>
            <a:ext cx="6177460" cy="400110"/>
          </a:xfrm>
          <a:prstGeom prst="rect">
            <a:avLst/>
          </a:prstGeom>
        </p:spPr>
        <p:txBody>
          <a:bodyPr wrap="none">
            <a:spAutoFit/>
          </a:bodyPr>
          <a:lstStyle/>
          <a:p>
            <a:r>
              <a:rPr lang="fr-FR" sz="2000" dirty="0" smtClean="0"/>
              <a:t>Trouver la meilleure image approchée du nuage de points:</a:t>
            </a:r>
          </a:p>
        </p:txBody>
      </p:sp>
      <p:sp>
        <p:nvSpPr>
          <p:cNvPr id="8" name="Ellipse 7"/>
          <p:cNvSpPr/>
          <p:nvPr/>
        </p:nvSpPr>
        <p:spPr>
          <a:xfrm>
            <a:off x="1214414" y="1857364"/>
            <a:ext cx="357190" cy="3571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dirty="0" smtClean="0"/>
              <a:t>1</a:t>
            </a:r>
            <a:endParaRPr lang="fr-FR" sz="2400" dirty="0"/>
          </a:p>
        </p:txBody>
      </p:sp>
      <p:sp>
        <p:nvSpPr>
          <p:cNvPr id="9" name="ZoneTexte 8"/>
          <p:cNvSpPr txBox="1"/>
          <p:nvPr/>
        </p:nvSpPr>
        <p:spPr>
          <a:xfrm>
            <a:off x="1643042" y="1857364"/>
            <a:ext cx="6522811" cy="400110"/>
          </a:xfrm>
          <a:prstGeom prst="rect">
            <a:avLst/>
          </a:prstGeom>
          <a:noFill/>
        </p:spPr>
        <p:txBody>
          <a:bodyPr wrap="none" rtlCol="0">
            <a:spAutoFit/>
          </a:bodyPr>
          <a:lstStyle/>
          <a:p>
            <a:r>
              <a:rPr lang="fr-FR" sz="2000" dirty="0" smtClean="0"/>
              <a:t>Trouver l’axe(facteur) qui déforme le moins possible le nuage</a:t>
            </a:r>
          </a:p>
        </p:txBody>
      </p:sp>
      <p:pic>
        <p:nvPicPr>
          <p:cNvPr id="37890" name="Picture 2"/>
          <p:cNvPicPr>
            <a:picLocks noChangeAspect="1" noChangeArrowheads="1"/>
          </p:cNvPicPr>
          <p:nvPr/>
        </p:nvPicPr>
        <p:blipFill>
          <a:blip r:embed="rId3"/>
          <a:srcRect/>
          <a:stretch>
            <a:fillRect/>
          </a:stretch>
        </p:blipFill>
        <p:spPr bwMode="auto">
          <a:xfrm>
            <a:off x="2500298" y="2500306"/>
            <a:ext cx="4332179" cy="2000264"/>
          </a:xfrm>
          <a:prstGeom prst="rect">
            <a:avLst/>
          </a:prstGeom>
          <a:noFill/>
          <a:ln w="9525">
            <a:noFill/>
            <a:miter lim="800000"/>
            <a:headEnd/>
            <a:tailEnd/>
          </a:ln>
          <a:effectLst/>
        </p:spPr>
      </p:pic>
      <p:cxnSp>
        <p:nvCxnSpPr>
          <p:cNvPr id="11" name="Connecteur droit avec flèche 10"/>
          <p:cNvCxnSpPr/>
          <p:nvPr/>
        </p:nvCxnSpPr>
        <p:spPr>
          <a:xfrm rot="10800000">
            <a:off x="5857884" y="4429132"/>
            <a:ext cx="500066"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5998395" y="4857760"/>
            <a:ext cx="31456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solidFill>
                  <a:schemeClr val="accent3">
                    <a:lumMod val="75000"/>
                  </a:schemeClr>
                </a:solidFill>
              </a:rPr>
              <a:t>Projeté d’un individu sur un axe</a:t>
            </a:r>
            <a:endParaRPr lang="fr-FR" dirty="0">
              <a:solidFill>
                <a:schemeClr val="accent3">
                  <a:lumMod val="75000"/>
                </a:schemeClr>
              </a:solidFill>
            </a:endParaRPr>
          </a:p>
        </p:txBody>
      </p:sp>
      <p:cxnSp>
        <p:nvCxnSpPr>
          <p:cNvPr id="16" name="Connecteur droit avec flèche 15"/>
          <p:cNvCxnSpPr/>
          <p:nvPr/>
        </p:nvCxnSpPr>
        <p:spPr>
          <a:xfrm flipV="1">
            <a:off x="2428860" y="4143380"/>
            <a:ext cx="357190"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ZoneTexte 17"/>
          <p:cNvSpPr txBox="1"/>
          <p:nvPr/>
        </p:nvSpPr>
        <p:spPr>
          <a:xfrm>
            <a:off x="1500166" y="4429132"/>
            <a:ext cx="27184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solidFill>
                  <a:schemeClr val="accent3">
                    <a:lumMod val="75000"/>
                  </a:schemeClr>
                </a:solidFill>
              </a:rPr>
              <a:t>Centre de gravité du nuage</a:t>
            </a:r>
            <a:endParaRPr lang="fr-FR" dirty="0">
              <a:solidFill>
                <a:schemeClr val="accent3">
                  <a:lumMod val="75000"/>
                </a:schemeClr>
              </a:solidFill>
            </a:endParaRPr>
          </a:p>
        </p:txBody>
      </p:sp>
      <p:sp>
        <p:nvSpPr>
          <p:cNvPr id="19" name="Flèche droite 18"/>
          <p:cNvSpPr/>
          <p:nvPr/>
        </p:nvSpPr>
        <p:spPr>
          <a:xfrm>
            <a:off x="1285852" y="5357826"/>
            <a:ext cx="571504" cy="28575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20" name="ZoneTexte 19"/>
          <p:cNvSpPr txBox="1"/>
          <p:nvPr/>
        </p:nvSpPr>
        <p:spPr>
          <a:xfrm>
            <a:off x="1928794" y="5286388"/>
            <a:ext cx="3700437" cy="400110"/>
          </a:xfrm>
          <a:prstGeom prst="rect">
            <a:avLst/>
          </a:prstGeom>
          <a:noFill/>
        </p:spPr>
        <p:txBody>
          <a:bodyPr wrap="none" rtlCol="0">
            <a:spAutoFit/>
          </a:bodyPr>
          <a:lstStyle/>
          <a:p>
            <a:r>
              <a:rPr lang="fr-FR" sz="2000" dirty="0" smtClean="0"/>
              <a:t>On veut                 soit maximum</a:t>
            </a:r>
          </a:p>
        </p:txBody>
      </p:sp>
      <p:graphicFrame>
        <p:nvGraphicFramePr>
          <p:cNvPr id="37891" name="Object 3"/>
          <p:cNvGraphicFramePr>
            <a:graphicFrameLocks noChangeAspect="1"/>
          </p:cNvGraphicFramePr>
          <p:nvPr/>
        </p:nvGraphicFramePr>
        <p:xfrm>
          <a:off x="2857488" y="5000636"/>
          <a:ext cx="1139825" cy="922337"/>
        </p:xfrm>
        <a:graphic>
          <a:graphicData uri="http://schemas.openxmlformats.org/presentationml/2006/ole">
            <mc:AlternateContent xmlns:mc="http://schemas.openxmlformats.org/markup-compatibility/2006">
              <mc:Choice xmlns:v="urn:schemas-microsoft-com:vml" Requires="v">
                <p:oleObj spid="_x0000_s37964" name="Équation" r:id="rId4" imgW="533160" imgH="431640" progId="Equation.3">
                  <p:embed/>
                </p:oleObj>
              </mc:Choice>
              <mc:Fallback>
                <p:oleObj name="Équation" r:id="rId4" imgW="533160" imgH="431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488" y="5000636"/>
                        <a:ext cx="1139825"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24</a:t>
            </a:fld>
            <a:endParaRPr kumimoji="0" lang="en-US"/>
          </a:p>
        </p:txBody>
      </p:sp>
      <p:sp>
        <p:nvSpPr>
          <p:cNvPr id="7" name="Ellipse 6"/>
          <p:cNvSpPr/>
          <p:nvPr/>
        </p:nvSpPr>
        <p:spPr>
          <a:xfrm>
            <a:off x="1142976" y="1142984"/>
            <a:ext cx="357190" cy="3571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2400" dirty="0" smtClean="0"/>
              <a:t>2</a:t>
            </a:r>
            <a:endParaRPr lang="fr-FR" sz="2400" dirty="0"/>
          </a:p>
        </p:txBody>
      </p:sp>
      <p:sp>
        <p:nvSpPr>
          <p:cNvPr id="8" name="ZoneTexte 7"/>
          <p:cNvSpPr txBox="1"/>
          <p:nvPr/>
        </p:nvSpPr>
        <p:spPr>
          <a:xfrm>
            <a:off x="1500166" y="1142984"/>
            <a:ext cx="7043851" cy="1631216"/>
          </a:xfrm>
          <a:prstGeom prst="rect">
            <a:avLst/>
          </a:prstGeom>
          <a:noFill/>
        </p:spPr>
        <p:txBody>
          <a:bodyPr wrap="none" rtlCol="0">
            <a:spAutoFit/>
          </a:bodyPr>
          <a:lstStyle/>
          <a:p>
            <a:r>
              <a:rPr lang="fr-FR" sz="2000" dirty="0" smtClean="0"/>
              <a:t>Trouver le meilleur plan :maximiser                avec             plan</a:t>
            </a:r>
          </a:p>
          <a:p>
            <a:endParaRPr lang="fr-FR" sz="2000" dirty="0" smtClean="0"/>
          </a:p>
          <a:p>
            <a:r>
              <a:rPr lang="fr-FR" sz="2000" dirty="0" smtClean="0"/>
              <a:t>Meilleur plan contient le meilleur axe : on cherche                 et</a:t>
            </a:r>
          </a:p>
          <a:p>
            <a:endParaRPr lang="fr-FR" sz="2000" dirty="0" smtClean="0"/>
          </a:p>
          <a:p>
            <a:r>
              <a:rPr lang="fr-FR" sz="2000" dirty="0" smtClean="0"/>
              <a:t>maximisant </a:t>
            </a:r>
          </a:p>
        </p:txBody>
      </p:sp>
      <p:graphicFrame>
        <p:nvGraphicFramePr>
          <p:cNvPr id="38915" name="Object 3"/>
          <p:cNvGraphicFramePr>
            <a:graphicFrameLocks noChangeAspect="1"/>
          </p:cNvGraphicFramePr>
          <p:nvPr>
            <p:extLst>
              <p:ext uri="{D42A27DB-BD31-4B8C-83A1-F6EECF244321}">
                <p14:modId xmlns:p14="http://schemas.microsoft.com/office/powerpoint/2010/main" val="3335323732"/>
              </p:ext>
            </p:extLst>
          </p:nvPr>
        </p:nvGraphicFramePr>
        <p:xfrm>
          <a:off x="5143504" y="928670"/>
          <a:ext cx="1139825" cy="922338"/>
        </p:xfrm>
        <a:graphic>
          <a:graphicData uri="http://schemas.openxmlformats.org/presentationml/2006/ole">
            <mc:AlternateContent xmlns:mc="http://schemas.openxmlformats.org/markup-compatibility/2006">
              <mc:Choice xmlns:v="urn:schemas-microsoft-com:vml" Requires="v">
                <p:oleObj spid="_x0000_s39260" name="Equation" r:id="rId3" imgW="533160" imgH="431640" progId="Equation.DSMT4">
                  <p:embed/>
                </p:oleObj>
              </mc:Choice>
              <mc:Fallback>
                <p:oleObj name="Equation" r:id="rId3" imgW="533160" imgH="4316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4" y="928670"/>
                        <a:ext cx="1139825"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6" name="Object 4"/>
          <p:cNvGraphicFramePr>
            <a:graphicFrameLocks noChangeAspect="1"/>
          </p:cNvGraphicFramePr>
          <p:nvPr/>
        </p:nvGraphicFramePr>
        <p:xfrm>
          <a:off x="6929454" y="1142984"/>
          <a:ext cx="704850" cy="487363"/>
        </p:xfrm>
        <a:graphic>
          <a:graphicData uri="http://schemas.openxmlformats.org/presentationml/2006/ole">
            <mc:AlternateContent xmlns:mc="http://schemas.openxmlformats.org/markup-compatibility/2006">
              <mc:Choice xmlns:v="urn:schemas-microsoft-com:vml" Requires="v">
                <p:oleObj spid="_x0000_s39261" name="Équation" r:id="rId5" imgW="330120" imgH="228600" progId="Equation.3">
                  <p:embed/>
                </p:oleObj>
              </mc:Choice>
              <mc:Fallback>
                <p:oleObj name="Équation" r:id="rId5" imgW="330120" imgH="2286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9454" y="1142984"/>
                        <a:ext cx="70485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5"/>
          <p:cNvGraphicFramePr>
            <a:graphicFrameLocks noChangeAspect="1"/>
          </p:cNvGraphicFramePr>
          <p:nvPr/>
        </p:nvGraphicFramePr>
        <p:xfrm>
          <a:off x="6786578" y="1714488"/>
          <a:ext cx="976312" cy="458788"/>
        </p:xfrm>
        <a:graphic>
          <a:graphicData uri="http://schemas.openxmlformats.org/presentationml/2006/ole">
            <mc:AlternateContent xmlns:mc="http://schemas.openxmlformats.org/markup-compatibility/2006">
              <mc:Choice xmlns:v="urn:schemas-microsoft-com:vml" Requires="v">
                <p:oleObj spid="_x0000_s39262" name="Équation" r:id="rId7" imgW="457200" imgH="215640" progId="Equation.3">
                  <p:embed/>
                </p:oleObj>
              </mc:Choice>
              <mc:Fallback>
                <p:oleObj name="Équation" r:id="rId7" imgW="457200" imgH="2156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6578" y="1714488"/>
                        <a:ext cx="976312"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8" name="Object 6"/>
          <p:cNvGraphicFramePr>
            <a:graphicFrameLocks noChangeAspect="1"/>
          </p:cNvGraphicFramePr>
          <p:nvPr/>
        </p:nvGraphicFramePr>
        <p:xfrm>
          <a:off x="2857488" y="2143116"/>
          <a:ext cx="1139825" cy="922338"/>
        </p:xfrm>
        <a:graphic>
          <a:graphicData uri="http://schemas.openxmlformats.org/presentationml/2006/ole">
            <mc:AlternateContent xmlns:mc="http://schemas.openxmlformats.org/markup-compatibility/2006">
              <mc:Choice xmlns:v="urn:schemas-microsoft-com:vml" Requires="v">
                <p:oleObj spid="_x0000_s39263" name="Équation" r:id="rId9" imgW="533160" imgH="431640" progId="Equation.3">
                  <p:embed/>
                </p:oleObj>
              </mc:Choice>
              <mc:Fallback>
                <p:oleObj name="Équation" r:id="rId9" imgW="533160" imgH="4316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88" y="2143116"/>
                        <a:ext cx="1139825"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ZoneTexte 1"/>
              <p:cNvSpPr txBox="1"/>
              <p:nvPr/>
            </p:nvSpPr>
            <p:spPr>
              <a:xfrm>
                <a:off x="1043608" y="3068960"/>
                <a:ext cx="8351774" cy="2585323"/>
              </a:xfrm>
              <a:prstGeom prst="rect">
                <a:avLst/>
              </a:prstGeom>
              <a:noFill/>
            </p:spPr>
            <p:txBody>
              <a:bodyPr wrap="none" rtlCol="0">
                <a:spAutoFit/>
              </a:bodyPr>
              <a:lstStyle/>
              <a:p>
                <a:r>
                  <a:rPr lang="fr-FR" b="1" dirty="0" smtClean="0"/>
                  <a:t>Remarque:</a:t>
                </a:r>
              </a:p>
              <a:p>
                <a:r>
                  <a:rPr lang="fr-FR" dirty="0"/>
                  <a:t>-</a:t>
                </a:r>
                <a:r>
                  <a:rPr lang="fr-FR" dirty="0" smtClean="0"/>
                  <a:t>Ce critère consiste à rendre maximum la variance des points projetés,</a:t>
                </a:r>
              </a:p>
              <a:p>
                <a:r>
                  <a:rPr lang="fr-FR" dirty="0" smtClean="0"/>
                  <a:t>on parle ainsi de « variance expliquée »</a:t>
                </a:r>
              </a:p>
              <a:p>
                <a:endParaRPr lang="fr-FR" b="1" dirty="0" smtClean="0"/>
              </a:p>
              <a:p>
                <a:r>
                  <a:rPr lang="fr-FR" b="1" dirty="0" smtClean="0"/>
                  <a:t>Remarque sur les poids des individus:</a:t>
                </a:r>
              </a:p>
              <a:p>
                <a:r>
                  <a:rPr lang="fr-FR" dirty="0" smtClean="0"/>
                  <a:t>-Nous avons supposé que tous les individus possèdent le même poids,</a:t>
                </a:r>
              </a:p>
              <a:p>
                <a:r>
                  <a:rPr lang="fr-FR" dirty="0" smtClean="0"/>
                  <a:t>C’est le cas de la quasi-totalité des </a:t>
                </a:r>
                <a:r>
                  <a:rPr lang="fr-FR" dirty="0" err="1" smtClean="0"/>
                  <a:t>applications.Dans</a:t>
                </a:r>
                <a:r>
                  <a:rPr lang="fr-FR" dirty="0" smtClean="0"/>
                  <a:t> la </a:t>
                </a:r>
                <a:r>
                  <a:rPr lang="fr-FR" dirty="0" err="1" smtClean="0"/>
                  <a:t>suite,puisqu’ils</a:t>
                </a:r>
                <a:r>
                  <a:rPr lang="fr-FR" dirty="0" smtClean="0"/>
                  <a:t> seront supposés </a:t>
                </a:r>
              </a:p>
              <a:p>
                <a:r>
                  <a:rPr lang="fr-FR" dirty="0" smtClean="0"/>
                  <a:t>De même </a:t>
                </a:r>
                <a:r>
                  <a:rPr lang="fr-FR" dirty="0" err="1" smtClean="0"/>
                  <a:t>poids,chaque</a:t>
                </a:r>
                <a:r>
                  <a:rPr lang="fr-FR" dirty="0" smtClean="0"/>
                  <a:t> individu sera affecté du poids 1/I,</a:t>
                </a:r>
              </a:p>
              <a:p>
                <a:r>
                  <a:rPr lang="fr-FR" dirty="0" smtClean="0"/>
                  <a:t>Si les individus possèdent des poids différents </a:t>
                </a:r>
                <a14:m>
                  <m:oMath xmlns:m="http://schemas.openxmlformats.org/officeDocument/2006/math">
                    <m:sSub>
                      <m:sSubPr>
                        <m:ctrlPr>
                          <a:rPr lang="fr-FR" i="1" smtClean="0">
                            <a:latin typeface="Cambria Math"/>
                          </a:rPr>
                        </m:ctrlPr>
                      </m:sSubPr>
                      <m:e>
                        <m:r>
                          <a:rPr lang="fr-FR" b="0" i="1" smtClean="0">
                            <a:latin typeface="Cambria Math"/>
                          </a:rPr>
                          <m:t>𝑝</m:t>
                        </m:r>
                      </m:e>
                      <m:sub>
                        <m:r>
                          <a:rPr lang="fr-FR" b="0" i="1" smtClean="0">
                            <a:latin typeface="Cambria Math"/>
                          </a:rPr>
                          <m:t>𝑖</m:t>
                        </m:r>
                      </m:sub>
                    </m:sSub>
                  </m:oMath>
                </a14:m>
                <a:r>
                  <a:rPr lang="fr-FR" dirty="0" smtClean="0"/>
                  <a:t>,le critère maximisé est </a:t>
                </a:r>
                <a:endParaRPr lang="fr-FR" dirty="0"/>
              </a:p>
            </p:txBody>
          </p:sp>
        </mc:Choice>
        <mc:Fallback xmlns="">
          <p:sp>
            <p:nvSpPr>
              <p:cNvPr id="2" name="ZoneTexte 1"/>
              <p:cNvSpPr txBox="1">
                <a:spLocks noRot="1" noChangeAspect="1" noMove="1" noResize="1" noEditPoints="1" noAdjustHandles="1" noChangeArrowheads="1" noChangeShapeType="1" noTextEdit="1"/>
              </p:cNvSpPr>
              <p:nvPr/>
            </p:nvSpPr>
            <p:spPr>
              <a:xfrm>
                <a:off x="1043608" y="3068960"/>
                <a:ext cx="8351774" cy="2585323"/>
              </a:xfrm>
              <a:prstGeom prst="rect">
                <a:avLst/>
              </a:prstGeom>
              <a:blipFill rotWithShape="1">
                <a:blip r:embed="rId10"/>
                <a:stretch>
                  <a:fillRect l="-584" t="-1176" b="-2588"/>
                </a:stretch>
              </a:blipFill>
            </p:spPr>
            <p:txBody>
              <a:bodyPr/>
              <a:lstStyle/>
              <a:p>
                <a:r>
                  <a:rPr lang="fr-FR">
                    <a:noFill/>
                  </a:rPr>
                  <a:t> </a:t>
                </a:r>
              </a:p>
            </p:txBody>
          </p:sp>
        </mc:Fallback>
      </mc:AlternateContent>
      <p:graphicFrame>
        <p:nvGraphicFramePr>
          <p:cNvPr id="3" name="Objet 2"/>
          <p:cNvGraphicFramePr>
            <a:graphicFrameLocks noChangeAspect="1"/>
          </p:cNvGraphicFramePr>
          <p:nvPr>
            <p:extLst>
              <p:ext uri="{D42A27DB-BD31-4B8C-83A1-F6EECF244321}">
                <p14:modId xmlns:p14="http://schemas.microsoft.com/office/powerpoint/2010/main" val="2620125195"/>
              </p:ext>
            </p:extLst>
          </p:nvPr>
        </p:nvGraphicFramePr>
        <p:xfrm>
          <a:off x="7605713" y="5013325"/>
          <a:ext cx="1411287" cy="922338"/>
        </p:xfrm>
        <a:graphic>
          <a:graphicData uri="http://schemas.openxmlformats.org/presentationml/2006/ole">
            <mc:AlternateContent xmlns:mc="http://schemas.openxmlformats.org/markup-compatibility/2006">
              <mc:Choice xmlns:v="urn:schemas-microsoft-com:vml" Requires="v">
                <p:oleObj spid="_x0000_s39264" name="Equation" r:id="rId11" imgW="660240" imgH="431640" progId="Equation.DSMT4">
                  <p:embed/>
                </p:oleObj>
              </mc:Choice>
              <mc:Fallback>
                <p:oleObj name="Equation" r:id="rId11" imgW="660240" imgH="431640" progId="Equation.DSMT4">
                  <p:embed/>
                  <p:pic>
                    <p:nvPicPr>
                      <p:cNvPr id="0" name="Object 6"/>
                      <p:cNvPicPr>
                        <a:picLocks noChangeAspect="1" noChangeArrowheads="1"/>
                      </p:cNvPicPr>
                      <p:nvPr/>
                    </p:nvPicPr>
                    <p:blipFill>
                      <a:blip r:embed="rId12"/>
                      <a:srcRect/>
                      <a:stretch>
                        <a:fillRect/>
                      </a:stretch>
                    </p:blipFill>
                    <p:spPr bwMode="auto">
                      <a:xfrm>
                        <a:off x="7605713" y="5013325"/>
                        <a:ext cx="14112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kumimoji="0" lang="en-US" smtClean="0"/>
              <a:t>ESPRIT 2015- Zouhour Hammouda</a:t>
            </a:r>
            <a:endParaRPr kumimoji="0" lang="en-US"/>
          </a:p>
        </p:txBody>
      </p:sp>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25</a:t>
            </a:fld>
            <a:endParaRPr kumimoji="0" lang="en-US"/>
          </a:p>
        </p:txBody>
      </p:sp>
      <p:pic>
        <p:nvPicPr>
          <p:cNvPr id="39942" name="Picture 6"/>
          <p:cNvPicPr>
            <a:picLocks noChangeAspect="1" noChangeArrowheads="1"/>
          </p:cNvPicPr>
          <p:nvPr/>
        </p:nvPicPr>
        <p:blipFill>
          <a:blip r:embed="rId2"/>
          <a:srcRect/>
          <a:stretch>
            <a:fillRect/>
          </a:stretch>
        </p:blipFill>
        <p:spPr bwMode="auto">
          <a:xfrm>
            <a:off x="1142976" y="285728"/>
            <a:ext cx="2886075" cy="1876425"/>
          </a:xfrm>
          <a:prstGeom prst="rect">
            <a:avLst/>
          </a:prstGeom>
          <a:noFill/>
          <a:ln w="9525">
            <a:noFill/>
            <a:miter lim="800000"/>
            <a:headEnd/>
            <a:tailEnd/>
          </a:ln>
          <a:effectLst/>
        </p:spPr>
      </p:pic>
      <p:pic>
        <p:nvPicPr>
          <p:cNvPr id="39943" name="Picture 7"/>
          <p:cNvPicPr>
            <a:picLocks noChangeAspect="1" noChangeArrowheads="1"/>
          </p:cNvPicPr>
          <p:nvPr/>
        </p:nvPicPr>
        <p:blipFill>
          <a:blip r:embed="rId3"/>
          <a:srcRect/>
          <a:stretch>
            <a:fillRect/>
          </a:stretch>
        </p:blipFill>
        <p:spPr bwMode="auto">
          <a:xfrm>
            <a:off x="4857752" y="285728"/>
            <a:ext cx="3543300" cy="1857375"/>
          </a:xfrm>
          <a:prstGeom prst="rect">
            <a:avLst/>
          </a:prstGeom>
          <a:noFill/>
          <a:ln w="9525">
            <a:noFill/>
            <a:miter lim="800000"/>
            <a:headEnd/>
            <a:tailEnd/>
          </a:ln>
          <a:effectLst/>
        </p:spPr>
      </p:pic>
      <p:pic>
        <p:nvPicPr>
          <p:cNvPr id="39944" name="Picture 8"/>
          <p:cNvPicPr>
            <a:picLocks noChangeAspect="1" noChangeArrowheads="1"/>
          </p:cNvPicPr>
          <p:nvPr/>
        </p:nvPicPr>
        <p:blipFill>
          <a:blip r:embed="rId4"/>
          <a:srcRect/>
          <a:stretch>
            <a:fillRect/>
          </a:stretch>
        </p:blipFill>
        <p:spPr bwMode="auto">
          <a:xfrm>
            <a:off x="214282" y="2500306"/>
            <a:ext cx="4457700" cy="1895475"/>
          </a:xfrm>
          <a:prstGeom prst="rect">
            <a:avLst/>
          </a:prstGeom>
          <a:noFill/>
          <a:ln w="9525">
            <a:noFill/>
            <a:miter lim="800000"/>
            <a:headEnd/>
            <a:tailEnd/>
          </a:ln>
          <a:effectLst/>
        </p:spPr>
      </p:pic>
      <p:pic>
        <p:nvPicPr>
          <p:cNvPr id="39945" name="Picture 9"/>
          <p:cNvPicPr>
            <a:picLocks noChangeAspect="1" noChangeArrowheads="1"/>
          </p:cNvPicPr>
          <p:nvPr/>
        </p:nvPicPr>
        <p:blipFill>
          <a:blip r:embed="rId5"/>
          <a:srcRect/>
          <a:stretch>
            <a:fillRect/>
          </a:stretch>
        </p:blipFill>
        <p:spPr bwMode="auto">
          <a:xfrm>
            <a:off x="4786314" y="2500306"/>
            <a:ext cx="4133850" cy="1876425"/>
          </a:xfrm>
          <a:prstGeom prst="rect">
            <a:avLst/>
          </a:prstGeom>
          <a:noFill/>
          <a:ln w="9525">
            <a:noFill/>
            <a:miter lim="800000"/>
            <a:headEnd/>
            <a:tailEnd/>
          </a:ln>
          <a:effectLst/>
        </p:spPr>
      </p:pic>
      <p:pic>
        <p:nvPicPr>
          <p:cNvPr id="39946" name="Picture 10"/>
          <p:cNvPicPr>
            <a:picLocks noChangeAspect="1" noChangeArrowheads="1"/>
          </p:cNvPicPr>
          <p:nvPr/>
        </p:nvPicPr>
        <p:blipFill>
          <a:blip r:embed="rId6"/>
          <a:srcRect/>
          <a:stretch>
            <a:fillRect/>
          </a:stretch>
        </p:blipFill>
        <p:spPr bwMode="auto">
          <a:xfrm>
            <a:off x="571472" y="4643446"/>
            <a:ext cx="3857625" cy="1857375"/>
          </a:xfrm>
          <a:prstGeom prst="rect">
            <a:avLst/>
          </a:prstGeom>
          <a:noFill/>
          <a:ln w="9525">
            <a:noFill/>
            <a:miter lim="800000"/>
            <a:headEnd/>
            <a:tailEnd/>
          </a:ln>
          <a:effectLst/>
        </p:spPr>
      </p:pic>
      <p:pic>
        <p:nvPicPr>
          <p:cNvPr id="39947" name="Picture 11"/>
          <p:cNvPicPr>
            <a:picLocks noChangeAspect="1" noChangeArrowheads="1"/>
          </p:cNvPicPr>
          <p:nvPr/>
        </p:nvPicPr>
        <p:blipFill>
          <a:blip r:embed="rId7"/>
          <a:srcRect/>
          <a:stretch>
            <a:fillRect/>
          </a:stretch>
        </p:blipFill>
        <p:spPr bwMode="auto">
          <a:xfrm>
            <a:off x="4714876" y="4572008"/>
            <a:ext cx="3733800"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26</a:t>
            </a:fld>
            <a:endParaRPr kumimoji="0" lang="en-US"/>
          </a:p>
        </p:txBody>
      </p:sp>
      <p:sp>
        <p:nvSpPr>
          <p:cNvPr id="7" name="ZoneTexte 6"/>
          <p:cNvSpPr txBox="1"/>
          <p:nvPr/>
        </p:nvSpPr>
        <p:spPr>
          <a:xfrm>
            <a:off x="1146293" y="692696"/>
            <a:ext cx="7500990" cy="2492990"/>
          </a:xfrm>
          <a:prstGeom prst="rect">
            <a:avLst/>
          </a:prstGeom>
          <a:noFill/>
        </p:spPr>
        <p:txBody>
          <a:bodyPr wrap="square" rtlCol="0">
            <a:spAutoFit/>
          </a:bodyPr>
          <a:lstStyle/>
          <a:p>
            <a:r>
              <a:rPr lang="fr-FR" sz="2000" dirty="0" smtClean="0"/>
              <a:t>Théoriquement, comment obtenir les deux axes de l’ACP?</a:t>
            </a:r>
          </a:p>
          <a:p>
            <a:r>
              <a:rPr lang="fr-FR" sz="2000" dirty="0" smtClean="0"/>
              <a:t>Les axes de l’ACP sont obtenus par </a:t>
            </a:r>
            <a:r>
              <a:rPr lang="fr-FR" sz="2000" dirty="0" smtClean="0">
                <a:solidFill>
                  <a:srgbClr val="FF0000"/>
                </a:solidFill>
              </a:rPr>
              <a:t>la diagonalisation de la matrice de corrélations  R qui en extrait les vecteurs propres et les valeurs propres associées.</a:t>
            </a:r>
          </a:p>
          <a:p>
            <a:endParaRPr lang="fr-FR" sz="2000" dirty="0" smtClean="0"/>
          </a:p>
          <a:p>
            <a:r>
              <a:rPr lang="fr-FR" sz="2000" dirty="0" smtClean="0"/>
              <a:t>  </a:t>
            </a:r>
          </a:p>
          <a:p>
            <a:endParaRPr lang="fr-FR" dirty="0" smtClean="0"/>
          </a:p>
          <a:p>
            <a:endParaRPr lang="fr-FR" dirty="0"/>
          </a:p>
        </p:txBody>
      </p:sp>
      <p:sp>
        <p:nvSpPr>
          <p:cNvPr id="10" name="Rectangle 9"/>
          <p:cNvSpPr/>
          <p:nvPr/>
        </p:nvSpPr>
        <p:spPr>
          <a:xfrm>
            <a:off x="1071538" y="214290"/>
            <a:ext cx="1679819" cy="369332"/>
          </a:xfrm>
          <a:prstGeom prst="rect">
            <a:avLst/>
          </a:prstGeom>
        </p:spPr>
        <p:txBody>
          <a:bodyPr wrap="none">
            <a:spAutoFit/>
          </a:bodyPr>
          <a:lstStyle/>
          <a:p>
            <a:r>
              <a:rPr lang="fr-FR" dirty="0" smtClean="0">
                <a:solidFill>
                  <a:srgbClr val="0070C0"/>
                </a:solidFill>
              </a:rPr>
              <a:t>Axes principaux</a:t>
            </a:r>
            <a:endParaRPr lang="fr-FR" dirty="0"/>
          </a:p>
        </p:txBody>
      </p:sp>
      <p:graphicFrame>
        <p:nvGraphicFramePr>
          <p:cNvPr id="8" name="Group 109"/>
          <p:cNvGraphicFramePr>
            <a:graphicFrameLocks noGrp="1"/>
          </p:cNvGraphicFramePr>
          <p:nvPr>
            <p:ph idx="1"/>
          </p:nvPr>
        </p:nvGraphicFramePr>
        <p:xfrm>
          <a:off x="1924050" y="2708275"/>
          <a:ext cx="5384800" cy="2592388"/>
        </p:xfrm>
        <a:graphic>
          <a:graphicData uri="http://schemas.openxmlformats.org/drawingml/2006/table">
            <a:tbl>
              <a:tblPr/>
              <a:tblGrid>
                <a:gridCol w="1346200"/>
                <a:gridCol w="1346200"/>
                <a:gridCol w="1346200"/>
                <a:gridCol w="1346200"/>
              </a:tblGrid>
              <a:tr h="6985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0,970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-0,064</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0,094</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6985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dirty="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1</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dirty="0" smtClean="0">
                          <a:ln>
                            <a:noFill/>
                          </a:ln>
                          <a:solidFill>
                            <a:schemeClr val="tx1"/>
                          </a:solidFill>
                          <a:effectLst/>
                          <a:latin typeface="Arial" charset="0"/>
                        </a:rPr>
                        <a:t>-0,102</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dirty="0" smtClean="0">
                          <a:ln>
                            <a:noFill/>
                          </a:ln>
                          <a:solidFill>
                            <a:schemeClr val="tx1"/>
                          </a:solidFill>
                          <a:effectLst/>
                          <a:latin typeface="Arial" charset="0"/>
                        </a:rPr>
                        <a:t>0,037</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6953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1</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0,986</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5000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smtClean="0">
                          <a:ln>
                            <a:noFill/>
                          </a:ln>
                          <a:solidFill>
                            <a:schemeClr val="tx1"/>
                          </a:solidFill>
                          <a:effectLst/>
                          <a:latin typeface="Arial" charset="0"/>
                        </a:rPr>
                        <a:t>--</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fr-FR" sz="2400" b="0" i="0" u="none" strike="noStrike" cap="none" normalizeH="0" baseline="0" dirty="0" smtClean="0">
                          <a:ln>
                            <a:noFill/>
                          </a:ln>
                          <a:solidFill>
                            <a:schemeClr val="tx1"/>
                          </a:solidFill>
                          <a:effectLst/>
                          <a:latin typeface="Arial" charset="0"/>
                        </a:rPr>
                        <a:t>1</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sp>
        <p:nvSpPr>
          <p:cNvPr id="2" name="ZoneTexte 1"/>
          <p:cNvSpPr txBox="1"/>
          <p:nvPr/>
        </p:nvSpPr>
        <p:spPr>
          <a:xfrm>
            <a:off x="1173159" y="3640668"/>
            <a:ext cx="702436" cy="584775"/>
          </a:xfrm>
          <a:prstGeom prst="rect">
            <a:avLst/>
          </a:prstGeom>
          <a:noFill/>
        </p:spPr>
        <p:txBody>
          <a:bodyPr wrap="none" rtlCol="0">
            <a:spAutoFit/>
          </a:bodyPr>
          <a:lstStyle/>
          <a:p>
            <a:r>
              <a:rPr lang="fr-FR" sz="3200" b="1" dirty="0" smtClean="0"/>
              <a:t>R=</a:t>
            </a:r>
            <a:endParaRPr lang="fr-FR" sz="32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27</a:t>
            </a:fld>
            <a:endParaRPr kumimoji="0" lang="en-US"/>
          </a:p>
        </p:txBody>
      </p:sp>
      <p:sp>
        <p:nvSpPr>
          <p:cNvPr id="6" name="Rectangle 3"/>
          <p:cNvSpPr txBox="1">
            <a:spLocks noChangeArrowheads="1"/>
          </p:cNvSpPr>
          <p:nvPr/>
        </p:nvSpPr>
        <p:spPr>
          <a:xfrm>
            <a:off x="1043608" y="1340768"/>
            <a:ext cx="7920880" cy="4680520"/>
          </a:xfrm>
          <a:prstGeom prst="rect">
            <a:avLst/>
          </a:prstGeom>
        </p:spPr>
        <p:txBody>
          <a:bodyPr>
            <a:normAutofit fontScale="9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90000"/>
              </a:lnSpc>
            </a:pPr>
            <a:r>
              <a:rPr lang="fr-FR" sz="2000" dirty="0" smtClean="0">
                <a:sym typeface="Symbol" pitchFamily="18" charset="2"/>
              </a:rPr>
              <a:t> est une </a:t>
            </a:r>
            <a:r>
              <a:rPr lang="fr-FR" sz="2000" b="1" dirty="0" smtClean="0">
                <a:sym typeface="Symbol" pitchFamily="18" charset="2"/>
              </a:rPr>
              <a:t>valeur propre</a:t>
            </a:r>
            <a:r>
              <a:rPr lang="fr-FR" sz="2000" dirty="0" smtClean="0">
                <a:sym typeface="Symbol" pitchFamily="18" charset="2"/>
              </a:rPr>
              <a:t> de la matrice R si et seulement si  </a:t>
            </a:r>
            <a:br>
              <a:rPr lang="fr-FR" sz="2000" dirty="0" smtClean="0">
                <a:sym typeface="Symbol" pitchFamily="18" charset="2"/>
              </a:rPr>
            </a:br>
            <a:r>
              <a:rPr lang="fr-FR" sz="2000" dirty="0" smtClean="0">
                <a:sym typeface="Symbol" pitchFamily="18" charset="2"/>
              </a:rPr>
              <a:t>R</a:t>
            </a:r>
            <a:r>
              <a:rPr lang="fr-FR" sz="2000" b="1" dirty="0" smtClean="0">
                <a:sym typeface="Symbol" pitchFamily="18" charset="2"/>
              </a:rPr>
              <a:t>u</a:t>
            </a:r>
            <a:r>
              <a:rPr lang="fr-FR" sz="2000" dirty="0" smtClean="0">
                <a:sym typeface="Symbol" pitchFamily="18" charset="2"/>
              </a:rPr>
              <a:t> = </a:t>
            </a:r>
            <a:r>
              <a:rPr lang="fr-FR" sz="2000" b="1" dirty="0" smtClean="0">
                <a:sym typeface="Symbol" pitchFamily="18" charset="2"/>
              </a:rPr>
              <a:t>u</a:t>
            </a:r>
          </a:p>
          <a:p>
            <a:pPr>
              <a:lnSpc>
                <a:spcPct val="90000"/>
              </a:lnSpc>
            </a:pPr>
            <a:r>
              <a:rPr lang="fr-FR" sz="2000" dirty="0" smtClean="0">
                <a:sym typeface="Symbol" pitchFamily="18" charset="2"/>
              </a:rPr>
              <a:t>Le vecteur </a:t>
            </a:r>
            <a:r>
              <a:rPr lang="fr-FR" sz="2000" b="1" dirty="0" smtClean="0">
                <a:sym typeface="Symbol" pitchFamily="18" charset="2"/>
              </a:rPr>
              <a:t>u</a:t>
            </a:r>
            <a:r>
              <a:rPr lang="fr-FR" sz="2000" dirty="0" smtClean="0">
                <a:sym typeface="Symbol" pitchFamily="18" charset="2"/>
              </a:rPr>
              <a:t> dans la relation ci-dessus est appelé </a:t>
            </a:r>
            <a:r>
              <a:rPr lang="fr-FR" sz="2000" b="1" dirty="0" smtClean="0">
                <a:sym typeface="Symbol" pitchFamily="18" charset="2"/>
              </a:rPr>
              <a:t>vecteur associé à </a:t>
            </a:r>
            <a:r>
              <a:rPr lang="fr-FR" sz="2000" dirty="0" smtClean="0">
                <a:sym typeface="Symbol" pitchFamily="18" charset="2"/>
              </a:rPr>
              <a:t></a:t>
            </a:r>
          </a:p>
          <a:p>
            <a:pPr>
              <a:lnSpc>
                <a:spcPct val="90000"/>
              </a:lnSpc>
            </a:pPr>
            <a:r>
              <a:rPr lang="fr-FR" sz="2000" dirty="0" smtClean="0">
                <a:sym typeface="Symbol" pitchFamily="18" charset="2"/>
              </a:rPr>
              <a:t>Les valeurs propres s’obtiennent en résolvant le système d’équations </a:t>
            </a:r>
            <a:r>
              <a:rPr lang="fr-FR" sz="2000" dirty="0" err="1" smtClean="0">
                <a:sym typeface="Symbol" pitchFamily="18" charset="2"/>
              </a:rPr>
              <a:t>det</a:t>
            </a:r>
            <a:r>
              <a:rPr lang="fr-FR" sz="2000" dirty="0" smtClean="0">
                <a:sym typeface="Symbol" pitchFamily="18" charset="2"/>
              </a:rPr>
              <a:t>(R- I) = 0.</a:t>
            </a:r>
          </a:p>
          <a:p>
            <a:pPr>
              <a:lnSpc>
                <a:spcPct val="90000"/>
              </a:lnSpc>
            </a:pPr>
            <a:r>
              <a:rPr lang="fr-FR" sz="2000" dirty="0" smtClean="0">
                <a:sym typeface="Symbol" pitchFamily="18" charset="2"/>
              </a:rPr>
              <a:t>Le nombre de valeurs propres, </a:t>
            </a:r>
            <a:r>
              <a:rPr lang="fr-FR" sz="2000" baseline="-25000" dirty="0" smtClean="0">
                <a:sym typeface="Symbol" pitchFamily="18" charset="2"/>
              </a:rPr>
              <a:t>1</a:t>
            </a:r>
            <a:r>
              <a:rPr lang="fr-FR" sz="2000" dirty="0" smtClean="0">
                <a:sym typeface="Symbol" pitchFamily="18" charset="2"/>
              </a:rPr>
              <a:t>&gt; … &gt; </a:t>
            </a:r>
            <a:r>
              <a:rPr lang="fr-FR" sz="2000" baseline="-25000" dirty="0" smtClean="0">
                <a:sym typeface="Symbol" pitchFamily="18" charset="2"/>
              </a:rPr>
              <a:t>k</a:t>
            </a:r>
            <a:r>
              <a:rPr lang="fr-FR" sz="2000" dirty="0" smtClean="0">
                <a:sym typeface="Symbol" pitchFamily="18" charset="2"/>
              </a:rPr>
              <a:t>, est égal au nombre de lignes = nombre de colonnes de la matrice R</a:t>
            </a:r>
          </a:p>
          <a:p>
            <a:pPr>
              <a:lnSpc>
                <a:spcPct val="90000"/>
              </a:lnSpc>
            </a:pPr>
            <a:r>
              <a:rPr lang="fr-FR" sz="2000" b="1" dirty="0" smtClean="0">
                <a:sym typeface="Symbol" pitchFamily="18" charset="2"/>
              </a:rPr>
              <a:t>Important : La somme</a:t>
            </a:r>
            <a:r>
              <a:rPr lang="fr-FR" sz="2000" dirty="0" smtClean="0">
                <a:sym typeface="Symbol" pitchFamily="18" charset="2"/>
              </a:rPr>
              <a:t> des valeurs propres de R est égale à la </a:t>
            </a:r>
            <a:r>
              <a:rPr lang="fr-FR" sz="2000" b="1" dirty="0" smtClean="0">
                <a:sym typeface="Symbol" pitchFamily="18" charset="2"/>
              </a:rPr>
              <a:t>variance</a:t>
            </a:r>
            <a:r>
              <a:rPr lang="fr-FR" sz="2000" dirty="0" smtClean="0">
                <a:sym typeface="Symbol" pitchFamily="18" charset="2"/>
              </a:rPr>
              <a:t> contenue dans l’ensemble des données (ou bien l’inertie totale)</a:t>
            </a:r>
          </a:p>
          <a:p>
            <a:pPr marL="82296" indent="0">
              <a:spcBef>
                <a:spcPct val="50000"/>
              </a:spcBef>
              <a:buNone/>
            </a:pPr>
            <a:endParaRPr lang="fr-FR" sz="2000" dirty="0" smtClean="0">
              <a:solidFill>
                <a:srgbClr val="FF0000"/>
              </a:solidFill>
            </a:endParaRPr>
          </a:p>
          <a:p>
            <a:pPr marL="82296" indent="0">
              <a:spcBef>
                <a:spcPct val="50000"/>
              </a:spcBef>
              <a:buNone/>
            </a:pPr>
            <a:r>
              <a:rPr lang="fr-FR" sz="2000" dirty="0" smtClean="0">
                <a:solidFill>
                  <a:srgbClr val="FF0000"/>
                </a:solidFill>
              </a:rPr>
              <a:t>La </a:t>
            </a:r>
            <a:r>
              <a:rPr lang="fr-FR" sz="2000" dirty="0">
                <a:solidFill>
                  <a:srgbClr val="FF0000"/>
                </a:solidFill>
              </a:rPr>
              <a:t>matrice d’inertie </a:t>
            </a:r>
            <a:r>
              <a:rPr lang="fr-FR" sz="2000" dirty="0"/>
              <a:t>est donc la matrice de référence de l’Analyse en Composantes Principales. </a:t>
            </a:r>
          </a:p>
          <a:p>
            <a:pPr marL="82296" indent="0">
              <a:spcBef>
                <a:spcPct val="50000"/>
              </a:spcBef>
              <a:buNone/>
            </a:pPr>
            <a:r>
              <a:rPr lang="fr-FR" sz="2000" dirty="0" smtClean="0"/>
              <a:t>*Lorsque </a:t>
            </a:r>
            <a:r>
              <a:rPr lang="fr-FR" sz="2000" dirty="0"/>
              <a:t>les valeurs sont centrées, la matrice d’inertie est la matrice des variances/covariances;</a:t>
            </a:r>
          </a:p>
          <a:p>
            <a:pPr marL="82296" indent="0">
              <a:spcBef>
                <a:spcPct val="50000"/>
              </a:spcBef>
              <a:buNone/>
            </a:pPr>
            <a:r>
              <a:rPr lang="fr-FR" sz="2000" dirty="0" smtClean="0"/>
              <a:t>*Lorsque </a:t>
            </a:r>
            <a:r>
              <a:rPr lang="fr-FR" sz="2000" dirty="0"/>
              <a:t>les valeurs sont centrées et réduites, la matrice est la matrice des corrélations.</a:t>
            </a:r>
          </a:p>
          <a:p>
            <a:pPr>
              <a:lnSpc>
                <a:spcPct val="90000"/>
              </a:lnSpc>
            </a:pPr>
            <a:endParaRPr lang="fr-FR" sz="2000" dirty="0">
              <a:sym typeface="Symbol" pitchFamily="18" charset="2"/>
            </a:endParaRPr>
          </a:p>
        </p:txBody>
      </p:sp>
      <p:sp>
        <p:nvSpPr>
          <p:cNvPr id="7" name="Rectangle 6"/>
          <p:cNvSpPr/>
          <p:nvPr/>
        </p:nvSpPr>
        <p:spPr>
          <a:xfrm>
            <a:off x="1071538" y="214290"/>
            <a:ext cx="1679819" cy="369332"/>
          </a:xfrm>
          <a:prstGeom prst="rect">
            <a:avLst/>
          </a:prstGeom>
        </p:spPr>
        <p:txBody>
          <a:bodyPr wrap="none">
            <a:spAutoFit/>
          </a:bodyPr>
          <a:lstStyle/>
          <a:p>
            <a:r>
              <a:rPr lang="fr-FR" dirty="0" smtClean="0">
                <a:solidFill>
                  <a:srgbClr val="0070C0"/>
                </a:solidFill>
              </a:rPr>
              <a:t>Axes principaux</a:t>
            </a:r>
            <a:endParaRPr lang="fr-FR" dirty="0"/>
          </a:p>
        </p:txBody>
      </p:sp>
    </p:spTree>
    <p:extLst>
      <p:ext uri="{BB962C8B-B14F-4D97-AF65-F5344CB8AC3E}">
        <p14:creationId xmlns:p14="http://schemas.microsoft.com/office/powerpoint/2010/main" val="990771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28</a:t>
            </a:fld>
            <a:endParaRPr kumimoji="0" lang="en-US"/>
          </a:p>
        </p:txBody>
      </p:sp>
      <p:sp>
        <p:nvSpPr>
          <p:cNvPr id="6" name="Rectangle 5"/>
          <p:cNvSpPr/>
          <p:nvPr/>
        </p:nvSpPr>
        <p:spPr>
          <a:xfrm>
            <a:off x="1187624" y="836712"/>
            <a:ext cx="7344816" cy="4524315"/>
          </a:xfrm>
          <a:prstGeom prst="rect">
            <a:avLst/>
          </a:prstGeom>
        </p:spPr>
        <p:txBody>
          <a:bodyPr wrap="square">
            <a:spAutoFit/>
          </a:bodyPr>
          <a:lstStyle/>
          <a:p>
            <a:r>
              <a:rPr lang="fr-FR" dirty="0"/>
              <a:t>La recherche d’axes portant le maximum d’inertie équivaut à la construction de nouvelles variables (auxquelles sont associés ces axes) de variance maximale. En d’autres termes, on effectue un changement de repère dans l’espace de variables de dimension K de façon à se placer dans un nouveau système de représentation où le premier axe apporte le plus possible de l’inertie totale du nuage, le deuxième axe le plus possible de l’inertie non prise en compte par le premier axe, et ainsi de suite</a:t>
            </a:r>
            <a:r>
              <a:rPr lang="fr-FR" dirty="0" smtClean="0"/>
              <a:t>.</a:t>
            </a:r>
          </a:p>
          <a:p>
            <a:endParaRPr lang="fr-FR" dirty="0"/>
          </a:p>
          <a:p>
            <a:r>
              <a:rPr lang="fr-FR" dirty="0" smtClean="0"/>
              <a:t>Les </a:t>
            </a:r>
            <a:r>
              <a:rPr lang="fr-FR" dirty="0"/>
              <a:t>axes principaux de l’ACP sont les axes de direction les vecteurs propres de cette  matrice.il y en a K (car on a K variables)</a:t>
            </a:r>
          </a:p>
          <a:p>
            <a:pPr>
              <a:buFont typeface="Wingdings" pitchFamily="2" charset="2"/>
              <a:buChar char="Ø"/>
            </a:pPr>
            <a:r>
              <a:rPr lang="fr-FR" dirty="0">
                <a:solidFill>
                  <a:srgbClr val="FF0000"/>
                </a:solidFill>
              </a:rPr>
              <a:t>Le premier axe principal</a:t>
            </a:r>
            <a:r>
              <a:rPr lang="fr-FR" dirty="0"/>
              <a:t>: est celui associé à la plus grande valeur propre qui est noté       </a:t>
            </a:r>
          </a:p>
          <a:p>
            <a:endParaRPr lang="fr-FR" dirty="0"/>
          </a:p>
          <a:p>
            <a:pPr>
              <a:buFont typeface="Wingdings" pitchFamily="2" charset="2"/>
              <a:buChar char="Ø"/>
            </a:pPr>
            <a:r>
              <a:rPr lang="fr-FR" dirty="0">
                <a:solidFill>
                  <a:srgbClr val="FF0000"/>
                </a:solidFill>
              </a:rPr>
              <a:t>Le deuxième axe principal</a:t>
            </a:r>
            <a:r>
              <a:rPr lang="fr-FR" dirty="0"/>
              <a:t>: est celui associé à la deuxième valeur propre qui est noté       </a:t>
            </a:r>
          </a:p>
          <a:p>
            <a:endParaRPr lang="fr-FR" dirty="0"/>
          </a:p>
        </p:txBody>
      </p:sp>
      <p:graphicFrame>
        <p:nvGraphicFramePr>
          <p:cNvPr id="7" name="Objet 6"/>
          <p:cNvGraphicFramePr>
            <a:graphicFrameLocks noChangeAspect="1"/>
          </p:cNvGraphicFramePr>
          <p:nvPr>
            <p:extLst>
              <p:ext uri="{D42A27DB-BD31-4B8C-83A1-F6EECF244321}">
                <p14:modId xmlns:p14="http://schemas.microsoft.com/office/powerpoint/2010/main" val="1056066105"/>
              </p:ext>
            </p:extLst>
          </p:nvPr>
        </p:nvGraphicFramePr>
        <p:xfrm>
          <a:off x="2051720" y="3789040"/>
          <a:ext cx="325437" cy="458787"/>
        </p:xfrm>
        <a:graphic>
          <a:graphicData uri="http://schemas.openxmlformats.org/presentationml/2006/ole">
            <mc:AlternateContent xmlns:mc="http://schemas.openxmlformats.org/markup-compatibility/2006">
              <mc:Choice xmlns:v="urn:schemas-microsoft-com:vml" Requires="v">
                <p:oleObj spid="_x0000_s74845" name="Équation" r:id="rId3" imgW="152268" imgH="215713" progId="Equation.3">
                  <p:embed/>
                </p:oleObj>
              </mc:Choice>
              <mc:Fallback>
                <p:oleObj name="Équation" r:id="rId3" imgW="152268" imgH="2157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789040"/>
                        <a:ext cx="3254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t 7"/>
          <p:cNvGraphicFramePr>
            <a:graphicFrameLocks noChangeAspect="1"/>
          </p:cNvGraphicFramePr>
          <p:nvPr>
            <p:extLst>
              <p:ext uri="{D42A27DB-BD31-4B8C-83A1-F6EECF244321}">
                <p14:modId xmlns:p14="http://schemas.microsoft.com/office/powerpoint/2010/main" val="3510990350"/>
              </p:ext>
            </p:extLst>
          </p:nvPr>
        </p:nvGraphicFramePr>
        <p:xfrm>
          <a:off x="2398932" y="4653136"/>
          <a:ext cx="352425" cy="458787"/>
        </p:xfrm>
        <a:graphic>
          <a:graphicData uri="http://schemas.openxmlformats.org/presentationml/2006/ole">
            <mc:AlternateContent xmlns:mc="http://schemas.openxmlformats.org/markup-compatibility/2006">
              <mc:Choice xmlns:v="urn:schemas-microsoft-com:vml" Requires="v">
                <p:oleObj spid="_x0000_s74846" name="Équation" r:id="rId5" imgW="164885" imgH="215619" progId="Equation.3">
                  <p:embed/>
                </p:oleObj>
              </mc:Choice>
              <mc:Fallback>
                <p:oleObj name="Équation" r:id="rId5" imgW="164885" imgH="21561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8932" y="4653136"/>
                        <a:ext cx="3524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071538" y="214290"/>
            <a:ext cx="1679819" cy="369332"/>
          </a:xfrm>
          <a:prstGeom prst="rect">
            <a:avLst/>
          </a:prstGeom>
        </p:spPr>
        <p:txBody>
          <a:bodyPr wrap="none">
            <a:spAutoFit/>
          </a:bodyPr>
          <a:lstStyle/>
          <a:p>
            <a:r>
              <a:rPr lang="fr-FR" dirty="0" smtClean="0">
                <a:solidFill>
                  <a:srgbClr val="0070C0"/>
                </a:solidFill>
              </a:rPr>
              <a:t>Axes principaux</a:t>
            </a:r>
            <a:endParaRPr lang="fr-FR" dirty="0"/>
          </a:p>
        </p:txBody>
      </p:sp>
    </p:spTree>
    <p:extLst>
      <p:ext uri="{BB962C8B-B14F-4D97-AF65-F5344CB8AC3E}">
        <p14:creationId xmlns:p14="http://schemas.microsoft.com/office/powerpoint/2010/main" val="1807302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kumimoji="0" lang="en-US" smtClean="0"/>
              <a:t>ESPRIT 2015- Zouhour Hammouda</a:t>
            </a:r>
            <a:endParaRPr kumimoji="0" lang="en-US"/>
          </a:p>
        </p:txBody>
      </p:sp>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29</a:t>
            </a:fld>
            <a:endParaRPr kumimoji="0" lang="en-US"/>
          </a:p>
        </p:txBody>
      </p:sp>
      <p:sp>
        <p:nvSpPr>
          <p:cNvPr id="7" name="Rectangle 6"/>
          <p:cNvSpPr/>
          <p:nvPr/>
        </p:nvSpPr>
        <p:spPr>
          <a:xfrm>
            <a:off x="1071538" y="214290"/>
            <a:ext cx="3584186" cy="369332"/>
          </a:xfrm>
          <a:prstGeom prst="rect">
            <a:avLst/>
          </a:prstGeom>
        </p:spPr>
        <p:txBody>
          <a:bodyPr wrap="none">
            <a:spAutoFit/>
          </a:bodyPr>
          <a:lstStyle/>
          <a:p>
            <a:r>
              <a:rPr lang="fr-FR" dirty="0" smtClean="0">
                <a:solidFill>
                  <a:srgbClr val="0070C0"/>
                </a:solidFill>
              </a:rPr>
              <a:t>Comment peut on obtenir ces axes?</a:t>
            </a:r>
            <a:endParaRPr lang="fr-FR" dirty="0"/>
          </a:p>
        </p:txBody>
      </p:sp>
      <p:sp>
        <p:nvSpPr>
          <p:cNvPr id="8" name="Rectangle 7"/>
          <p:cNvSpPr/>
          <p:nvPr/>
        </p:nvSpPr>
        <p:spPr>
          <a:xfrm>
            <a:off x="1285852" y="1071546"/>
            <a:ext cx="7572428" cy="2092881"/>
          </a:xfrm>
          <a:prstGeom prst="rect">
            <a:avLst/>
          </a:prstGeom>
        </p:spPr>
        <p:txBody>
          <a:bodyPr wrap="square">
            <a:spAutoFit/>
          </a:bodyPr>
          <a:lstStyle/>
          <a:p>
            <a:pPr>
              <a:spcBef>
                <a:spcPct val="50000"/>
              </a:spcBef>
            </a:pPr>
            <a:r>
              <a:rPr lang="fr-FR" sz="2000" dirty="0" smtClean="0"/>
              <a:t>Ces deux axes qui forment le plan factoriel sont dirigés par 2 vecteurs appelés vecteurs propres de la matrice d’inertie associés aux deux plus grandes valeurs propres de la même matrice. ( Il faut noter que dans l’opération, on a réussi à identifier la quantité d’information aux valeurs propres d’une matrice).</a:t>
            </a:r>
          </a:p>
          <a:p>
            <a:pPr>
              <a:spcBef>
                <a:spcPct val="50000"/>
              </a:spcBef>
            </a:pPr>
            <a:endParaRPr lang="fr-FR"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2143116"/>
            <a:ext cx="7498080" cy="1143000"/>
          </a:xfrm>
        </p:spPr>
        <p:txBody>
          <a:bodyPr/>
          <a:lstStyle/>
          <a:p>
            <a:pPr algn="ctr"/>
            <a:r>
              <a:rPr lang="fr-FR" dirty="0" smtClean="0"/>
              <a:t>Position du problème</a:t>
            </a:r>
            <a:endParaRPr lang="fr-FR" dirty="0"/>
          </a:p>
        </p:txBody>
      </p:sp>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30</a:t>
            </a:fld>
            <a:endParaRPr kumimoji="0" lang="en-US"/>
          </a:p>
        </p:txBody>
      </p:sp>
      <p:sp>
        <p:nvSpPr>
          <p:cNvPr id="6" name="Rectangle 5"/>
          <p:cNvSpPr/>
          <p:nvPr/>
        </p:nvSpPr>
        <p:spPr>
          <a:xfrm>
            <a:off x="1071538" y="214290"/>
            <a:ext cx="3584186" cy="646331"/>
          </a:xfrm>
          <a:prstGeom prst="rect">
            <a:avLst/>
          </a:prstGeom>
        </p:spPr>
        <p:txBody>
          <a:bodyPr wrap="none">
            <a:spAutoFit/>
          </a:bodyPr>
          <a:lstStyle/>
          <a:p>
            <a:r>
              <a:rPr lang="fr-FR" dirty="0" smtClean="0">
                <a:solidFill>
                  <a:srgbClr val="0070C0"/>
                </a:solidFill>
              </a:rPr>
              <a:t>Comment peut on obtenir ces axes?</a:t>
            </a:r>
          </a:p>
          <a:p>
            <a:r>
              <a:rPr lang="fr-FR" dirty="0" smtClean="0">
                <a:solidFill>
                  <a:srgbClr val="0070C0"/>
                </a:solidFill>
              </a:rPr>
              <a:t>Exemple simple pour comprendre</a:t>
            </a:r>
            <a:endParaRPr lang="fr-FR" dirty="0"/>
          </a:p>
        </p:txBody>
      </p:sp>
      <p:graphicFrame>
        <p:nvGraphicFramePr>
          <p:cNvPr id="72706" name="Object 2"/>
          <p:cNvGraphicFramePr>
            <a:graphicFrameLocks noChangeAspect="1"/>
          </p:cNvGraphicFramePr>
          <p:nvPr>
            <p:extLst>
              <p:ext uri="{D42A27DB-BD31-4B8C-83A1-F6EECF244321}">
                <p14:modId xmlns:p14="http://schemas.microsoft.com/office/powerpoint/2010/main" val="865778961"/>
              </p:ext>
            </p:extLst>
          </p:nvPr>
        </p:nvGraphicFramePr>
        <p:xfrm>
          <a:off x="1837219" y="2593307"/>
          <a:ext cx="614363" cy="284163"/>
        </p:xfrm>
        <a:graphic>
          <a:graphicData uri="http://schemas.openxmlformats.org/presentationml/2006/ole">
            <mc:AlternateContent xmlns:mc="http://schemas.openxmlformats.org/markup-compatibility/2006">
              <mc:Choice xmlns:v="urn:schemas-microsoft-com:vml" Requires="v">
                <p:oleObj spid="_x0000_s72929" name="Equation" r:id="rId3" imgW="266400" imgH="164880" progId="Equation.DSMT4">
                  <p:embed/>
                </p:oleObj>
              </mc:Choice>
              <mc:Fallback>
                <p:oleObj name="Equation" r:id="rId3" imgW="266400" imgH="164880" progId="Equation.DSMT4">
                  <p:embed/>
                  <p:pic>
                    <p:nvPicPr>
                      <p:cNvPr id="0" name="Picture 2"/>
                      <p:cNvPicPr>
                        <a:picLocks noChangeAspect="1" noChangeArrowheads="1"/>
                      </p:cNvPicPr>
                      <p:nvPr/>
                    </p:nvPicPr>
                    <p:blipFill>
                      <a:blip r:embed="rId4"/>
                      <a:srcRect/>
                      <a:stretch>
                        <a:fillRect/>
                      </a:stretch>
                    </p:blipFill>
                    <p:spPr bwMode="auto">
                      <a:xfrm>
                        <a:off x="1837219" y="2593307"/>
                        <a:ext cx="614363"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ZoneTexte 7"/>
          <p:cNvSpPr txBox="1"/>
          <p:nvPr/>
        </p:nvSpPr>
        <p:spPr>
          <a:xfrm>
            <a:off x="1460608" y="1074313"/>
            <a:ext cx="6732810" cy="369332"/>
          </a:xfrm>
          <a:prstGeom prst="rect">
            <a:avLst/>
          </a:prstGeom>
          <a:noFill/>
        </p:spPr>
        <p:txBody>
          <a:bodyPr wrap="square" rtlCol="0">
            <a:spAutoFit/>
          </a:bodyPr>
          <a:lstStyle/>
          <a:p>
            <a:r>
              <a:rPr lang="fr-FR" dirty="0" smtClean="0">
                <a:solidFill>
                  <a:srgbClr val="FF0000"/>
                </a:solidFill>
              </a:rPr>
              <a:t>    Matrice d’inertie : Matrice des corrélations (ACP normée)</a:t>
            </a:r>
            <a:endParaRPr lang="fr-FR" dirty="0">
              <a:solidFill>
                <a:srgbClr val="FF0000"/>
              </a:solidFill>
            </a:endParaRPr>
          </a:p>
        </p:txBody>
      </p:sp>
      <p:sp>
        <p:nvSpPr>
          <p:cNvPr id="9" name="Rectangle 8"/>
          <p:cNvSpPr/>
          <p:nvPr/>
        </p:nvSpPr>
        <p:spPr>
          <a:xfrm>
            <a:off x="1303111" y="4077072"/>
            <a:ext cx="7358114" cy="646331"/>
          </a:xfrm>
          <a:prstGeom prst="rect">
            <a:avLst/>
          </a:prstGeom>
        </p:spPr>
        <p:txBody>
          <a:bodyPr wrap="square">
            <a:spAutoFit/>
          </a:bodyPr>
          <a:lstStyle/>
          <a:p>
            <a:pPr>
              <a:spcBef>
                <a:spcPct val="50000"/>
              </a:spcBef>
            </a:pPr>
            <a:r>
              <a:rPr lang="fr-FR" dirty="0" smtClean="0"/>
              <a:t>Les valeurs propres s’obtiennent par différentes méthodes. Ici, elles sont égales à:</a:t>
            </a:r>
            <a:endParaRPr lang="fr-FR" dirty="0"/>
          </a:p>
        </p:txBody>
      </p:sp>
      <p:graphicFrame>
        <p:nvGraphicFramePr>
          <p:cNvPr id="72707" name="Object 3"/>
          <p:cNvGraphicFramePr>
            <a:graphicFrameLocks noChangeAspect="1"/>
          </p:cNvGraphicFramePr>
          <p:nvPr>
            <p:extLst>
              <p:ext uri="{D42A27DB-BD31-4B8C-83A1-F6EECF244321}">
                <p14:modId xmlns:p14="http://schemas.microsoft.com/office/powerpoint/2010/main" val="3912499727"/>
              </p:ext>
            </p:extLst>
          </p:nvPr>
        </p:nvGraphicFramePr>
        <p:xfrm>
          <a:off x="685225" y="4723403"/>
          <a:ext cx="8283575" cy="431800"/>
        </p:xfrm>
        <a:graphic>
          <a:graphicData uri="http://schemas.openxmlformats.org/presentationml/2006/ole">
            <mc:AlternateContent xmlns:mc="http://schemas.openxmlformats.org/markup-compatibility/2006">
              <mc:Choice xmlns:v="urn:schemas-microsoft-com:vml" Requires="v">
                <p:oleObj spid="_x0000_s72930" name="Equation" r:id="rId5" imgW="4965480" imgH="228600" progId="Equation.DSMT4">
                  <p:embed/>
                </p:oleObj>
              </mc:Choice>
              <mc:Fallback>
                <p:oleObj name="Equation" r:id="rId5" imgW="4965480" imgH="228600" progId="Equation.DSMT4">
                  <p:embed/>
                  <p:pic>
                    <p:nvPicPr>
                      <p:cNvPr id="0" name="Picture 3"/>
                      <p:cNvPicPr>
                        <a:picLocks noChangeAspect="1" noChangeArrowheads="1"/>
                      </p:cNvPicPr>
                      <p:nvPr/>
                    </p:nvPicPr>
                    <p:blipFill>
                      <a:blip r:embed="rId6"/>
                      <a:srcRect/>
                      <a:stretch>
                        <a:fillRect/>
                      </a:stretch>
                    </p:blipFill>
                    <p:spPr bwMode="auto">
                      <a:xfrm>
                        <a:off x="685225" y="4723403"/>
                        <a:ext cx="82835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4"/>
          <p:cNvGraphicFramePr>
            <a:graphicFrameLocks noChangeAspect="1"/>
          </p:cNvGraphicFramePr>
          <p:nvPr>
            <p:extLst>
              <p:ext uri="{D42A27DB-BD31-4B8C-83A1-F6EECF244321}">
                <p14:modId xmlns:p14="http://schemas.microsoft.com/office/powerpoint/2010/main" val="2097750886"/>
              </p:ext>
            </p:extLst>
          </p:nvPr>
        </p:nvGraphicFramePr>
        <p:xfrm>
          <a:off x="944411" y="5949280"/>
          <a:ext cx="8075513" cy="391785"/>
        </p:xfrm>
        <a:graphic>
          <a:graphicData uri="http://schemas.openxmlformats.org/presentationml/2006/ole">
            <mc:AlternateContent xmlns:mc="http://schemas.openxmlformats.org/markup-compatibility/2006">
              <mc:Choice xmlns:v="urn:schemas-microsoft-com:vml" Requires="v">
                <p:oleObj spid="_x0000_s72931" name="Equation" r:id="rId7" imgW="5232240" imgH="253800" progId="Equation.DSMT4">
                  <p:embed/>
                </p:oleObj>
              </mc:Choice>
              <mc:Fallback>
                <p:oleObj name="Equation" r:id="rId7" imgW="5232240" imgH="253800" progId="Equation.DSMT4">
                  <p:embed/>
                  <p:pic>
                    <p:nvPicPr>
                      <p:cNvPr id="0" name="Picture 4"/>
                      <p:cNvPicPr>
                        <a:picLocks noChangeAspect="1" noChangeArrowheads="1"/>
                      </p:cNvPicPr>
                      <p:nvPr/>
                    </p:nvPicPr>
                    <p:blipFill>
                      <a:blip r:embed="rId8"/>
                      <a:srcRect/>
                      <a:stretch>
                        <a:fillRect/>
                      </a:stretch>
                    </p:blipFill>
                    <p:spPr bwMode="auto">
                      <a:xfrm>
                        <a:off x="944411" y="5949280"/>
                        <a:ext cx="8075513" cy="391785"/>
                      </a:xfrm>
                      <a:prstGeom prst="rect">
                        <a:avLst/>
                      </a:prstGeom>
                      <a:noFill/>
                      <a:extLst/>
                    </p:spPr>
                  </p:pic>
                </p:oleObj>
              </mc:Fallback>
            </mc:AlternateContent>
          </a:graphicData>
        </a:graphic>
      </p:graphicFrame>
      <p:sp>
        <p:nvSpPr>
          <p:cNvPr id="12" name="ZoneTexte 11"/>
          <p:cNvSpPr txBox="1"/>
          <p:nvPr/>
        </p:nvSpPr>
        <p:spPr>
          <a:xfrm>
            <a:off x="1500166" y="5268882"/>
            <a:ext cx="5643602" cy="369332"/>
          </a:xfrm>
          <a:prstGeom prst="rect">
            <a:avLst/>
          </a:prstGeom>
          <a:noFill/>
        </p:spPr>
        <p:txBody>
          <a:bodyPr wrap="square" rtlCol="0">
            <a:spAutoFit/>
          </a:bodyPr>
          <a:lstStyle/>
          <a:p>
            <a:r>
              <a:rPr lang="fr-FR" dirty="0" smtClean="0">
                <a:solidFill>
                  <a:srgbClr val="FF0000"/>
                </a:solidFill>
              </a:rPr>
              <a:t>La variance(l’inertie totale)</a:t>
            </a:r>
          </a:p>
        </p:txBody>
      </p:sp>
      <p:pic>
        <p:nvPicPr>
          <p:cNvPr id="72817" name="Picture 1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1582" y="1465716"/>
            <a:ext cx="5021758" cy="253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31</a:t>
            </a:fld>
            <a:endParaRPr kumimoji="0" lang="en-US"/>
          </a:p>
        </p:txBody>
      </p:sp>
      <p:sp>
        <p:nvSpPr>
          <p:cNvPr id="6" name="Rectangle 5"/>
          <p:cNvSpPr/>
          <p:nvPr/>
        </p:nvSpPr>
        <p:spPr>
          <a:xfrm>
            <a:off x="1285852" y="642918"/>
            <a:ext cx="5500710" cy="369332"/>
          </a:xfrm>
          <a:prstGeom prst="rect">
            <a:avLst/>
          </a:prstGeom>
        </p:spPr>
        <p:txBody>
          <a:bodyPr wrap="square">
            <a:spAutoFit/>
          </a:bodyPr>
          <a:lstStyle/>
          <a:p>
            <a:pPr>
              <a:spcBef>
                <a:spcPct val="50000"/>
              </a:spcBef>
            </a:pPr>
            <a:r>
              <a:rPr lang="fr-FR" dirty="0" smtClean="0"/>
              <a:t>Le taux de restitution de l’information est égal à:</a:t>
            </a:r>
            <a:endParaRPr lang="fr-FR" dirty="0"/>
          </a:p>
        </p:txBody>
      </p:sp>
      <p:graphicFrame>
        <p:nvGraphicFramePr>
          <p:cNvPr id="73730" name="Object 2"/>
          <p:cNvGraphicFramePr>
            <a:graphicFrameLocks noChangeAspect="1"/>
          </p:cNvGraphicFramePr>
          <p:nvPr>
            <p:extLst>
              <p:ext uri="{D42A27DB-BD31-4B8C-83A1-F6EECF244321}">
                <p14:modId xmlns:p14="http://schemas.microsoft.com/office/powerpoint/2010/main" val="1925218707"/>
              </p:ext>
            </p:extLst>
          </p:nvPr>
        </p:nvGraphicFramePr>
        <p:xfrm>
          <a:off x="2447925" y="1484313"/>
          <a:ext cx="4538663" cy="728662"/>
        </p:xfrm>
        <a:graphic>
          <a:graphicData uri="http://schemas.openxmlformats.org/presentationml/2006/ole">
            <mc:AlternateContent xmlns:mc="http://schemas.openxmlformats.org/markup-compatibility/2006">
              <mc:Choice xmlns:v="urn:schemas-microsoft-com:vml" Requires="v">
                <p:oleObj spid="_x0000_s73804" name="Equation" r:id="rId3" imgW="2692080" imgH="431640" progId="Equation.DSMT4">
                  <p:embed/>
                </p:oleObj>
              </mc:Choice>
              <mc:Fallback>
                <p:oleObj name="Equation" r:id="rId3" imgW="2692080" imgH="431640" progId="Equation.DSMT4">
                  <p:embed/>
                  <p:pic>
                    <p:nvPicPr>
                      <p:cNvPr id="0" name="Picture 2"/>
                      <p:cNvPicPr>
                        <a:picLocks noChangeAspect="1" noChangeArrowheads="1"/>
                      </p:cNvPicPr>
                      <p:nvPr/>
                    </p:nvPicPr>
                    <p:blipFill>
                      <a:blip r:embed="rId4"/>
                      <a:srcRect/>
                      <a:stretch>
                        <a:fillRect/>
                      </a:stretch>
                    </p:blipFill>
                    <p:spPr bwMode="auto">
                      <a:xfrm>
                        <a:off x="2447925" y="1484313"/>
                        <a:ext cx="4538663"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1285852" y="2643182"/>
            <a:ext cx="5929338" cy="646331"/>
          </a:xfrm>
          <a:prstGeom prst="rect">
            <a:avLst/>
          </a:prstGeom>
        </p:spPr>
        <p:txBody>
          <a:bodyPr wrap="square">
            <a:spAutoFit/>
          </a:bodyPr>
          <a:lstStyle/>
          <a:p>
            <a:pPr>
              <a:spcBef>
                <a:spcPct val="50000"/>
              </a:spcBef>
            </a:pPr>
            <a:r>
              <a:rPr lang="fr-FR" dirty="0" smtClean="0"/>
              <a:t>Cela signifie que l’image de dimension deux que l’on va voir représente bien le nuage de points.</a:t>
            </a:r>
            <a:endParaRPr lang="fr-FR" dirty="0"/>
          </a:p>
        </p:txBody>
      </p:sp>
      <p:sp>
        <p:nvSpPr>
          <p:cNvPr id="9" name="Text Box 8"/>
          <p:cNvSpPr txBox="1">
            <a:spLocks noChangeArrowheads="1"/>
          </p:cNvSpPr>
          <p:nvPr/>
        </p:nvSpPr>
        <p:spPr bwMode="auto">
          <a:xfrm>
            <a:off x="1214414" y="4143380"/>
            <a:ext cx="7461274" cy="915987"/>
          </a:xfrm>
          <a:prstGeom prst="rect">
            <a:avLst/>
          </a:prstGeom>
          <a:noFill/>
          <a:ln w="9525">
            <a:noFill/>
            <a:miter lim="800000"/>
            <a:headEnd/>
            <a:tailEnd/>
          </a:ln>
          <a:effectLst/>
        </p:spPr>
        <p:txBody>
          <a:bodyPr wrap="square">
            <a:spAutoFit/>
          </a:bodyPr>
          <a:lstStyle/>
          <a:p>
            <a:pPr>
              <a:spcBef>
                <a:spcPct val="50000"/>
              </a:spcBef>
            </a:pPr>
            <a:r>
              <a:rPr lang="fr-FR" i="0" dirty="0"/>
              <a:t>Si le taux de restitution est insuffisant, on ajoute un axe ou on réduit le nombre de variables que l’on soumet à l ’analyse. Nous comprenons mieux la nécessité d’étudier les diverses corrélations entre les variables.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32</a:t>
            </a:fld>
            <a:endParaRPr kumimoji="0" lang="en-US"/>
          </a:p>
        </p:txBody>
      </p:sp>
      <p:sp>
        <p:nvSpPr>
          <p:cNvPr id="6" name="Rectangle 5"/>
          <p:cNvSpPr/>
          <p:nvPr/>
        </p:nvSpPr>
        <p:spPr>
          <a:xfrm>
            <a:off x="1071538" y="214290"/>
            <a:ext cx="2480103" cy="369332"/>
          </a:xfrm>
          <a:prstGeom prst="rect">
            <a:avLst/>
          </a:prstGeom>
        </p:spPr>
        <p:txBody>
          <a:bodyPr wrap="none">
            <a:spAutoFit/>
          </a:bodyPr>
          <a:lstStyle/>
          <a:p>
            <a:r>
              <a:rPr lang="fr-FR" dirty="0">
                <a:solidFill>
                  <a:srgbClr val="0070C0"/>
                </a:solidFill>
              </a:rPr>
              <a:t>Nombre d'axes </a:t>
            </a:r>
            <a:r>
              <a:rPr lang="fr-FR" dirty="0" smtClean="0">
                <a:solidFill>
                  <a:srgbClr val="0070C0"/>
                </a:solidFill>
              </a:rPr>
              <a:t>à </a:t>
            </a:r>
            <a:r>
              <a:rPr lang="fr-FR" dirty="0">
                <a:solidFill>
                  <a:srgbClr val="0070C0"/>
                </a:solidFill>
              </a:rPr>
              <a:t>retenir</a:t>
            </a:r>
          </a:p>
        </p:txBody>
      </p:sp>
      <p:sp>
        <p:nvSpPr>
          <p:cNvPr id="7" name="Rectangle 3"/>
          <p:cNvSpPr txBox="1">
            <a:spLocks noChangeArrowheads="1"/>
          </p:cNvSpPr>
          <p:nvPr/>
        </p:nvSpPr>
        <p:spPr>
          <a:xfrm>
            <a:off x="1259632" y="1424264"/>
            <a:ext cx="7693025" cy="4235450"/>
          </a:xfrm>
          <a:prstGeom prst="rect">
            <a:avLst/>
          </a:prstGeom>
        </p:spPr>
        <p:txBody>
          <a:bodyPr>
            <a:normAutofit fontScale="92500"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80000"/>
              </a:lnSpc>
            </a:pPr>
            <a:r>
              <a:rPr lang="fr-FR" sz="1800" b="1" dirty="0" smtClean="0"/>
              <a:t>Dimension de l'espace</a:t>
            </a:r>
            <a:r>
              <a:rPr lang="fr-FR" sz="1800" dirty="0" smtClean="0"/>
              <a:t> des individus L'ACP visant a réduire la dimension de l'espace des individus, on veut conserver aussi peu d'axes que possible. Il faut pour cela que les variables d'origine soient raisonnablement corrélées entre elles. Les seuls critères utilisables sont empiriques.</a:t>
            </a:r>
          </a:p>
          <a:p>
            <a:pPr marL="82296" indent="0">
              <a:lnSpc>
                <a:spcPct val="80000"/>
              </a:lnSpc>
              <a:buNone/>
            </a:pPr>
            <a:r>
              <a:rPr lang="fr-FR" sz="1800" dirty="0" smtClean="0"/>
              <a:t/>
            </a:r>
            <a:br>
              <a:rPr lang="fr-FR" sz="1800" dirty="0" smtClean="0"/>
            </a:br>
            <a:endParaRPr lang="fr-FR" sz="1800" dirty="0" smtClean="0"/>
          </a:p>
          <a:p>
            <a:pPr>
              <a:lnSpc>
                <a:spcPct val="80000"/>
              </a:lnSpc>
            </a:pPr>
            <a:r>
              <a:rPr lang="fr-FR" sz="1800" b="1" dirty="0" smtClean="0"/>
              <a:t>Interprétation des axes</a:t>
            </a:r>
            <a:r>
              <a:rPr lang="fr-FR" sz="1800" dirty="0" smtClean="0"/>
              <a:t> </a:t>
            </a:r>
            <a:br>
              <a:rPr lang="fr-FR" sz="1800" dirty="0" smtClean="0"/>
            </a:br>
            <a:r>
              <a:rPr lang="fr-FR" sz="1800" dirty="0" smtClean="0"/>
              <a:t>on s'efforce de ne retenir que des axes à propos desquels une forme d'interprétation est possible (soit directement, soit en terme des variables avec lesquels ils sont très corrélés). </a:t>
            </a:r>
          </a:p>
          <a:p>
            <a:pPr marL="82296" indent="0">
              <a:lnSpc>
                <a:spcPct val="80000"/>
              </a:lnSpc>
              <a:buNone/>
            </a:pPr>
            <a:r>
              <a:rPr lang="fr-FR" sz="1800" dirty="0" smtClean="0"/>
              <a:t/>
            </a:r>
            <a:br>
              <a:rPr lang="fr-FR" sz="1800" dirty="0" smtClean="0"/>
            </a:br>
            <a:endParaRPr lang="fr-FR" sz="1800" dirty="0" smtClean="0"/>
          </a:p>
          <a:p>
            <a:pPr>
              <a:lnSpc>
                <a:spcPct val="80000"/>
              </a:lnSpc>
            </a:pPr>
            <a:r>
              <a:rPr lang="fr-FR" sz="1800" b="1" dirty="0" smtClean="0"/>
              <a:t>Critère de Kaiser (variables centrées réduites)</a:t>
            </a:r>
            <a:r>
              <a:rPr lang="fr-FR" sz="1800" dirty="0" smtClean="0"/>
              <a:t/>
            </a:r>
            <a:br>
              <a:rPr lang="fr-FR" sz="1800" dirty="0" smtClean="0"/>
            </a:br>
            <a:r>
              <a:rPr lang="fr-FR" sz="1800" dirty="0" smtClean="0"/>
              <a:t>La </a:t>
            </a:r>
            <a:r>
              <a:rPr lang="fr-FR" sz="1800" dirty="0"/>
              <a:t>règle de Kaiser repose sur une idée simple. Dans une ACP normée, la </a:t>
            </a:r>
            <a:r>
              <a:rPr lang="fr-FR" sz="1800" dirty="0" smtClean="0"/>
              <a:t>    somme </a:t>
            </a:r>
            <a:r>
              <a:rPr lang="fr-FR" sz="1800" dirty="0"/>
              <a:t>des valeurs propres étant égale au nombre de variables, leur moyenne vaut 1. Nous considérons par conséquent qu’un axe est intéressant si sa valeur propre est supérieure 1. Il existe d’autres manières de considérer ce seuil : un axe est intéressant s’il contribue plus qu’une des variables prise individuellement ; ou encore, si les variables étaient deux à deux orthogonales, les valeurs propres issues de l’analyse seraient toutes égales à 1.</a:t>
            </a:r>
          </a:p>
        </p:txBody>
      </p:sp>
    </p:spTree>
    <p:extLst>
      <p:ext uri="{BB962C8B-B14F-4D97-AF65-F5344CB8AC3E}">
        <p14:creationId xmlns:p14="http://schemas.microsoft.com/office/powerpoint/2010/main" val="3883117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33</a:t>
            </a:fld>
            <a:endParaRPr kumimoji="0" lang="en-US"/>
          </a:p>
        </p:txBody>
      </p:sp>
      <p:sp>
        <p:nvSpPr>
          <p:cNvPr id="6" name="Rectangle 5"/>
          <p:cNvSpPr/>
          <p:nvPr/>
        </p:nvSpPr>
        <p:spPr>
          <a:xfrm>
            <a:off x="1265640" y="836712"/>
            <a:ext cx="7698847" cy="923330"/>
          </a:xfrm>
          <a:prstGeom prst="rect">
            <a:avLst/>
          </a:prstGeom>
        </p:spPr>
        <p:txBody>
          <a:bodyPr wrap="square">
            <a:spAutoFit/>
          </a:bodyPr>
          <a:lstStyle/>
          <a:p>
            <a:r>
              <a:rPr lang="fr-FR" sz="1700" b="1" dirty="0"/>
              <a:t>Critère du coude </a:t>
            </a:r>
            <a:r>
              <a:rPr lang="fr-FR" dirty="0"/>
              <a:t>: sur </a:t>
            </a:r>
            <a:r>
              <a:rPr lang="fr-FR" dirty="0" smtClean="0"/>
              <a:t>l’éboulis </a:t>
            </a:r>
            <a:r>
              <a:rPr lang="fr-FR" dirty="0"/>
              <a:t>des valeurs propres, on observe un décrochement (coude) suivi d’une décroissance régulière. On sélectionne les axes avant le décrochement</a:t>
            </a:r>
          </a:p>
        </p:txBody>
      </p:sp>
      <p:sp>
        <p:nvSpPr>
          <p:cNvPr id="7" name="Rectangle 6"/>
          <p:cNvSpPr/>
          <p:nvPr/>
        </p:nvSpPr>
        <p:spPr>
          <a:xfrm>
            <a:off x="1071538" y="214290"/>
            <a:ext cx="2480103" cy="369332"/>
          </a:xfrm>
          <a:prstGeom prst="rect">
            <a:avLst/>
          </a:prstGeom>
        </p:spPr>
        <p:txBody>
          <a:bodyPr wrap="none">
            <a:spAutoFit/>
          </a:bodyPr>
          <a:lstStyle/>
          <a:p>
            <a:r>
              <a:rPr lang="fr-FR" dirty="0">
                <a:solidFill>
                  <a:srgbClr val="0070C0"/>
                </a:solidFill>
              </a:rPr>
              <a:t>Nombre d'axes </a:t>
            </a:r>
            <a:r>
              <a:rPr lang="fr-FR" dirty="0" smtClean="0">
                <a:solidFill>
                  <a:srgbClr val="0070C0"/>
                </a:solidFill>
              </a:rPr>
              <a:t>à </a:t>
            </a:r>
            <a:r>
              <a:rPr lang="fr-FR" dirty="0">
                <a:solidFill>
                  <a:srgbClr val="0070C0"/>
                </a:solidFill>
              </a:rPr>
              <a:t>retenir</a:t>
            </a:r>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8" y="1833563"/>
            <a:ext cx="5264422" cy="414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5421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34</a:t>
            </a:fld>
            <a:endParaRPr kumimoji="0" lang="en-US"/>
          </a:p>
        </p:txBody>
      </p:sp>
      <p:sp>
        <p:nvSpPr>
          <p:cNvPr id="6" name="Rectangle 5"/>
          <p:cNvSpPr/>
          <p:nvPr/>
        </p:nvSpPr>
        <p:spPr>
          <a:xfrm>
            <a:off x="1071538" y="214290"/>
            <a:ext cx="2480103" cy="369332"/>
          </a:xfrm>
          <a:prstGeom prst="rect">
            <a:avLst/>
          </a:prstGeom>
        </p:spPr>
        <p:txBody>
          <a:bodyPr wrap="none">
            <a:spAutoFit/>
          </a:bodyPr>
          <a:lstStyle/>
          <a:p>
            <a:r>
              <a:rPr lang="fr-FR" dirty="0">
                <a:solidFill>
                  <a:srgbClr val="0070C0"/>
                </a:solidFill>
              </a:rPr>
              <a:t>Nombre d'axes </a:t>
            </a:r>
            <a:r>
              <a:rPr lang="fr-FR" dirty="0" smtClean="0">
                <a:solidFill>
                  <a:srgbClr val="0070C0"/>
                </a:solidFill>
              </a:rPr>
              <a:t>à </a:t>
            </a:r>
            <a:r>
              <a:rPr lang="fr-FR" dirty="0">
                <a:solidFill>
                  <a:srgbClr val="0070C0"/>
                </a:solidFill>
              </a:rPr>
              <a:t>retenir</a:t>
            </a:r>
          </a:p>
        </p:txBody>
      </p:sp>
      <p:sp>
        <p:nvSpPr>
          <p:cNvPr id="7" name="ZoneTexte 6"/>
          <p:cNvSpPr txBox="1"/>
          <p:nvPr/>
        </p:nvSpPr>
        <p:spPr>
          <a:xfrm>
            <a:off x="1259632" y="980728"/>
            <a:ext cx="6905032" cy="1200329"/>
          </a:xfrm>
          <a:prstGeom prst="rect">
            <a:avLst/>
          </a:prstGeom>
          <a:noFill/>
        </p:spPr>
        <p:txBody>
          <a:bodyPr wrap="none" rtlCol="0">
            <a:spAutoFit/>
          </a:bodyPr>
          <a:lstStyle/>
          <a:p>
            <a:r>
              <a:rPr lang="fr-FR" dirty="0" smtClean="0"/>
              <a:t>Le premier plan(     et      ) la meilleure représentation plane </a:t>
            </a:r>
          </a:p>
          <a:p>
            <a:r>
              <a:rPr lang="fr-FR" dirty="0" smtClean="0"/>
              <a:t>est souvent suffisante pour visualiser le nuage des individus.</a:t>
            </a:r>
          </a:p>
          <a:p>
            <a:r>
              <a:rPr lang="fr-FR" dirty="0" smtClean="0"/>
              <a:t>Dans certaines conditions, on peut passer à interpréter le meilleur plan </a:t>
            </a:r>
          </a:p>
          <a:p>
            <a:r>
              <a:rPr lang="fr-FR" dirty="0" smtClean="0"/>
              <a:t>complémentaire  de </a:t>
            </a:r>
            <a:r>
              <a:rPr lang="fr-FR" dirty="0"/>
              <a:t>(     et      ) </a:t>
            </a:r>
            <a:r>
              <a:rPr lang="fr-FR" dirty="0" smtClean="0"/>
              <a:t>qui est </a:t>
            </a:r>
            <a:r>
              <a:rPr lang="fr-FR" dirty="0"/>
              <a:t>(     et      ) </a:t>
            </a:r>
          </a:p>
        </p:txBody>
      </p:sp>
      <p:graphicFrame>
        <p:nvGraphicFramePr>
          <p:cNvPr id="8" name="Objet 7"/>
          <p:cNvGraphicFramePr>
            <a:graphicFrameLocks noChangeAspect="1"/>
          </p:cNvGraphicFramePr>
          <p:nvPr>
            <p:extLst>
              <p:ext uri="{D42A27DB-BD31-4B8C-83A1-F6EECF244321}">
                <p14:modId xmlns:p14="http://schemas.microsoft.com/office/powerpoint/2010/main" val="2052453387"/>
              </p:ext>
            </p:extLst>
          </p:nvPr>
        </p:nvGraphicFramePr>
        <p:xfrm>
          <a:off x="3403210" y="980728"/>
          <a:ext cx="296862" cy="409575"/>
        </p:xfrm>
        <a:graphic>
          <a:graphicData uri="http://schemas.openxmlformats.org/presentationml/2006/ole">
            <mc:AlternateContent xmlns:mc="http://schemas.openxmlformats.org/markup-compatibility/2006">
              <mc:Choice xmlns:v="urn:schemas-microsoft-com:vml" Requires="v">
                <p:oleObj spid="_x0000_s76977" name="Equation" r:id="rId3" imgW="164880" imgH="228600" progId="Equation.DSMT4">
                  <p:embed/>
                </p:oleObj>
              </mc:Choice>
              <mc:Fallback>
                <p:oleObj name="Equation" r:id="rId3" imgW="164880" imgH="228600" progId="Equation.DSMT4">
                  <p:embed/>
                  <p:pic>
                    <p:nvPicPr>
                      <p:cNvPr id="0" name="Objet 6"/>
                      <p:cNvPicPr>
                        <a:picLocks noChangeAspect="1" noChangeArrowheads="1"/>
                      </p:cNvPicPr>
                      <p:nvPr/>
                    </p:nvPicPr>
                    <p:blipFill>
                      <a:blip r:embed="rId4"/>
                      <a:srcRect/>
                      <a:stretch>
                        <a:fillRect/>
                      </a:stretch>
                    </p:blipFill>
                    <p:spPr bwMode="auto">
                      <a:xfrm>
                        <a:off x="3403210" y="980728"/>
                        <a:ext cx="296862" cy="409575"/>
                      </a:xfrm>
                      <a:prstGeom prst="rect">
                        <a:avLst/>
                      </a:prstGeom>
                      <a:noFill/>
                      <a:ln>
                        <a:noFill/>
                      </a:ln>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1869856800"/>
              </p:ext>
            </p:extLst>
          </p:nvPr>
        </p:nvGraphicFramePr>
        <p:xfrm>
          <a:off x="2915816" y="966197"/>
          <a:ext cx="293710" cy="414059"/>
        </p:xfrm>
        <a:graphic>
          <a:graphicData uri="http://schemas.openxmlformats.org/presentationml/2006/ole">
            <mc:AlternateContent xmlns:mc="http://schemas.openxmlformats.org/markup-compatibility/2006">
              <mc:Choice xmlns:v="urn:schemas-microsoft-com:vml" Requires="v">
                <p:oleObj spid="_x0000_s76978" name="Équation" r:id="rId5" imgW="152268" imgH="215713" progId="Equation.3">
                  <p:embed/>
                </p:oleObj>
              </mc:Choice>
              <mc:Fallback>
                <p:oleObj name="Équation" r:id="rId5" imgW="152268" imgH="215713" progId="Equation.3">
                  <p:embed/>
                  <p:pic>
                    <p:nvPicPr>
                      <p:cNvPr id="0" name="Obje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966197"/>
                        <a:ext cx="293710" cy="414059"/>
                      </a:xfrm>
                      <a:prstGeom prst="rect">
                        <a:avLst/>
                      </a:prstGeom>
                      <a:noFill/>
                      <a:ln>
                        <a:noFill/>
                      </a:ln>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1941537516"/>
              </p:ext>
            </p:extLst>
          </p:nvPr>
        </p:nvGraphicFramePr>
        <p:xfrm>
          <a:off x="3404797" y="1768307"/>
          <a:ext cx="293687" cy="412750"/>
        </p:xfrm>
        <a:graphic>
          <a:graphicData uri="http://schemas.openxmlformats.org/presentationml/2006/ole">
            <mc:AlternateContent xmlns:mc="http://schemas.openxmlformats.org/markup-compatibility/2006">
              <mc:Choice xmlns:v="urn:schemas-microsoft-com:vml" Requires="v">
                <p:oleObj spid="_x0000_s76979" name="Équation" r:id="rId7" imgW="152268" imgH="215713" progId="Equation.3">
                  <p:embed/>
                </p:oleObj>
              </mc:Choice>
              <mc:Fallback>
                <p:oleObj name="Équation" r:id="rId7" imgW="152268" imgH="215713" progId="Equation.3">
                  <p:embed/>
                  <p:pic>
                    <p:nvPicPr>
                      <p:cNvPr id="0" name="Obje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4797" y="1768307"/>
                        <a:ext cx="2936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t 10"/>
          <p:cNvGraphicFramePr>
            <a:graphicFrameLocks noChangeAspect="1"/>
          </p:cNvGraphicFramePr>
          <p:nvPr>
            <p:extLst>
              <p:ext uri="{D42A27DB-BD31-4B8C-83A1-F6EECF244321}">
                <p14:modId xmlns:p14="http://schemas.microsoft.com/office/powerpoint/2010/main" val="19485281"/>
              </p:ext>
            </p:extLst>
          </p:nvPr>
        </p:nvGraphicFramePr>
        <p:xfrm>
          <a:off x="3851920" y="1770338"/>
          <a:ext cx="296863" cy="409575"/>
        </p:xfrm>
        <a:graphic>
          <a:graphicData uri="http://schemas.openxmlformats.org/presentationml/2006/ole">
            <mc:AlternateContent xmlns:mc="http://schemas.openxmlformats.org/markup-compatibility/2006">
              <mc:Choice xmlns:v="urn:schemas-microsoft-com:vml" Requires="v">
                <p:oleObj spid="_x0000_s76980" name="Equation" r:id="rId8" imgW="164880" imgH="228600" progId="Equation.DSMT4">
                  <p:embed/>
                </p:oleObj>
              </mc:Choice>
              <mc:Fallback>
                <p:oleObj name="Equation" r:id="rId8" imgW="164880" imgH="228600" progId="Equation.DSMT4">
                  <p:embed/>
                  <p:pic>
                    <p:nvPicPr>
                      <p:cNvPr id="0" name="Obje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920" y="1770338"/>
                        <a:ext cx="2968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t 11"/>
          <p:cNvGraphicFramePr>
            <a:graphicFrameLocks noChangeAspect="1"/>
          </p:cNvGraphicFramePr>
          <p:nvPr>
            <p:extLst>
              <p:ext uri="{D42A27DB-BD31-4B8C-83A1-F6EECF244321}">
                <p14:modId xmlns:p14="http://schemas.microsoft.com/office/powerpoint/2010/main" val="3337249758"/>
              </p:ext>
            </p:extLst>
          </p:nvPr>
        </p:nvGraphicFramePr>
        <p:xfrm>
          <a:off x="5135563" y="1774825"/>
          <a:ext cx="319087" cy="438150"/>
        </p:xfrm>
        <a:graphic>
          <a:graphicData uri="http://schemas.openxmlformats.org/presentationml/2006/ole">
            <mc:AlternateContent xmlns:mc="http://schemas.openxmlformats.org/markup-compatibility/2006">
              <mc:Choice xmlns:v="urn:schemas-microsoft-com:vml" Requires="v">
                <p:oleObj spid="_x0000_s76981" name="Equation" r:id="rId10" imgW="164880" imgH="228600" progId="Equation.DSMT4">
                  <p:embed/>
                </p:oleObj>
              </mc:Choice>
              <mc:Fallback>
                <p:oleObj name="Equation" r:id="rId10" imgW="164880" imgH="228600" progId="Equation.DSMT4">
                  <p:embed/>
                  <p:pic>
                    <p:nvPicPr>
                      <p:cNvPr id="0" name="Objet 9"/>
                      <p:cNvPicPr>
                        <a:picLocks noChangeAspect="1" noChangeArrowheads="1"/>
                      </p:cNvPicPr>
                      <p:nvPr/>
                    </p:nvPicPr>
                    <p:blipFill>
                      <a:blip r:embed="rId11"/>
                      <a:srcRect/>
                      <a:stretch>
                        <a:fillRect/>
                      </a:stretch>
                    </p:blipFill>
                    <p:spPr bwMode="auto">
                      <a:xfrm>
                        <a:off x="5135563" y="1774825"/>
                        <a:ext cx="3190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t 12"/>
          <p:cNvGraphicFramePr>
            <a:graphicFrameLocks noChangeAspect="1"/>
          </p:cNvGraphicFramePr>
          <p:nvPr>
            <p:extLst>
              <p:ext uri="{D42A27DB-BD31-4B8C-83A1-F6EECF244321}">
                <p14:modId xmlns:p14="http://schemas.microsoft.com/office/powerpoint/2010/main" val="1790995424"/>
              </p:ext>
            </p:extLst>
          </p:nvPr>
        </p:nvGraphicFramePr>
        <p:xfrm>
          <a:off x="5640388" y="1757363"/>
          <a:ext cx="317500" cy="436562"/>
        </p:xfrm>
        <a:graphic>
          <a:graphicData uri="http://schemas.openxmlformats.org/presentationml/2006/ole">
            <mc:AlternateContent xmlns:mc="http://schemas.openxmlformats.org/markup-compatibility/2006">
              <mc:Choice xmlns:v="urn:schemas-microsoft-com:vml" Requires="v">
                <p:oleObj spid="_x0000_s76982" name="Equation" r:id="rId12" imgW="164880" imgH="228600" progId="Equation.DSMT4">
                  <p:embed/>
                </p:oleObj>
              </mc:Choice>
              <mc:Fallback>
                <p:oleObj name="Equation" r:id="rId12" imgW="164880" imgH="228600" progId="Equation.DSMT4">
                  <p:embed/>
                  <p:pic>
                    <p:nvPicPr>
                      <p:cNvPr id="0" name="Objet 9"/>
                      <p:cNvPicPr>
                        <a:picLocks noChangeAspect="1" noChangeArrowheads="1"/>
                      </p:cNvPicPr>
                      <p:nvPr/>
                    </p:nvPicPr>
                    <p:blipFill>
                      <a:blip r:embed="rId13"/>
                      <a:srcRect/>
                      <a:stretch>
                        <a:fillRect/>
                      </a:stretch>
                    </p:blipFill>
                    <p:spPr bwMode="auto">
                      <a:xfrm>
                        <a:off x="5640388" y="1757363"/>
                        <a:ext cx="3175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86070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35</a:t>
            </a:fld>
            <a:endParaRPr kumimoji="0" lang="en-US"/>
          </a:p>
        </p:txBody>
      </p:sp>
      <p:sp>
        <p:nvSpPr>
          <p:cNvPr id="6" name="Rectangle 5"/>
          <p:cNvSpPr/>
          <p:nvPr/>
        </p:nvSpPr>
        <p:spPr>
          <a:xfrm>
            <a:off x="1331640" y="892868"/>
            <a:ext cx="6120680" cy="2308324"/>
          </a:xfrm>
          <a:prstGeom prst="rect">
            <a:avLst/>
          </a:prstGeom>
        </p:spPr>
        <p:txBody>
          <a:bodyPr wrap="square">
            <a:spAutoFit/>
          </a:bodyPr>
          <a:lstStyle/>
          <a:p>
            <a:r>
              <a:rPr lang="fr-FR" dirty="0"/>
              <a:t>À chaque axe est associée une variable appelée composante principale. </a:t>
            </a:r>
            <a:endParaRPr lang="fr-FR" dirty="0" smtClean="0"/>
          </a:p>
          <a:p>
            <a:endParaRPr lang="fr-FR" dirty="0"/>
          </a:p>
          <a:p>
            <a:r>
              <a:rPr lang="fr-FR" dirty="0" smtClean="0"/>
              <a:t>**La </a:t>
            </a:r>
            <a:r>
              <a:rPr lang="fr-FR" dirty="0"/>
              <a:t>composante </a:t>
            </a:r>
            <a:r>
              <a:rPr lang="fr-FR" dirty="0" smtClean="0"/>
              <a:t>C1 </a:t>
            </a:r>
            <a:r>
              <a:rPr lang="fr-FR" dirty="0"/>
              <a:t>est le vecteur renfermant les cordonnées des projections des individus sur l’axe 1. </a:t>
            </a:r>
            <a:endParaRPr lang="fr-FR" dirty="0" smtClean="0"/>
          </a:p>
          <a:p>
            <a:endParaRPr lang="fr-FR" dirty="0" smtClean="0"/>
          </a:p>
          <a:p>
            <a:r>
              <a:rPr lang="fr-FR" dirty="0" smtClean="0"/>
              <a:t>**La </a:t>
            </a:r>
            <a:r>
              <a:rPr lang="fr-FR" dirty="0"/>
              <a:t>composante c 2 est le vecteur renfermant les cordonnées des projections des individus sur l’axe 2.</a:t>
            </a:r>
          </a:p>
        </p:txBody>
      </p:sp>
      <p:sp>
        <p:nvSpPr>
          <p:cNvPr id="7" name="Rectangle 6"/>
          <p:cNvSpPr/>
          <p:nvPr/>
        </p:nvSpPr>
        <p:spPr>
          <a:xfrm>
            <a:off x="1314029" y="3877342"/>
            <a:ext cx="6912768" cy="1477328"/>
          </a:xfrm>
          <a:prstGeom prst="rect">
            <a:avLst/>
          </a:prstGeom>
        </p:spPr>
        <p:txBody>
          <a:bodyPr wrap="square">
            <a:spAutoFit/>
          </a:bodyPr>
          <a:lstStyle/>
          <a:p>
            <a:r>
              <a:rPr lang="fr-FR" dirty="0" smtClean="0"/>
              <a:t>*La </a:t>
            </a:r>
            <a:r>
              <a:rPr lang="fr-FR" dirty="0"/>
              <a:t>variance d’une composante principale est égale à l’inertie portée par l’axe principal qui lui est associé. </a:t>
            </a:r>
            <a:endParaRPr lang="fr-FR" dirty="0" smtClean="0"/>
          </a:p>
          <a:p>
            <a:endParaRPr lang="fr-FR" dirty="0"/>
          </a:p>
          <a:p>
            <a:r>
              <a:rPr lang="fr-FR" dirty="0" smtClean="0"/>
              <a:t>*Les </a:t>
            </a:r>
            <a:r>
              <a:rPr lang="fr-FR" dirty="0"/>
              <a:t>composantes principales sont non corrélées deux à deux. En effet, les axes associés sont orthogonaux.</a:t>
            </a:r>
          </a:p>
        </p:txBody>
      </p:sp>
      <p:sp>
        <p:nvSpPr>
          <p:cNvPr id="8" name="ZoneTexte 7"/>
          <p:cNvSpPr txBox="1"/>
          <p:nvPr/>
        </p:nvSpPr>
        <p:spPr>
          <a:xfrm>
            <a:off x="1295793" y="523536"/>
            <a:ext cx="2862064" cy="369332"/>
          </a:xfrm>
          <a:prstGeom prst="rect">
            <a:avLst/>
          </a:prstGeom>
          <a:noFill/>
        </p:spPr>
        <p:txBody>
          <a:bodyPr wrap="square" rtlCol="0">
            <a:spAutoFit/>
          </a:bodyPr>
          <a:lstStyle/>
          <a:p>
            <a:r>
              <a:rPr lang="fr-FR" dirty="0" smtClean="0">
                <a:solidFill>
                  <a:srgbClr val="FF0000"/>
                </a:solidFill>
              </a:rPr>
              <a:t>Composantes principales:</a:t>
            </a:r>
            <a:endParaRPr lang="fr-FR" dirty="0">
              <a:solidFill>
                <a:srgbClr val="FF0000"/>
              </a:solidFill>
            </a:endParaRPr>
          </a:p>
        </p:txBody>
      </p:sp>
      <p:sp>
        <p:nvSpPr>
          <p:cNvPr id="9" name="ZoneTexte 8"/>
          <p:cNvSpPr txBox="1"/>
          <p:nvPr/>
        </p:nvSpPr>
        <p:spPr>
          <a:xfrm>
            <a:off x="1333132" y="3284984"/>
            <a:ext cx="5543124" cy="369332"/>
          </a:xfrm>
          <a:prstGeom prst="rect">
            <a:avLst/>
          </a:prstGeom>
          <a:noFill/>
        </p:spPr>
        <p:txBody>
          <a:bodyPr wrap="square" rtlCol="0">
            <a:spAutoFit/>
          </a:bodyPr>
          <a:lstStyle/>
          <a:p>
            <a:r>
              <a:rPr lang="fr-FR" dirty="0" smtClean="0">
                <a:solidFill>
                  <a:srgbClr val="FF0000"/>
                </a:solidFill>
              </a:rPr>
              <a:t>Propriétés des composantes principales:</a:t>
            </a:r>
            <a:endParaRPr lang="fr-FR" dirty="0">
              <a:solidFill>
                <a:srgbClr val="FF0000"/>
              </a:solidFill>
            </a:endParaRPr>
          </a:p>
        </p:txBody>
      </p:sp>
    </p:spTree>
    <p:extLst>
      <p:ext uri="{BB962C8B-B14F-4D97-AF65-F5344CB8AC3E}">
        <p14:creationId xmlns:p14="http://schemas.microsoft.com/office/powerpoint/2010/main" val="692138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36</a:t>
            </a:fld>
            <a:endParaRPr kumimoji="0" lang="en-US"/>
          </a:p>
        </p:txBody>
      </p:sp>
      <p:sp>
        <p:nvSpPr>
          <p:cNvPr id="6" name="Rectangle 5"/>
          <p:cNvSpPr/>
          <p:nvPr/>
        </p:nvSpPr>
        <p:spPr>
          <a:xfrm>
            <a:off x="1071538" y="214290"/>
            <a:ext cx="2525050" cy="369332"/>
          </a:xfrm>
          <a:prstGeom prst="rect">
            <a:avLst/>
          </a:prstGeom>
        </p:spPr>
        <p:txBody>
          <a:bodyPr wrap="none">
            <a:spAutoFit/>
          </a:bodyPr>
          <a:lstStyle/>
          <a:p>
            <a:r>
              <a:rPr lang="fr-FR" dirty="0" smtClean="0">
                <a:solidFill>
                  <a:srgbClr val="0070C0"/>
                </a:solidFill>
              </a:rPr>
              <a:t>Composantes principales</a:t>
            </a:r>
            <a:endParaRPr lang="fr-FR" dirty="0"/>
          </a:p>
        </p:txBody>
      </p:sp>
      <p:pic>
        <p:nvPicPr>
          <p:cNvPr id="7" name="Picture 2"/>
          <p:cNvPicPr>
            <a:picLocks noChangeAspect="1" noChangeArrowheads="1"/>
          </p:cNvPicPr>
          <p:nvPr/>
        </p:nvPicPr>
        <p:blipFill>
          <a:blip r:embed="rId2"/>
          <a:srcRect/>
          <a:stretch>
            <a:fillRect/>
          </a:stretch>
        </p:blipFill>
        <p:spPr bwMode="auto">
          <a:xfrm>
            <a:off x="1285852" y="1357298"/>
            <a:ext cx="7439062" cy="3929082"/>
          </a:xfrm>
          <a:prstGeom prst="rect">
            <a:avLst/>
          </a:prstGeom>
          <a:noFill/>
          <a:ln w="9525">
            <a:noFill/>
            <a:miter lim="800000"/>
            <a:headEnd/>
            <a:tailEnd/>
          </a:ln>
          <a:effectLst/>
        </p:spPr>
      </p:pic>
      <p:sp>
        <p:nvSpPr>
          <p:cNvPr id="8" name="ZoneTexte 7"/>
          <p:cNvSpPr txBox="1"/>
          <p:nvPr/>
        </p:nvSpPr>
        <p:spPr>
          <a:xfrm>
            <a:off x="3571868" y="5357826"/>
            <a:ext cx="2550891" cy="369332"/>
          </a:xfrm>
          <a:prstGeom prst="rect">
            <a:avLst/>
          </a:prstGeom>
          <a:noFill/>
        </p:spPr>
        <p:txBody>
          <a:bodyPr wrap="none" rtlCol="0">
            <a:spAutoFit/>
          </a:bodyPr>
          <a:lstStyle/>
          <a:p>
            <a:pPr algn="ctr"/>
            <a:r>
              <a:rPr lang="fr-FR" dirty="0" smtClean="0"/>
              <a:t>Données de température</a:t>
            </a:r>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37</a:t>
            </a:fld>
            <a:endParaRPr kumimoji="0" lang="en-US"/>
          </a:p>
        </p:txBody>
      </p:sp>
      <p:pic>
        <p:nvPicPr>
          <p:cNvPr id="41986" name="Picture 2"/>
          <p:cNvPicPr>
            <a:picLocks noChangeAspect="1" noChangeArrowheads="1"/>
          </p:cNvPicPr>
          <p:nvPr/>
        </p:nvPicPr>
        <p:blipFill>
          <a:blip r:embed="rId2"/>
          <a:srcRect/>
          <a:stretch>
            <a:fillRect/>
          </a:stretch>
        </p:blipFill>
        <p:spPr bwMode="auto">
          <a:xfrm>
            <a:off x="500034" y="214290"/>
            <a:ext cx="8358246"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38</a:t>
            </a:fld>
            <a:endParaRPr kumimoji="0" lang="en-US"/>
          </a:p>
        </p:txBody>
      </p:sp>
      <p:pic>
        <p:nvPicPr>
          <p:cNvPr id="6" name="Picture 2"/>
          <p:cNvPicPr>
            <a:picLocks noChangeAspect="1" noChangeArrowheads="1"/>
          </p:cNvPicPr>
          <p:nvPr/>
        </p:nvPicPr>
        <p:blipFill>
          <a:blip r:embed="rId2"/>
          <a:srcRect/>
          <a:stretch>
            <a:fillRect/>
          </a:stretch>
        </p:blipFill>
        <p:spPr bwMode="auto">
          <a:xfrm>
            <a:off x="500034" y="214290"/>
            <a:ext cx="8358246" cy="5429288"/>
          </a:xfrm>
          <a:prstGeom prst="rect">
            <a:avLst/>
          </a:prstGeom>
          <a:noFill/>
          <a:ln w="9525">
            <a:noFill/>
            <a:miter lim="800000"/>
            <a:headEnd/>
            <a:tailEnd/>
          </a:ln>
          <a:effectLst/>
        </p:spPr>
      </p:pic>
      <p:sp>
        <p:nvSpPr>
          <p:cNvPr id="7" name="Ellipse 6"/>
          <p:cNvSpPr/>
          <p:nvPr/>
        </p:nvSpPr>
        <p:spPr>
          <a:xfrm>
            <a:off x="6286512" y="3071810"/>
            <a:ext cx="2071702" cy="928694"/>
          </a:xfrm>
          <a:prstGeom prst="ellipse">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8" name="Ellipse 7"/>
          <p:cNvSpPr/>
          <p:nvPr/>
        </p:nvSpPr>
        <p:spPr>
          <a:xfrm>
            <a:off x="3000364" y="1500174"/>
            <a:ext cx="2000264" cy="1000132"/>
          </a:xfrm>
          <a:prstGeom prst="ellipse">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39</a:t>
            </a:fld>
            <a:endParaRPr kumimoji="0" lang="en-US"/>
          </a:p>
        </p:txBody>
      </p:sp>
      <p:pic>
        <p:nvPicPr>
          <p:cNvPr id="6" name="Picture 2"/>
          <p:cNvPicPr>
            <a:picLocks noChangeAspect="1" noChangeArrowheads="1"/>
          </p:cNvPicPr>
          <p:nvPr/>
        </p:nvPicPr>
        <p:blipFill>
          <a:blip r:embed="rId2"/>
          <a:srcRect/>
          <a:stretch>
            <a:fillRect/>
          </a:stretch>
        </p:blipFill>
        <p:spPr bwMode="auto">
          <a:xfrm>
            <a:off x="500034" y="214290"/>
            <a:ext cx="8358246" cy="5429288"/>
          </a:xfrm>
          <a:prstGeom prst="rect">
            <a:avLst/>
          </a:prstGeom>
          <a:noFill/>
          <a:ln w="9525">
            <a:noFill/>
            <a:miter lim="800000"/>
            <a:headEnd/>
            <a:tailEnd/>
          </a:ln>
          <a:effectLst/>
        </p:spPr>
      </p:pic>
      <p:sp>
        <p:nvSpPr>
          <p:cNvPr id="7" name="Ellipse 6"/>
          <p:cNvSpPr/>
          <p:nvPr/>
        </p:nvSpPr>
        <p:spPr>
          <a:xfrm>
            <a:off x="6286512" y="3071810"/>
            <a:ext cx="2071702" cy="928694"/>
          </a:xfrm>
          <a:prstGeom prst="ellipse">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8" name="Ellipse 7"/>
          <p:cNvSpPr/>
          <p:nvPr/>
        </p:nvSpPr>
        <p:spPr>
          <a:xfrm>
            <a:off x="3000364" y="1500174"/>
            <a:ext cx="2000264" cy="1000132"/>
          </a:xfrm>
          <a:prstGeom prst="ellipse">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8" name="Double flèche horizontale 17"/>
          <p:cNvSpPr/>
          <p:nvPr/>
        </p:nvSpPr>
        <p:spPr>
          <a:xfrm>
            <a:off x="2428860" y="2500306"/>
            <a:ext cx="514353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a:t>
            </a:fld>
            <a:endParaRPr kumimoji="0" lang="en-US"/>
          </a:p>
        </p:txBody>
      </p:sp>
      <p:graphicFrame>
        <p:nvGraphicFramePr>
          <p:cNvPr id="6" name="Object 6"/>
          <p:cNvGraphicFramePr>
            <a:graphicFrameLocks noChangeAspect="1"/>
          </p:cNvGraphicFramePr>
          <p:nvPr/>
        </p:nvGraphicFramePr>
        <p:xfrm>
          <a:off x="1285852" y="2143116"/>
          <a:ext cx="3101908" cy="2300291"/>
        </p:xfrm>
        <a:graphic>
          <a:graphicData uri="http://schemas.openxmlformats.org/presentationml/2006/ole">
            <mc:AlternateContent xmlns:mc="http://schemas.openxmlformats.org/markup-compatibility/2006">
              <mc:Choice xmlns:v="urn:schemas-microsoft-com:vml" Requires="v">
                <p:oleObj spid="_x0000_s1245" name="Équation" r:id="rId3" imgW="2260440" imgH="1676160" progId="Equation.3">
                  <p:embed/>
                </p:oleObj>
              </mc:Choice>
              <mc:Fallback>
                <p:oleObj name="Équation" r:id="rId3" imgW="2260440" imgH="1676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2143116"/>
                        <a:ext cx="3101908" cy="2300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ZoneTexte 6"/>
          <p:cNvSpPr txBox="1"/>
          <p:nvPr/>
        </p:nvSpPr>
        <p:spPr>
          <a:xfrm>
            <a:off x="1285852" y="1214422"/>
            <a:ext cx="6582443" cy="646331"/>
          </a:xfrm>
          <a:prstGeom prst="rect">
            <a:avLst/>
          </a:prstGeom>
          <a:noFill/>
        </p:spPr>
        <p:txBody>
          <a:bodyPr wrap="none" rtlCol="0">
            <a:spAutoFit/>
          </a:bodyPr>
          <a:lstStyle/>
          <a:p>
            <a:r>
              <a:rPr lang="fr-FR" dirty="0" smtClean="0"/>
              <a:t>L’ACP s’intéresse à des tableaux de données rectangulaires avec des </a:t>
            </a:r>
          </a:p>
          <a:p>
            <a:r>
              <a:rPr lang="fr-FR" dirty="0" smtClean="0">
                <a:solidFill>
                  <a:srgbClr val="FF0000"/>
                </a:solidFill>
              </a:rPr>
              <a:t>individus</a:t>
            </a:r>
            <a:r>
              <a:rPr lang="fr-FR" dirty="0" smtClean="0"/>
              <a:t> en ligne et </a:t>
            </a:r>
            <a:r>
              <a:rPr lang="fr-FR" dirty="0" smtClean="0">
                <a:solidFill>
                  <a:srgbClr val="FF0000"/>
                </a:solidFill>
              </a:rPr>
              <a:t>des variables quantitatives </a:t>
            </a:r>
            <a:r>
              <a:rPr lang="fr-FR" dirty="0" smtClean="0"/>
              <a:t>en colonnes</a:t>
            </a:r>
            <a:endParaRPr lang="fr-FR" dirty="0"/>
          </a:p>
        </p:txBody>
      </p:sp>
      <p:graphicFrame>
        <p:nvGraphicFramePr>
          <p:cNvPr id="1027" name="Object 3"/>
          <p:cNvGraphicFramePr>
            <a:graphicFrameLocks noChangeAspect="1"/>
          </p:cNvGraphicFramePr>
          <p:nvPr/>
        </p:nvGraphicFramePr>
        <p:xfrm>
          <a:off x="5143504" y="2571744"/>
          <a:ext cx="1620837" cy="914400"/>
        </p:xfrm>
        <a:graphic>
          <a:graphicData uri="http://schemas.openxmlformats.org/presentationml/2006/ole">
            <mc:AlternateContent xmlns:mc="http://schemas.openxmlformats.org/markup-compatibility/2006">
              <mc:Choice xmlns:v="urn:schemas-microsoft-com:vml" Requires="v">
                <p:oleObj spid="_x0000_s1246" name="Équation" r:id="rId5" imgW="838080" imgH="431640" progId="Equation.3">
                  <p:embed/>
                </p:oleObj>
              </mc:Choice>
              <mc:Fallback>
                <p:oleObj name="Équation" r:id="rId5" imgW="83808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4" y="2571744"/>
                        <a:ext cx="162083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4929190" y="3571876"/>
          <a:ext cx="2532063" cy="860425"/>
        </p:xfrm>
        <a:graphic>
          <a:graphicData uri="http://schemas.openxmlformats.org/presentationml/2006/ole">
            <mc:AlternateContent xmlns:mc="http://schemas.openxmlformats.org/markup-compatibility/2006">
              <mc:Choice xmlns:v="urn:schemas-microsoft-com:vml" Requires="v">
                <p:oleObj spid="_x0000_s1247" name="Équation" r:id="rId7" imgW="1269720" imgH="431640" progId="Equation.3">
                  <p:embed/>
                </p:oleObj>
              </mc:Choice>
              <mc:Fallback>
                <p:oleObj name="Équation" r:id="rId7" imgW="12697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90" y="3571876"/>
                        <a:ext cx="253206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ZoneTexte 9"/>
          <p:cNvSpPr txBox="1"/>
          <p:nvPr/>
        </p:nvSpPr>
        <p:spPr>
          <a:xfrm>
            <a:off x="4929190" y="2143116"/>
            <a:ext cx="2257990" cy="369332"/>
          </a:xfrm>
          <a:prstGeom prst="rect">
            <a:avLst/>
          </a:prstGeom>
          <a:noFill/>
        </p:spPr>
        <p:txBody>
          <a:bodyPr wrap="none" rtlCol="0">
            <a:spAutoFit/>
          </a:bodyPr>
          <a:lstStyle/>
          <a:p>
            <a:r>
              <a:rPr lang="fr-FR" dirty="0" smtClean="0"/>
              <a:t>Pour la variable j on a:</a:t>
            </a:r>
            <a:endParaRPr lang="fr-FR" dirty="0"/>
          </a:p>
        </p:txBody>
      </p:sp>
      <p:sp>
        <p:nvSpPr>
          <p:cNvPr id="11" name="Rectangle 10"/>
          <p:cNvSpPr/>
          <p:nvPr/>
        </p:nvSpPr>
        <p:spPr>
          <a:xfrm>
            <a:off x="1142976" y="714356"/>
            <a:ext cx="3643338" cy="369332"/>
          </a:xfrm>
          <a:prstGeom prst="rect">
            <a:avLst/>
          </a:prstGeom>
        </p:spPr>
        <p:txBody>
          <a:bodyPr wrap="square">
            <a:spAutoFit/>
          </a:bodyPr>
          <a:lstStyle/>
          <a:p>
            <a:r>
              <a:rPr lang="fr-FR" dirty="0" smtClean="0">
                <a:solidFill>
                  <a:srgbClr val="0070C0"/>
                </a:solidFill>
              </a:rPr>
              <a:t>Données-Notations-Exemples</a:t>
            </a:r>
            <a:endParaRPr lang="fr-FR" dirty="0"/>
          </a:p>
        </p:txBody>
      </p:sp>
      <p:sp>
        <p:nvSpPr>
          <p:cNvPr id="12" name="Rectangle 11"/>
          <p:cNvSpPr/>
          <p:nvPr/>
        </p:nvSpPr>
        <p:spPr>
          <a:xfrm>
            <a:off x="1785886" y="5214950"/>
            <a:ext cx="7358114" cy="646331"/>
          </a:xfrm>
          <a:prstGeom prst="rect">
            <a:avLst/>
          </a:prstGeom>
        </p:spPr>
        <p:txBody>
          <a:bodyPr wrap="square">
            <a:spAutoFit/>
          </a:bodyPr>
          <a:lstStyle/>
          <a:p>
            <a:r>
              <a:rPr lang="fr-FR" b="1" dirty="0" smtClean="0"/>
              <a:t>Le tableau peut être vu comme </a:t>
            </a:r>
            <a:r>
              <a:rPr lang="fr-FR" b="1" dirty="0" smtClean="0">
                <a:solidFill>
                  <a:srgbClr val="FF0000"/>
                </a:solidFill>
              </a:rPr>
              <a:t>un ensemble de lignes </a:t>
            </a:r>
            <a:r>
              <a:rPr lang="fr-FR" b="1" dirty="0" smtClean="0"/>
              <a:t>ou </a:t>
            </a:r>
            <a:r>
              <a:rPr lang="fr-FR" b="1" dirty="0" smtClean="0">
                <a:solidFill>
                  <a:srgbClr val="FF0000"/>
                </a:solidFill>
              </a:rPr>
              <a:t>un ensemble de colonnes</a:t>
            </a:r>
          </a:p>
        </p:txBody>
      </p:sp>
      <p:pic>
        <p:nvPicPr>
          <p:cNvPr id="1030" name="Picture 6" descr="http://img.over-blog.com/300x450/1/92/72/46/gifs1/reflexion.jpg"/>
          <p:cNvPicPr>
            <a:picLocks noChangeAspect="1" noChangeArrowheads="1"/>
          </p:cNvPicPr>
          <p:nvPr/>
        </p:nvPicPr>
        <p:blipFill>
          <a:blip r:embed="rId9"/>
          <a:srcRect/>
          <a:stretch>
            <a:fillRect/>
          </a:stretch>
        </p:blipFill>
        <p:spPr bwMode="auto">
          <a:xfrm>
            <a:off x="1000100" y="4929198"/>
            <a:ext cx="857256" cy="1285884"/>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40</a:t>
            </a:fld>
            <a:endParaRPr kumimoji="0" lang="en-US"/>
          </a:p>
        </p:txBody>
      </p:sp>
      <p:pic>
        <p:nvPicPr>
          <p:cNvPr id="41986" name="Picture 2"/>
          <p:cNvPicPr>
            <a:picLocks noChangeAspect="1" noChangeArrowheads="1"/>
          </p:cNvPicPr>
          <p:nvPr/>
        </p:nvPicPr>
        <p:blipFill>
          <a:blip r:embed="rId2"/>
          <a:srcRect/>
          <a:stretch>
            <a:fillRect/>
          </a:stretch>
        </p:blipFill>
        <p:spPr bwMode="auto">
          <a:xfrm>
            <a:off x="1928794" y="571480"/>
            <a:ext cx="5058938" cy="3286148"/>
          </a:xfrm>
          <a:prstGeom prst="rect">
            <a:avLst/>
          </a:prstGeom>
          <a:noFill/>
          <a:ln w="9525">
            <a:noFill/>
            <a:miter lim="800000"/>
            <a:headEnd/>
            <a:tailEnd/>
          </a:ln>
          <a:effectLst/>
        </p:spPr>
      </p:pic>
      <p:sp>
        <p:nvSpPr>
          <p:cNvPr id="6" name="ZoneTexte 5"/>
          <p:cNvSpPr txBox="1"/>
          <p:nvPr/>
        </p:nvSpPr>
        <p:spPr>
          <a:xfrm>
            <a:off x="1071538" y="4000504"/>
            <a:ext cx="7724487" cy="1754326"/>
          </a:xfrm>
          <a:prstGeom prst="rect">
            <a:avLst/>
          </a:prstGeom>
          <a:noFill/>
        </p:spPr>
        <p:txBody>
          <a:bodyPr wrap="none" rtlCol="0">
            <a:spAutoFit/>
          </a:bodyPr>
          <a:lstStyle/>
          <a:p>
            <a:pPr>
              <a:buFont typeface="Wingdings" pitchFamily="2" charset="2"/>
              <a:buChar char="q"/>
            </a:pPr>
            <a:r>
              <a:rPr lang="fr-FR" dirty="0" smtClean="0"/>
              <a:t>On peut dire que Montpellier et Marseille ont la même température moyenne</a:t>
            </a:r>
          </a:p>
          <a:p>
            <a:r>
              <a:rPr lang="fr-FR" dirty="0" smtClean="0"/>
              <a:t>durant les 12 mois de l’année : ces deux individus sont </a:t>
            </a:r>
            <a:r>
              <a:rPr lang="fr-FR" dirty="0" smtClean="0">
                <a:solidFill>
                  <a:srgbClr val="FF0000"/>
                </a:solidFill>
              </a:rPr>
              <a:t>proches</a:t>
            </a:r>
          </a:p>
          <a:p>
            <a:endParaRPr lang="fr-FR" dirty="0" smtClean="0"/>
          </a:p>
          <a:p>
            <a:pPr>
              <a:buFont typeface="Wingdings" pitchFamily="2" charset="2"/>
              <a:buChar char="q"/>
            </a:pPr>
            <a:r>
              <a:rPr lang="fr-FR" dirty="0" smtClean="0"/>
              <a:t>De même pour Rennes et Nantes…</a:t>
            </a:r>
          </a:p>
          <a:p>
            <a:pPr>
              <a:buFont typeface="Wingdings" pitchFamily="2" charset="2"/>
              <a:buChar char="q"/>
            </a:pPr>
            <a:r>
              <a:rPr lang="fr-FR" dirty="0" smtClean="0"/>
              <a:t>Par contre , Nice et Lille ont des températures différentes: elles sont opposées</a:t>
            </a:r>
          </a:p>
          <a:p>
            <a:r>
              <a:rPr lang="fr-FR" dirty="0" smtClean="0"/>
              <a:t> par rapport au premier axe</a:t>
            </a:r>
            <a:endParaRPr lang="fr-F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41</a:t>
            </a:fld>
            <a:endParaRPr kumimoji="0" lang="en-US"/>
          </a:p>
        </p:txBody>
      </p:sp>
      <p:sp>
        <p:nvSpPr>
          <p:cNvPr id="6" name="ZoneTexte 5"/>
          <p:cNvSpPr txBox="1"/>
          <p:nvPr/>
        </p:nvSpPr>
        <p:spPr>
          <a:xfrm>
            <a:off x="1186629" y="285728"/>
            <a:ext cx="7957371" cy="2031325"/>
          </a:xfrm>
          <a:prstGeom prst="rect">
            <a:avLst/>
          </a:prstGeom>
          <a:noFill/>
        </p:spPr>
        <p:txBody>
          <a:bodyPr wrap="none" rtlCol="0">
            <a:spAutoFit/>
          </a:bodyPr>
          <a:lstStyle/>
          <a:p>
            <a:r>
              <a:rPr lang="fr-FR" b="1" dirty="0" smtClean="0"/>
              <a:t>Qu’est ce qui oppose Lille à Nice ?</a:t>
            </a:r>
          </a:p>
          <a:p>
            <a:endParaRPr lang="fr-FR" dirty="0" smtClean="0"/>
          </a:p>
          <a:p>
            <a:r>
              <a:rPr lang="fr-FR" dirty="0" smtClean="0"/>
              <a:t>Pour cela on peut avoir une bonne connaissance des données et dire qu’à </a:t>
            </a:r>
          </a:p>
          <a:p>
            <a:r>
              <a:rPr lang="fr-FR" dirty="0" smtClean="0"/>
              <a:t>Nice il fait plutôt chaud et à Lille il fait plutôt froid</a:t>
            </a:r>
          </a:p>
          <a:p>
            <a:endParaRPr lang="fr-FR" dirty="0" smtClean="0"/>
          </a:p>
          <a:p>
            <a:r>
              <a:rPr lang="fr-FR" dirty="0" smtClean="0"/>
              <a:t>Si on veut tirer cette conclusion uniquement à partir des données, il est intéressant</a:t>
            </a:r>
          </a:p>
          <a:p>
            <a:r>
              <a:rPr lang="fr-FR" dirty="0" smtClean="0"/>
              <a:t> d’utiliser les variables pour interpréter ces dimensions de variabilité</a:t>
            </a:r>
            <a:endParaRPr lang="fr-FR" dirty="0"/>
          </a:p>
        </p:txBody>
      </p:sp>
      <p:pic>
        <p:nvPicPr>
          <p:cNvPr id="7" name="Picture 2"/>
          <p:cNvPicPr>
            <a:picLocks noChangeAspect="1" noChangeArrowheads="1"/>
          </p:cNvPicPr>
          <p:nvPr/>
        </p:nvPicPr>
        <p:blipFill>
          <a:blip r:embed="rId3"/>
          <a:srcRect/>
          <a:stretch>
            <a:fillRect/>
          </a:stretch>
        </p:blipFill>
        <p:spPr bwMode="auto">
          <a:xfrm>
            <a:off x="0" y="2428868"/>
            <a:ext cx="5223249" cy="4143404"/>
          </a:xfrm>
          <a:prstGeom prst="rect">
            <a:avLst/>
          </a:prstGeom>
          <a:noFill/>
          <a:ln w="9525">
            <a:noFill/>
            <a:miter lim="800000"/>
            <a:headEnd/>
            <a:tailEnd/>
          </a:ln>
          <a:effectLst/>
        </p:spPr>
      </p:pic>
      <p:sp>
        <p:nvSpPr>
          <p:cNvPr id="8" name="ZoneTexte 7"/>
          <p:cNvSpPr txBox="1"/>
          <p:nvPr/>
        </p:nvSpPr>
        <p:spPr>
          <a:xfrm>
            <a:off x="4500562" y="2500306"/>
            <a:ext cx="4479047" cy="1754326"/>
          </a:xfrm>
          <a:prstGeom prst="rect">
            <a:avLst/>
          </a:prstGeom>
          <a:noFill/>
        </p:spPr>
        <p:txBody>
          <a:bodyPr wrap="none" rtlCol="0">
            <a:spAutoFit/>
          </a:bodyPr>
          <a:lstStyle/>
          <a:p>
            <a:r>
              <a:rPr lang="fr-FR" dirty="0" smtClean="0"/>
              <a:t>*On considère les coordonnées des individus</a:t>
            </a:r>
          </a:p>
          <a:p>
            <a:r>
              <a:rPr lang="fr-FR" dirty="0" smtClean="0"/>
              <a:t>Sur les deux axes</a:t>
            </a:r>
          </a:p>
          <a:p>
            <a:endParaRPr lang="fr-FR" dirty="0" smtClean="0"/>
          </a:p>
          <a:p>
            <a:r>
              <a:rPr lang="fr-FR" dirty="0" smtClean="0"/>
              <a:t>*Par exemple: pour le </a:t>
            </a:r>
            <a:r>
              <a:rPr lang="fr-FR" dirty="0" err="1" smtClean="0"/>
              <a:t>i</a:t>
            </a:r>
            <a:r>
              <a:rPr lang="fr-FR" sz="1100" dirty="0" err="1" smtClean="0"/>
              <a:t>ème</a:t>
            </a:r>
            <a:r>
              <a:rPr lang="fr-FR" sz="1100" dirty="0" smtClean="0"/>
              <a:t> </a:t>
            </a:r>
            <a:r>
              <a:rPr lang="fr-FR" dirty="0" smtClean="0"/>
              <a:t> individu Brest,</a:t>
            </a:r>
          </a:p>
          <a:p>
            <a:r>
              <a:rPr lang="fr-FR" dirty="0" smtClean="0"/>
              <a:t>sa coordonnée sur le premier axe est </a:t>
            </a:r>
          </a:p>
          <a:p>
            <a:r>
              <a:rPr lang="fr-FR" dirty="0" smtClean="0"/>
              <a:t>Et sa coordonnée sur le deuxième axe est </a:t>
            </a:r>
            <a:endParaRPr lang="fr-FR" dirty="0"/>
          </a:p>
        </p:txBody>
      </p:sp>
      <p:graphicFrame>
        <p:nvGraphicFramePr>
          <p:cNvPr id="48131" name="Object 3"/>
          <p:cNvGraphicFramePr>
            <a:graphicFrameLocks noChangeAspect="1"/>
          </p:cNvGraphicFramePr>
          <p:nvPr/>
        </p:nvGraphicFramePr>
        <p:xfrm>
          <a:off x="8143900" y="3571876"/>
          <a:ext cx="433388" cy="485775"/>
        </p:xfrm>
        <a:graphic>
          <a:graphicData uri="http://schemas.openxmlformats.org/presentationml/2006/ole">
            <mc:AlternateContent xmlns:mc="http://schemas.openxmlformats.org/markup-compatibility/2006">
              <mc:Choice xmlns:v="urn:schemas-microsoft-com:vml" Requires="v">
                <p:oleObj spid="_x0000_s48278" name="Équation" r:id="rId4" imgW="203040" imgH="228600" progId="Equation.3">
                  <p:embed/>
                </p:oleObj>
              </mc:Choice>
              <mc:Fallback>
                <p:oleObj name="Équation" r:id="rId4" imgW="20304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900" y="3571876"/>
                        <a:ext cx="4333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3" name="Object 5"/>
          <p:cNvGraphicFramePr>
            <a:graphicFrameLocks noChangeAspect="1"/>
          </p:cNvGraphicFramePr>
          <p:nvPr/>
        </p:nvGraphicFramePr>
        <p:xfrm>
          <a:off x="8488363" y="3786188"/>
          <a:ext cx="460375" cy="485775"/>
        </p:xfrm>
        <a:graphic>
          <a:graphicData uri="http://schemas.openxmlformats.org/presentationml/2006/ole">
            <mc:AlternateContent xmlns:mc="http://schemas.openxmlformats.org/markup-compatibility/2006">
              <mc:Choice xmlns:v="urn:schemas-microsoft-com:vml" Requires="v">
                <p:oleObj spid="_x0000_s48279" name="Équation" r:id="rId6" imgW="215640" imgH="228600" progId="Equation.3">
                  <p:embed/>
                </p:oleObj>
              </mc:Choice>
              <mc:Fallback>
                <p:oleObj name="Équation" r:id="rId6" imgW="215640" imgH="2286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8363" y="3786188"/>
                        <a:ext cx="4603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42</a:t>
            </a:fld>
            <a:endParaRPr kumimoji="0" lang="en-US"/>
          </a:p>
        </p:txBody>
      </p:sp>
      <p:pic>
        <p:nvPicPr>
          <p:cNvPr id="49154" name="Picture 2"/>
          <p:cNvPicPr>
            <a:picLocks noChangeAspect="1" noChangeArrowheads="1"/>
          </p:cNvPicPr>
          <p:nvPr/>
        </p:nvPicPr>
        <p:blipFill>
          <a:blip r:embed="rId3"/>
          <a:srcRect/>
          <a:stretch>
            <a:fillRect/>
          </a:stretch>
        </p:blipFill>
        <p:spPr bwMode="auto">
          <a:xfrm>
            <a:off x="1142976" y="1285860"/>
            <a:ext cx="3000375" cy="4029075"/>
          </a:xfrm>
          <a:prstGeom prst="rect">
            <a:avLst/>
          </a:prstGeom>
          <a:noFill/>
          <a:ln w="9525">
            <a:noFill/>
            <a:miter lim="800000"/>
            <a:headEnd/>
            <a:tailEnd/>
          </a:ln>
          <a:effectLst/>
        </p:spPr>
      </p:pic>
      <p:graphicFrame>
        <p:nvGraphicFramePr>
          <p:cNvPr id="49155" name="Object 3"/>
          <p:cNvGraphicFramePr>
            <a:graphicFrameLocks noChangeAspect="1"/>
          </p:cNvGraphicFramePr>
          <p:nvPr/>
        </p:nvGraphicFramePr>
        <p:xfrm>
          <a:off x="5572132" y="1428736"/>
          <a:ext cx="352425" cy="458787"/>
        </p:xfrm>
        <a:graphic>
          <a:graphicData uri="http://schemas.openxmlformats.org/presentationml/2006/ole">
            <mc:AlternateContent xmlns:mc="http://schemas.openxmlformats.org/markup-compatibility/2006">
              <mc:Choice xmlns:v="urn:schemas-microsoft-com:vml" Requires="v">
                <p:oleObj spid="_x0000_s49301" name="Équation" r:id="rId4" imgW="164880" imgH="215640" progId="Equation.3">
                  <p:embed/>
                </p:oleObj>
              </mc:Choice>
              <mc:Fallback>
                <p:oleObj name="Équation" r:id="rId4" imgW="164880" imgH="215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2" y="1428736"/>
                        <a:ext cx="352425"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ZoneTexte 7"/>
          <p:cNvSpPr txBox="1"/>
          <p:nvPr/>
        </p:nvSpPr>
        <p:spPr>
          <a:xfrm>
            <a:off x="4351149" y="1428736"/>
            <a:ext cx="4805675" cy="646331"/>
          </a:xfrm>
          <a:prstGeom prst="rect">
            <a:avLst/>
          </a:prstGeom>
          <a:noFill/>
        </p:spPr>
        <p:txBody>
          <a:bodyPr wrap="none" rtlCol="0">
            <a:spAutoFit/>
          </a:bodyPr>
          <a:lstStyle/>
          <a:p>
            <a:pPr>
              <a:buFont typeface="Wingdings" pitchFamily="2" charset="2"/>
              <a:buChar char="v"/>
            </a:pPr>
            <a:r>
              <a:rPr lang="fr-FR" dirty="0" smtClean="0"/>
              <a:t>Le vecteur     est appelé composante principale</a:t>
            </a:r>
          </a:p>
          <a:p>
            <a:r>
              <a:rPr lang="fr-FR" dirty="0" smtClean="0"/>
              <a:t>du premier axe </a:t>
            </a:r>
            <a:endParaRPr lang="fr-FR" dirty="0"/>
          </a:p>
        </p:txBody>
      </p:sp>
      <p:sp>
        <p:nvSpPr>
          <p:cNvPr id="9" name="Rectangle 8"/>
          <p:cNvSpPr/>
          <p:nvPr/>
        </p:nvSpPr>
        <p:spPr>
          <a:xfrm>
            <a:off x="4357686" y="2714620"/>
            <a:ext cx="4572000" cy="646331"/>
          </a:xfrm>
          <a:prstGeom prst="rect">
            <a:avLst/>
          </a:prstGeom>
        </p:spPr>
        <p:txBody>
          <a:bodyPr>
            <a:spAutoFit/>
          </a:bodyPr>
          <a:lstStyle/>
          <a:p>
            <a:pPr>
              <a:buFont typeface="Wingdings" pitchFamily="2" charset="2"/>
              <a:buChar char="v"/>
            </a:pPr>
            <a:r>
              <a:rPr lang="fr-FR" dirty="0" smtClean="0"/>
              <a:t>Le vecteur         est appelé composante principale du deuxième axe </a:t>
            </a:r>
            <a:endParaRPr lang="fr-FR" dirty="0"/>
          </a:p>
        </p:txBody>
      </p:sp>
      <p:graphicFrame>
        <p:nvGraphicFramePr>
          <p:cNvPr id="49156" name="Object 4"/>
          <p:cNvGraphicFramePr>
            <a:graphicFrameLocks noChangeAspect="1"/>
          </p:cNvGraphicFramePr>
          <p:nvPr/>
        </p:nvGraphicFramePr>
        <p:xfrm>
          <a:off x="5715008" y="2643182"/>
          <a:ext cx="379413" cy="458787"/>
        </p:xfrm>
        <a:graphic>
          <a:graphicData uri="http://schemas.openxmlformats.org/presentationml/2006/ole">
            <mc:AlternateContent xmlns:mc="http://schemas.openxmlformats.org/markup-compatibility/2006">
              <mc:Choice xmlns:v="urn:schemas-microsoft-com:vml" Requires="v">
                <p:oleObj spid="_x0000_s49302" name="Équation" r:id="rId6" imgW="177480" imgH="215640" progId="Equation.3">
                  <p:embed/>
                </p:oleObj>
              </mc:Choice>
              <mc:Fallback>
                <p:oleObj name="Équation" r:id="rId6" imgW="177480" imgH="2156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8" y="2643182"/>
                        <a:ext cx="379413"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43</a:t>
            </a:fld>
            <a:endParaRPr kumimoji="0" lang="en-US"/>
          </a:p>
        </p:txBody>
      </p:sp>
      <p:sp>
        <p:nvSpPr>
          <p:cNvPr id="6" name="ZoneTexte 5"/>
          <p:cNvSpPr txBox="1"/>
          <p:nvPr/>
        </p:nvSpPr>
        <p:spPr>
          <a:xfrm>
            <a:off x="895716" y="642918"/>
            <a:ext cx="8248284" cy="2308324"/>
          </a:xfrm>
          <a:prstGeom prst="rect">
            <a:avLst/>
          </a:prstGeom>
          <a:noFill/>
        </p:spPr>
        <p:txBody>
          <a:bodyPr wrap="none" rtlCol="0">
            <a:spAutoFit/>
          </a:bodyPr>
          <a:lstStyle/>
          <a:p>
            <a:r>
              <a:rPr lang="fr-FR" dirty="0" smtClean="0"/>
              <a:t>   A chaque axe est associé une variable appelée composante principale:</a:t>
            </a:r>
          </a:p>
          <a:p>
            <a:endParaRPr lang="fr-FR" dirty="0" smtClean="0"/>
          </a:p>
          <a:p>
            <a:pPr>
              <a:buFont typeface="Wingdings" pitchFamily="2" charset="2"/>
              <a:buChar char="v"/>
            </a:pPr>
            <a:r>
              <a:rPr lang="fr-FR" dirty="0" smtClean="0"/>
              <a:t>La première composante est le vecteur renfermant les coordonnées des projections</a:t>
            </a:r>
          </a:p>
          <a:p>
            <a:r>
              <a:rPr lang="fr-FR" dirty="0" smtClean="0"/>
              <a:t>des individus sur le premier axe</a:t>
            </a:r>
          </a:p>
          <a:p>
            <a:endParaRPr lang="fr-FR" dirty="0" smtClean="0"/>
          </a:p>
          <a:p>
            <a:pPr>
              <a:buFont typeface="Wingdings" pitchFamily="2" charset="2"/>
              <a:buChar char="v"/>
            </a:pPr>
            <a:r>
              <a:rPr lang="fr-FR" dirty="0" smtClean="0"/>
              <a:t>La deuxième composante est le vecteur renfermant les coordonnées des projections</a:t>
            </a:r>
          </a:p>
          <a:p>
            <a:r>
              <a:rPr lang="fr-FR" dirty="0" smtClean="0"/>
              <a:t> des individus sur le deuxième axe</a:t>
            </a:r>
          </a:p>
          <a:p>
            <a:endParaRPr lang="fr-FR" dirty="0"/>
          </a:p>
        </p:txBody>
      </p:sp>
      <p:sp>
        <p:nvSpPr>
          <p:cNvPr id="7" name="Flèche droite 6"/>
          <p:cNvSpPr/>
          <p:nvPr/>
        </p:nvSpPr>
        <p:spPr>
          <a:xfrm>
            <a:off x="571472" y="3000372"/>
            <a:ext cx="428628" cy="21431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sp>
        <p:nvSpPr>
          <p:cNvPr id="8" name="ZoneTexte 7"/>
          <p:cNvSpPr txBox="1"/>
          <p:nvPr/>
        </p:nvSpPr>
        <p:spPr>
          <a:xfrm>
            <a:off x="1038320" y="2881868"/>
            <a:ext cx="8105680" cy="3970318"/>
          </a:xfrm>
          <a:prstGeom prst="rect">
            <a:avLst/>
          </a:prstGeom>
          <a:noFill/>
        </p:spPr>
        <p:txBody>
          <a:bodyPr wrap="none" rtlCol="0">
            <a:spAutoFit/>
          </a:bodyPr>
          <a:lstStyle/>
          <a:p>
            <a:r>
              <a:rPr lang="fr-FR" dirty="0" smtClean="0"/>
              <a:t>Pour interpréter les positions relatives des individus sur l’axe de rang s (s=1 ou s=2),</a:t>
            </a:r>
          </a:p>
          <a:p>
            <a:r>
              <a:rPr lang="fr-FR" dirty="0" smtClean="0"/>
              <a:t>Il peut être intéressant de calculer les coefficients de corrélation entre les axes</a:t>
            </a:r>
          </a:p>
          <a:p>
            <a:r>
              <a:rPr lang="fr-FR" dirty="0" smtClean="0"/>
              <a:t>et les variables initiales.</a:t>
            </a:r>
          </a:p>
          <a:p>
            <a:endParaRPr lang="fr-FR" dirty="0" smtClean="0"/>
          </a:p>
          <a:p>
            <a:pPr>
              <a:buFont typeface="Wingdings" pitchFamily="2" charset="2"/>
              <a:buChar char="§"/>
            </a:pPr>
            <a:r>
              <a:rPr lang="fr-FR" dirty="0" smtClean="0"/>
              <a:t>Lorsque le coefficient de corrélation entre        et une variable k est </a:t>
            </a:r>
            <a:r>
              <a:rPr lang="fr-FR" dirty="0" smtClean="0">
                <a:solidFill>
                  <a:srgbClr val="FF0000"/>
                </a:solidFill>
              </a:rPr>
              <a:t>positif</a:t>
            </a:r>
            <a:r>
              <a:rPr lang="fr-FR" dirty="0" smtClean="0"/>
              <a:t>,</a:t>
            </a:r>
          </a:p>
          <a:p>
            <a:r>
              <a:rPr lang="fr-FR" dirty="0" smtClean="0"/>
              <a:t>un individu qui a </a:t>
            </a:r>
            <a:r>
              <a:rPr lang="fr-FR" dirty="0" smtClean="0">
                <a:solidFill>
                  <a:srgbClr val="FF0000"/>
                </a:solidFill>
              </a:rPr>
              <a:t>une coordonnée positive</a:t>
            </a:r>
            <a:r>
              <a:rPr lang="fr-FR" dirty="0" smtClean="0"/>
              <a:t> sur cet axe possède </a:t>
            </a:r>
            <a:r>
              <a:rPr lang="fr-FR" dirty="0" smtClean="0">
                <a:solidFill>
                  <a:srgbClr val="FF0000"/>
                </a:solidFill>
              </a:rPr>
              <a:t>une</a:t>
            </a:r>
            <a:r>
              <a:rPr lang="fr-FR" dirty="0" smtClean="0"/>
              <a:t> </a:t>
            </a:r>
            <a:r>
              <a:rPr lang="fr-FR" dirty="0" smtClean="0">
                <a:solidFill>
                  <a:srgbClr val="FF0000"/>
                </a:solidFill>
              </a:rPr>
              <a:t>forte valeur</a:t>
            </a:r>
          </a:p>
          <a:p>
            <a:r>
              <a:rPr lang="fr-FR" dirty="0" smtClean="0"/>
              <a:t> pour la variable k</a:t>
            </a:r>
          </a:p>
          <a:p>
            <a:endParaRPr lang="fr-FR" dirty="0" smtClean="0"/>
          </a:p>
          <a:p>
            <a:pPr>
              <a:buFont typeface="Wingdings" pitchFamily="2" charset="2"/>
              <a:buChar char="§"/>
            </a:pPr>
            <a:r>
              <a:rPr lang="fr-FR" dirty="0" smtClean="0"/>
              <a:t>Lorsque le coefficient de corrélation entre        et une variable k est </a:t>
            </a:r>
            <a:r>
              <a:rPr lang="fr-FR" dirty="0" smtClean="0">
                <a:solidFill>
                  <a:srgbClr val="0070C0"/>
                </a:solidFill>
              </a:rPr>
              <a:t>négatif</a:t>
            </a:r>
            <a:r>
              <a:rPr lang="fr-FR" dirty="0" smtClean="0"/>
              <a:t>,</a:t>
            </a:r>
          </a:p>
          <a:p>
            <a:r>
              <a:rPr lang="fr-FR" dirty="0" smtClean="0"/>
              <a:t>un individu qui a </a:t>
            </a:r>
            <a:r>
              <a:rPr lang="fr-FR" dirty="0" smtClean="0">
                <a:solidFill>
                  <a:srgbClr val="0070C0"/>
                </a:solidFill>
              </a:rPr>
              <a:t>une coordonnée positive</a:t>
            </a:r>
            <a:r>
              <a:rPr lang="fr-FR" dirty="0" smtClean="0"/>
              <a:t> sur cet axe possède </a:t>
            </a:r>
            <a:r>
              <a:rPr lang="fr-FR" dirty="0" smtClean="0">
                <a:solidFill>
                  <a:srgbClr val="0070C0"/>
                </a:solidFill>
              </a:rPr>
              <a:t>une faible valeur</a:t>
            </a:r>
          </a:p>
          <a:p>
            <a:r>
              <a:rPr lang="fr-FR" dirty="0" smtClean="0"/>
              <a:t> pour la variable k</a:t>
            </a:r>
          </a:p>
          <a:p>
            <a:endParaRPr lang="fr-FR" dirty="0" smtClean="0"/>
          </a:p>
          <a:p>
            <a:endParaRPr lang="fr-FR" dirty="0" smtClean="0"/>
          </a:p>
          <a:p>
            <a:endParaRPr lang="fr-FR" dirty="0"/>
          </a:p>
        </p:txBody>
      </p:sp>
      <p:graphicFrame>
        <p:nvGraphicFramePr>
          <p:cNvPr id="55298" name="Object 2"/>
          <p:cNvGraphicFramePr>
            <a:graphicFrameLocks noChangeAspect="1"/>
          </p:cNvGraphicFramePr>
          <p:nvPr/>
        </p:nvGraphicFramePr>
        <p:xfrm>
          <a:off x="5214942" y="3929066"/>
          <a:ext cx="379413" cy="485775"/>
        </p:xfrm>
        <a:graphic>
          <a:graphicData uri="http://schemas.openxmlformats.org/presentationml/2006/ole">
            <mc:AlternateContent xmlns:mc="http://schemas.openxmlformats.org/markup-compatibility/2006">
              <mc:Choice xmlns:v="urn:schemas-microsoft-com:vml" Requires="v">
                <p:oleObj spid="_x0000_s55444" name="Équation" r:id="rId3" imgW="177480" imgH="228600" progId="Equation.3">
                  <p:embed/>
                </p:oleObj>
              </mc:Choice>
              <mc:Fallback>
                <p:oleObj name="Équation" r:id="rId3" imgW="1774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42" y="3929066"/>
                        <a:ext cx="37941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5143504" y="5000636"/>
          <a:ext cx="379412" cy="485775"/>
        </p:xfrm>
        <a:graphic>
          <a:graphicData uri="http://schemas.openxmlformats.org/presentationml/2006/ole">
            <mc:AlternateContent xmlns:mc="http://schemas.openxmlformats.org/markup-compatibility/2006">
              <mc:Choice xmlns:v="urn:schemas-microsoft-com:vml" Requires="v">
                <p:oleObj spid="_x0000_s55445" name="Équation" r:id="rId5" imgW="177480" imgH="228600" progId="Equation.3">
                  <p:embed/>
                </p:oleObj>
              </mc:Choice>
              <mc:Fallback>
                <p:oleObj name="Équation" r:id="rId5" imgW="17748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4" y="5000636"/>
                        <a:ext cx="37941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44</a:t>
            </a:fld>
            <a:endParaRPr kumimoji="0" lang="en-US"/>
          </a:p>
        </p:txBody>
      </p:sp>
      <p:pic>
        <p:nvPicPr>
          <p:cNvPr id="56322" name="Picture 2"/>
          <p:cNvPicPr>
            <a:picLocks noChangeAspect="1" noChangeArrowheads="1"/>
          </p:cNvPicPr>
          <p:nvPr/>
        </p:nvPicPr>
        <p:blipFill>
          <a:blip r:embed="rId2"/>
          <a:srcRect/>
          <a:stretch>
            <a:fillRect/>
          </a:stretch>
        </p:blipFill>
        <p:spPr bwMode="auto">
          <a:xfrm>
            <a:off x="2428860" y="1285860"/>
            <a:ext cx="4572032" cy="4159074"/>
          </a:xfrm>
          <a:prstGeom prst="rect">
            <a:avLst/>
          </a:prstGeom>
          <a:noFill/>
          <a:ln w="9525">
            <a:noFill/>
            <a:miter lim="800000"/>
            <a:headEnd/>
            <a:tailEnd/>
          </a:ln>
          <a:effectLst/>
        </p:spPr>
      </p:pic>
      <p:sp>
        <p:nvSpPr>
          <p:cNvPr id="6" name="Rectangle 5"/>
          <p:cNvSpPr/>
          <p:nvPr/>
        </p:nvSpPr>
        <p:spPr>
          <a:xfrm>
            <a:off x="1071538" y="214290"/>
            <a:ext cx="2201244" cy="369332"/>
          </a:xfrm>
          <a:prstGeom prst="rect">
            <a:avLst/>
          </a:prstGeom>
        </p:spPr>
        <p:txBody>
          <a:bodyPr wrap="none">
            <a:spAutoFit/>
          </a:bodyPr>
          <a:lstStyle/>
          <a:p>
            <a:r>
              <a:rPr lang="fr-FR" dirty="0" smtClean="0">
                <a:solidFill>
                  <a:srgbClr val="0070C0"/>
                </a:solidFill>
              </a:rPr>
              <a:t>Cercle de corrélation</a:t>
            </a:r>
            <a:endParaRPr lang="fr-F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45</a:t>
            </a:fld>
            <a:endParaRPr kumimoji="0" lang="en-US"/>
          </a:p>
        </p:txBody>
      </p:sp>
      <p:sp>
        <p:nvSpPr>
          <p:cNvPr id="6" name="ZoneTexte 5"/>
          <p:cNvSpPr txBox="1"/>
          <p:nvPr/>
        </p:nvSpPr>
        <p:spPr>
          <a:xfrm>
            <a:off x="1071538" y="1071546"/>
            <a:ext cx="7715272" cy="4893647"/>
          </a:xfrm>
          <a:prstGeom prst="rect">
            <a:avLst/>
          </a:prstGeom>
          <a:noFill/>
        </p:spPr>
        <p:txBody>
          <a:bodyPr wrap="square" rtlCol="0">
            <a:spAutoFit/>
          </a:bodyPr>
          <a:lstStyle/>
          <a:p>
            <a:r>
              <a:rPr lang="fr-FR" sz="2000" dirty="0" smtClean="0"/>
              <a:t>Calcul des corrélations entre la variable </a:t>
            </a:r>
            <a:r>
              <a:rPr lang="fr-FR" sz="2000" dirty="0" smtClean="0">
                <a:solidFill>
                  <a:srgbClr val="FF0000"/>
                </a:solidFill>
              </a:rPr>
              <a:t>Janvier</a:t>
            </a:r>
            <a:r>
              <a:rPr lang="fr-FR" sz="2000" dirty="0" smtClean="0"/>
              <a:t>  et les deux axes</a:t>
            </a:r>
          </a:p>
          <a:p>
            <a:endParaRPr lang="fr-FR" sz="2000" dirty="0" smtClean="0"/>
          </a:p>
          <a:p>
            <a:r>
              <a:rPr lang="fr-FR" sz="2000" dirty="0" smtClean="0"/>
              <a:t>*Si la variable Janvier est très liée au premier axe , les valeurs de Janvier sont très liées aux valeurs de l’axe 1.</a:t>
            </a:r>
          </a:p>
          <a:p>
            <a:r>
              <a:rPr lang="fr-FR" sz="2000" dirty="0" smtClean="0"/>
              <a:t> </a:t>
            </a:r>
          </a:p>
          <a:p>
            <a:r>
              <a:rPr lang="fr-FR" sz="2000" dirty="0" smtClean="0"/>
              <a:t>Si la corrélation est fortement </a:t>
            </a:r>
            <a:r>
              <a:rPr lang="fr-FR" sz="2000" dirty="0" smtClean="0">
                <a:solidFill>
                  <a:srgbClr val="FF0000"/>
                </a:solidFill>
              </a:rPr>
              <a:t>positive</a:t>
            </a:r>
            <a:r>
              <a:rPr lang="fr-FR" sz="2000" dirty="0" smtClean="0"/>
              <a:t> (proche de 1) alors les individus ayant des faibles valeurs en Janvier  prennent des faibles valeurs sur l’axe 1</a:t>
            </a:r>
          </a:p>
          <a:p>
            <a:endParaRPr lang="fr-FR" sz="2000" dirty="0" smtClean="0"/>
          </a:p>
          <a:p>
            <a:r>
              <a:rPr lang="fr-FR" sz="2000" dirty="0" smtClean="0"/>
              <a:t>Si la corrélation est fortement </a:t>
            </a:r>
            <a:r>
              <a:rPr lang="fr-FR" sz="2000" dirty="0" smtClean="0">
                <a:solidFill>
                  <a:srgbClr val="FF0000"/>
                </a:solidFill>
              </a:rPr>
              <a:t>négative</a:t>
            </a:r>
            <a:r>
              <a:rPr lang="fr-FR" sz="2000" dirty="0" smtClean="0"/>
              <a:t> (proche de -1) alors les individus ayant des faibles valeurs en Janvier  prennent des fortes valeurs sur l’axe 1</a:t>
            </a:r>
          </a:p>
          <a:p>
            <a:endParaRPr lang="fr-FR" dirty="0" smtClean="0"/>
          </a:p>
          <a:p>
            <a:endParaRPr lang="fr-FR" dirty="0" smtClean="0"/>
          </a:p>
          <a:p>
            <a:endParaRPr lang="fr-FR" dirty="0" smtClean="0"/>
          </a:p>
          <a:p>
            <a:endParaRPr lang="fr-F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46</a:t>
            </a:fld>
            <a:endParaRPr kumimoji="0" lang="en-US"/>
          </a:p>
        </p:txBody>
      </p:sp>
      <p:pic>
        <p:nvPicPr>
          <p:cNvPr id="6" name="Picture 2"/>
          <p:cNvPicPr>
            <a:picLocks noChangeAspect="1" noChangeArrowheads="1"/>
          </p:cNvPicPr>
          <p:nvPr/>
        </p:nvPicPr>
        <p:blipFill>
          <a:blip r:embed="rId2"/>
          <a:srcRect/>
          <a:stretch>
            <a:fillRect/>
          </a:stretch>
        </p:blipFill>
        <p:spPr bwMode="auto">
          <a:xfrm>
            <a:off x="2214546" y="1357298"/>
            <a:ext cx="4572032" cy="4159074"/>
          </a:xfrm>
          <a:prstGeom prst="rect">
            <a:avLst/>
          </a:prstGeom>
          <a:noFill/>
          <a:ln w="9525">
            <a:noFill/>
            <a:miter lim="800000"/>
            <a:headEnd/>
            <a:tailEnd/>
          </a:ln>
          <a:effectLst/>
        </p:spPr>
      </p:pic>
      <p:sp>
        <p:nvSpPr>
          <p:cNvPr id="7" name="Ellipse 6"/>
          <p:cNvSpPr/>
          <p:nvPr/>
        </p:nvSpPr>
        <p:spPr>
          <a:xfrm>
            <a:off x="5357818" y="3286124"/>
            <a:ext cx="1214446" cy="64294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Ellipse 7"/>
          <p:cNvSpPr/>
          <p:nvPr/>
        </p:nvSpPr>
        <p:spPr>
          <a:xfrm>
            <a:off x="3714744" y="2143116"/>
            <a:ext cx="1214446" cy="64294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10" name="Connecteur droit avec flèche 9"/>
          <p:cNvCxnSpPr/>
          <p:nvPr/>
        </p:nvCxnSpPr>
        <p:spPr>
          <a:xfrm rot="16200000" flipH="1">
            <a:off x="3464711" y="1321579"/>
            <a:ext cx="928694"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rot="16200000" flipV="1">
            <a:off x="6250793" y="3964785"/>
            <a:ext cx="785818"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14546" y="428604"/>
            <a:ext cx="3071834" cy="714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smtClean="0"/>
              <a:t>Coefficient de corrélation entre F2 et la variable Janvier</a:t>
            </a:r>
            <a:endParaRPr lang="fr-FR" dirty="0"/>
          </a:p>
        </p:txBody>
      </p:sp>
      <p:sp>
        <p:nvSpPr>
          <p:cNvPr id="16" name="Rectangle 15"/>
          <p:cNvSpPr/>
          <p:nvPr/>
        </p:nvSpPr>
        <p:spPr>
          <a:xfrm>
            <a:off x="5929322" y="4643446"/>
            <a:ext cx="3071834" cy="714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smtClean="0"/>
              <a:t>Coefficient de corrélation entre F1 et la variable Janvier</a:t>
            </a:r>
            <a:endParaRPr lang="fr-F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kumimoji="0" lang="en-US" smtClean="0"/>
              <a:t>ESPRIT 2015- Zouhour Hammouda</a:t>
            </a:r>
            <a:endParaRPr kumimoji="0" lang="en-US"/>
          </a:p>
        </p:txBody>
      </p:sp>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47</a:t>
            </a:fld>
            <a:endParaRPr kumimoji="0" lang="en-US"/>
          </a:p>
        </p:txBody>
      </p:sp>
      <p:pic>
        <p:nvPicPr>
          <p:cNvPr id="56322" name="Picture 2"/>
          <p:cNvPicPr>
            <a:picLocks noChangeAspect="1" noChangeArrowheads="1"/>
          </p:cNvPicPr>
          <p:nvPr/>
        </p:nvPicPr>
        <p:blipFill>
          <a:blip r:embed="rId2"/>
          <a:srcRect/>
          <a:stretch>
            <a:fillRect/>
          </a:stretch>
        </p:blipFill>
        <p:spPr bwMode="auto">
          <a:xfrm>
            <a:off x="1571604" y="-1"/>
            <a:ext cx="6429420" cy="610954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48</a:t>
            </a:fld>
            <a:endParaRPr kumimoji="0" lang="en-US"/>
          </a:p>
        </p:txBody>
      </p:sp>
      <p:sp>
        <p:nvSpPr>
          <p:cNvPr id="6" name="ZoneTexte 5"/>
          <p:cNvSpPr txBox="1"/>
          <p:nvPr/>
        </p:nvSpPr>
        <p:spPr>
          <a:xfrm>
            <a:off x="1091695" y="476672"/>
            <a:ext cx="7786742" cy="6524863"/>
          </a:xfrm>
          <a:prstGeom prst="rect">
            <a:avLst/>
          </a:prstGeom>
          <a:noFill/>
        </p:spPr>
        <p:txBody>
          <a:bodyPr wrap="square" rtlCol="0">
            <a:spAutoFit/>
          </a:bodyPr>
          <a:lstStyle/>
          <a:p>
            <a:r>
              <a:rPr lang="fr-FR" b="1" dirty="0" smtClean="0">
                <a:solidFill>
                  <a:srgbClr val="FF0000"/>
                </a:solidFill>
              </a:rPr>
              <a:t>Pour l’axe 1:</a:t>
            </a:r>
          </a:p>
          <a:p>
            <a:endParaRPr lang="fr-FR" dirty="0" smtClean="0"/>
          </a:p>
          <a:p>
            <a:r>
              <a:rPr lang="fr-FR" sz="2000" dirty="0" smtClean="0"/>
              <a:t>Toutes les variables sont corrélées positivement  à l’axe 1 (&gt;0.6)</a:t>
            </a:r>
          </a:p>
          <a:p>
            <a:r>
              <a:rPr lang="fr-FR" sz="2000" dirty="0" smtClean="0"/>
              <a:t>Une corrélation très élevée pour Octobre et Mars</a:t>
            </a:r>
          </a:p>
          <a:p>
            <a:endParaRPr lang="fr-FR" sz="2000" dirty="0" smtClean="0"/>
          </a:p>
          <a:p>
            <a:r>
              <a:rPr lang="fr-FR" sz="2000" dirty="0" smtClean="0"/>
              <a:t>Les températures en Octobre sont très liées à l’axe 1.Autrement dit, les villes qui se trouvent à gauche avec des faibles coordonnées sur l’axe 1 prennent des valeurs  faibles en mois d’ Octobre, les villes qui sont au milieu prennent des valeurs moyennes et les villes qui sont à droite prennent des valeurs fortes.</a:t>
            </a:r>
          </a:p>
          <a:p>
            <a:endParaRPr lang="fr-FR" sz="2000" dirty="0" smtClean="0"/>
          </a:p>
          <a:p>
            <a:r>
              <a:rPr lang="fr-FR" sz="2000" dirty="0" smtClean="0"/>
              <a:t>A gauche du graphe: Les villes qui ont des températures faibles</a:t>
            </a:r>
          </a:p>
          <a:p>
            <a:r>
              <a:rPr lang="fr-FR" sz="2000" dirty="0" smtClean="0"/>
              <a:t>A droite du graphe: Les villes qui ont des températures élevées</a:t>
            </a:r>
          </a:p>
          <a:p>
            <a:endParaRPr lang="fr-FR" dirty="0" smtClean="0">
              <a:solidFill>
                <a:srgbClr val="0070C0"/>
              </a:solidFill>
              <a:effectLst>
                <a:outerShdw blurRad="38100" dist="38100" dir="2700000" algn="tl">
                  <a:srgbClr val="000000">
                    <a:alpha val="43137"/>
                  </a:srgbClr>
                </a:outerShdw>
              </a:effectLst>
            </a:endParaRPr>
          </a:p>
          <a:p>
            <a:pPr algn="ctr"/>
            <a:endParaRPr lang="fr-FR" dirty="0" smtClean="0">
              <a:solidFill>
                <a:srgbClr val="0070C0"/>
              </a:solidFill>
              <a:effectLst>
                <a:outerShdw blurRad="38100" dist="38100" dir="2700000" algn="tl">
                  <a:srgbClr val="000000">
                    <a:alpha val="43137"/>
                  </a:srgbClr>
                </a:outerShdw>
              </a:effectLst>
            </a:endParaRPr>
          </a:p>
          <a:p>
            <a:pPr algn="ctr"/>
            <a:r>
              <a:rPr lang="fr-FR" dirty="0" smtClean="0">
                <a:solidFill>
                  <a:srgbClr val="0070C0"/>
                </a:solidFill>
                <a:effectLst>
                  <a:outerShdw blurRad="38100" dist="38100" dir="2700000" algn="tl">
                    <a:srgbClr val="000000">
                      <a:alpha val="43137"/>
                    </a:srgbClr>
                  </a:outerShdw>
                </a:effectLst>
              </a:rPr>
              <a:t>Le premier facteur de variabilité: Villes chaudes et villes froides</a:t>
            </a:r>
          </a:p>
          <a:p>
            <a:endParaRPr lang="fr-FR" dirty="0" smtClean="0"/>
          </a:p>
          <a:p>
            <a:endParaRPr lang="fr-FR" dirty="0" smtClean="0"/>
          </a:p>
          <a:p>
            <a:endParaRPr lang="fr-FR" dirty="0" smtClean="0"/>
          </a:p>
          <a:p>
            <a:r>
              <a:rPr lang="fr-FR" dirty="0" smtClean="0"/>
              <a:t> </a:t>
            </a:r>
          </a:p>
          <a:p>
            <a:endParaRPr lang="fr-FR" dirty="0" smtClean="0"/>
          </a:p>
          <a:p>
            <a:endParaRPr lang="fr-F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49</a:t>
            </a:fld>
            <a:endParaRPr kumimoji="0" lang="en-US"/>
          </a:p>
        </p:txBody>
      </p:sp>
      <p:sp>
        <p:nvSpPr>
          <p:cNvPr id="6" name="Rectangle 5"/>
          <p:cNvSpPr/>
          <p:nvPr/>
        </p:nvSpPr>
        <p:spPr>
          <a:xfrm>
            <a:off x="1142976" y="571480"/>
            <a:ext cx="7429552" cy="5478423"/>
          </a:xfrm>
          <a:prstGeom prst="rect">
            <a:avLst/>
          </a:prstGeom>
        </p:spPr>
        <p:txBody>
          <a:bodyPr wrap="square">
            <a:spAutoFit/>
          </a:bodyPr>
          <a:lstStyle/>
          <a:p>
            <a:r>
              <a:rPr lang="fr-FR" b="1" dirty="0" smtClean="0">
                <a:solidFill>
                  <a:srgbClr val="FF0000"/>
                </a:solidFill>
              </a:rPr>
              <a:t>Pour l’axe 2:</a:t>
            </a:r>
          </a:p>
          <a:p>
            <a:endParaRPr lang="fr-FR" b="1" dirty="0" smtClean="0">
              <a:solidFill>
                <a:srgbClr val="FF0000"/>
              </a:solidFill>
            </a:endParaRPr>
          </a:p>
          <a:p>
            <a:r>
              <a:rPr lang="fr-FR" sz="2000" dirty="0" smtClean="0"/>
              <a:t>Les corrélations sont </a:t>
            </a:r>
            <a:r>
              <a:rPr lang="fr-FR" sz="2000" smtClean="0"/>
              <a:t>moins fortes </a:t>
            </a:r>
            <a:r>
              <a:rPr lang="fr-FR" sz="2000" dirty="0" smtClean="0"/>
              <a:t>puisqu’il s’agit d’une variabilité moins importante que le premier axe</a:t>
            </a:r>
          </a:p>
          <a:p>
            <a:endParaRPr lang="fr-FR" sz="2000" dirty="0" smtClean="0"/>
          </a:p>
          <a:p>
            <a:r>
              <a:rPr lang="fr-FR" sz="2000" dirty="0" smtClean="0"/>
              <a:t>La corrélation est positive pour les mois: Janvier , Décembre, Février c’est-à-dire les villes qui se trouvent en haut du graphe sont plutôt chaudes l’hiver</a:t>
            </a:r>
          </a:p>
          <a:p>
            <a:endParaRPr lang="fr-FR" sz="2000" dirty="0" smtClean="0"/>
          </a:p>
          <a:p>
            <a:r>
              <a:rPr lang="fr-FR" sz="2000" dirty="0" smtClean="0"/>
              <a:t>La corrélation est négative pour les mois: Juillet ,Juin et Mai c’est-à-dire les villes qui se trouvent en haut du graphe sont plutôt froides en Mai ,Juin  et Juillet.</a:t>
            </a:r>
          </a:p>
          <a:p>
            <a:endParaRPr lang="fr-FR" sz="2000" dirty="0" smtClean="0"/>
          </a:p>
          <a:p>
            <a:r>
              <a:rPr lang="fr-FR" sz="2000" dirty="0" smtClean="0"/>
              <a:t>En haut du graphe: Des villes chaudes en hiver et froides en été</a:t>
            </a:r>
          </a:p>
          <a:p>
            <a:r>
              <a:rPr lang="fr-FR" sz="2000" dirty="0" smtClean="0"/>
              <a:t>En bas du graphe : Des villes chaudes en été et froides en hiver</a:t>
            </a:r>
          </a:p>
          <a:p>
            <a:endParaRPr lang="fr-FR" dirty="0" smtClean="0"/>
          </a:p>
          <a:p>
            <a:pPr algn="ctr"/>
            <a:r>
              <a:rPr lang="fr-FR" dirty="0" smtClean="0">
                <a:solidFill>
                  <a:srgbClr val="0070C0"/>
                </a:solidFill>
                <a:effectLst>
                  <a:outerShdw blurRad="38100" dist="38100" dir="2700000" algn="tl">
                    <a:srgbClr val="000000">
                      <a:alpha val="43137"/>
                    </a:srgbClr>
                  </a:outerShdw>
                </a:effectLst>
              </a:rPr>
              <a:t>Le deuxième facteur de variabilité: Amplitude thermique</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00100" y="1447800"/>
            <a:ext cx="7933588" cy="4800600"/>
          </a:xfrm>
        </p:spPr>
        <p:txBody>
          <a:bodyPr>
            <a:normAutofit lnSpcReduction="10000"/>
          </a:bodyPr>
          <a:lstStyle/>
          <a:p>
            <a:pPr marL="742950" indent="-742950">
              <a:spcBef>
                <a:spcPts val="0"/>
              </a:spcBef>
              <a:spcAft>
                <a:spcPts val="1200"/>
              </a:spcAft>
              <a:defRPr/>
            </a:pPr>
            <a:r>
              <a:rPr lang="fr-FR" sz="2700" dirty="0" smtClean="0">
                <a:solidFill>
                  <a:srgbClr val="FF0000"/>
                </a:solidFill>
                <a:latin typeface="Times New Roman" pitchFamily="18" charset="0"/>
                <a:cs typeface="Times New Roman" pitchFamily="18" charset="0"/>
              </a:rPr>
              <a:t>Analyse sensorielle</a:t>
            </a:r>
            <a:r>
              <a:rPr lang="fr-FR" sz="2700" dirty="0" smtClean="0">
                <a:latin typeface="Times New Roman" pitchFamily="18" charset="0"/>
                <a:cs typeface="Times New Roman" pitchFamily="18" charset="0"/>
              </a:rPr>
              <a:t>: note du descripteur j pour le produit i</a:t>
            </a:r>
          </a:p>
          <a:p>
            <a:pPr marL="742950" indent="-742950">
              <a:spcBef>
                <a:spcPts val="0"/>
              </a:spcBef>
              <a:spcAft>
                <a:spcPts val="1200"/>
              </a:spcAft>
              <a:defRPr/>
            </a:pPr>
            <a:r>
              <a:rPr lang="fr-FR" sz="2700" dirty="0" smtClean="0">
                <a:solidFill>
                  <a:srgbClr val="FF0000"/>
                </a:solidFill>
                <a:latin typeface="Times New Roman" pitchFamily="18" charset="0"/>
                <a:cs typeface="Times New Roman" pitchFamily="18" charset="0"/>
              </a:rPr>
              <a:t>Ecologie</a:t>
            </a:r>
            <a:r>
              <a:rPr lang="fr-FR" sz="2700" dirty="0" smtClean="0">
                <a:latin typeface="Times New Roman" pitchFamily="18" charset="0"/>
                <a:cs typeface="Times New Roman" pitchFamily="18" charset="0"/>
              </a:rPr>
              <a:t>: concentration du polluant j dans la rivière j</a:t>
            </a:r>
          </a:p>
          <a:p>
            <a:pPr marL="742950" indent="-742950">
              <a:spcBef>
                <a:spcPts val="0"/>
              </a:spcBef>
              <a:spcAft>
                <a:spcPts val="1200"/>
              </a:spcAft>
              <a:defRPr/>
            </a:pPr>
            <a:r>
              <a:rPr lang="fr-FR" sz="2700" dirty="0" smtClean="0">
                <a:solidFill>
                  <a:srgbClr val="FF0000"/>
                </a:solidFill>
                <a:latin typeface="Times New Roman" pitchFamily="18" charset="0"/>
                <a:cs typeface="Times New Roman" pitchFamily="18" charset="0"/>
              </a:rPr>
              <a:t>Economie</a:t>
            </a:r>
            <a:r>
              <a:rPr lang="fr-FR" sz="2700" dirty="0" smtClean="0">
                <a:latin typeface="Times New Roman" pitchFamily="18" charset="0"/>
                <a:cs typeface="Times New Roman" pitchFamily="18" charset="0"/>
              </a:rPr>
              <a:t>: valeur de l’indicateur j pour l’année i</a:t>
            </a:r>
          </a:p>
          <a:p>
            <a:pPr marL="742950" indent="-742950">
              <a:spcBef>
                <a:spcPts val="0"/>
              </a:spcBef>
              <a:spcAft>
                <a:spcPts val="1200"/>
              </a:spcAft>
              <a:defRPr/>
            </a:pPr>
            <a:r>
              <a:rPr lang="fr-FR" sz="2700" dirty="0" smtClean="0">
                <a:solidFill>
                  <a:srgbClr val="FF0000"/>
                </a:solidFill>
                <a:latin typeface="Times New Roman" pitchFamily="18" charset="0"/>
                <a:cs typeface="Times New Roman" pitchFamily="18" charset="0"/>
              </a:rPr>
              <a:t>Marketing</a:t>
            </a:r>
            <a:r>
              <a:rPr lang="fr-FR" sz="2700" dirty="0" smtClean="0">
                <a:latin typeface="Times New Roman" pitchFamily="18" charset="0"/>
                <a:cs typeface="Times New Roman" pitchFamily="18" charset="0"/>
              </a:rPr>
              <a:t>: valeur de l’indice de satisfaction j pour le produit i</a:t>
            </a:r>
          </a:p>
          <a:p>
            <a:pPr marL="742950" indent="-742950">
              <a:spcBef>
                <a:spcPts val="0"/>
              </a:spcBef>
              <a:spcAft>
                <a:spcPts val="1200"/>
              </a:spcAft>
              <a:defRPr/>
            </a:pPr>
            <a:r>
              <a:rPr lang="fr-FR" sz="2700" dirty="0" smtClean="0">
                <a:solidFill>
                  <a:srgbClr val="FF0000"/>
                </a:solidFill>
                <a:latin typeface="Times New Roman" pitchFamily="18" charset="0"/>
                <a:cs typeface="Times New Roman" pitchFamily="18" charset="0"/>
              </a:rPr>
              <a:t>Sociologie</a:t>
            </a:r>
            <a:r>
              <a:rPr lang="fr-FR" sz="2700" dirty="0" smtClean="0">
                <a:latin typeface="Times New Roman" pitchFamily="18" charset="0"/>
                <a:cs typeface="Times New Roman" pitchFamily="18" charset="0"/>
              </a:rPr>
              <a:t>: temps passé à l’activité j pour un individu de la CSP i</a:t>
            </a:r>
          </a:p>
          <a:p>
            <a:pPr marL="742950" indent="-742950">
              <a:spcBef>
                <a:spcPts val="0"/>
              </a:spcBef>
              <a:spcAft>
                <a:spcPts val="1200"/>
              </a:spcAft>
              <a:defRPr/>
            </a:pPr>
            <a:r>
              <a:rPr lang="fr-FR" sz="2700" dirty="0" err="1" smtClean="0">
                <a:latin typeface="Times New Roman" pitchFamily="18" charset="0"/>
                <a:cs typeface="Times New Roman" pitchFamily="18" charset="0"/>
              </a:rPr>
              <a:t>Etc</a:t>
            </a:r>
            <a:endParaRPr lang="fr-FR" sz="2700" dirty="0" smtClean="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5</a:t>
            </a:fld>
            <a:endParaRPr kumimoji="0" lang="en-US"/>
          </a:p>
        </p:txBody>
      </p:sp>
      <p:sp>
        <p:nvSpPr>
          <p:cNvPr id="12" name="Rectangle 11"/>
          <p:cNvSpPr/>
          <p:nvPr/>
        </p:nvSpPr>
        <p:spPr>
          <a:xfrm>
            <a:off x="1142976" y="714356"/>
            <a:ext cx="3643338" cy="369332"/>
          </a:xfrm>
          <a:prstGeom prst="rect">
            <a:avLst/>
          </a:prstGeom>
        </p:spPr>
        <p:txBody>
          <a:bodyPr wrap="square">
            <a:spAutoFit/>
          </a:bodyPr>
          <a:lstStyle/>
          <a:p>
            <a:r>
              <a:rPr lang="fr-FR" dirty="0" smtClean="0">
                <a:solidFill>
                  <a:srgbClr val="0070C0"/>
                </a:solidFill>
              </a:rPr>
              <a:t>Données-Notations-Exemples</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6</a:t>
            </a:fld>
            <a:endParaRPr kumimoji="0" lang="en-US"/>
          </a:p>
        </p:txBody>
      </p:sp>
      <p:pic>
        <p:nvPicPr>
          <p:cNvPr id="28674" name="Picture 2"/>
          <p:cNvPicPr>
            <a:picLocks noChangeAspect="1" noChangeArrowheads="1"/>
          </p:cNvPicPr>
          <p:nvPr/>
        </p:nvPicPr>
        <p:blipFill>
          <a:blip r:embed="rId2"/>
          <a:srcRect/>
          <a:stretch>
            <a:fillRect/>
          </a:stretch>
        </p:blipFill>
        <p:spPr bwMode="auto">
          <a:xfrm>
            <a:off x="285720" y="1643050"/>
            <a:ext cx="8580232" cy="1762133"/>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285720" y="3714752"/>
            <a:ext cx="8572528" cy="1536585"/>
          </a:xfrm>
          <a:prstGeom prst="rect">
            <a:avLst/>
          </a:prstGeom>
          <a:noFill/>
          <a:ln w="9525">
            <a:noFill/>
            <a:miter lim="800000"/>
            <a:headEnd/>
            <a:tailEnd/>
          </a:ln>
          <a:effectLst/>
        </p:spPr>
      </p:pic>
      <p:sp>
        <p:nvSpPr>
          <p:cNvPr id="8" name="Rectangle 7"/>
          <p:cNvSpPr/>
          <p:nvPr/>
        </p:nvSpPr>
        <p:spPr>
          <a:xfrm>
            <a:off x="1142976" y="714356"/>
            <a:ext cx="3643338" cy="369332"/>
          </a:xfrm>
          <a:prstGeom prst="rect">
            <a:avLst/>
          </a:prstGeom>
        </p:spPr>
        <p:txBody>
          <a:bodyPr wrap="square">
            <a:spAutoFit/>
          </a:bodyPr>
          <a:lstStyle/>
          <a:p>
            <a:r>
              <a:rPr lang="fr-FR" dirty="0" smtClean="0">
                <a:solidFill>
                  <a:srgbClr val="0070C0"/>
                </a:solidFill>
              </a:rPr>
              <a:t>Données-Notations-Exemples</a:t>
            </a:r>
            <a:endParaRPr lang="fr-FR" dirty="0"/>
          </a:p>
        </p:txBody>
      </p:sp>
      <p:sp>
        <p:nvSpPr>
          <p:cNvPr id="9" name="ZoneTexte 8"/>
          <p:cNvSpPr txBox="1"/>
          <p:nvPr/>
        </p:nvSpPr>
        <p:spPr>
          <a:xfrm>
            <a:off x="3286116" y="5715016"/>
            <a:ext cx="3031600" cy="369332"/>
          </a:xfrm>
          <a:prstGeom prst="rect">
            <a:avLst/>
          </a:prstGeom>
          <a:noFill/>
        </p:spPr>
        <p:txBody>
          <a:bodyPr wrap="none" rtlCol="0">
            <a:spAutoFit/>
          </a:bodyPr>
          <a:lstStyle/>
          <a:p>
            <a:pPr algn="ctr"/>
            <a:r>
              <a:rPr lang="fr-FR" dirty="0" smtClean="0"/>
              <a:t>Table1--Données jus d’orange</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7</a:t>
            </a:fld>
            <a:endParaRPr kumimoji="0" lang="en-US"/>
          </a:p>
        </p:txBody>
      </p:sp>
      <p:sp>
        <p:nvSpPr>
          <p:cNvPr id="7" name="Rectangle 6"/>
          <p:cNvSpPr/>
          <p:nvPr/>
        </p:nvSpPr>
        <p:spPr>
          <a:xfrm>
            <a:off x="1071538" y="214290"/>
            <a:ext cx="1027845" cy="369332"/>
          </a:xfrm>
          <a:prstGeom prst="rect">
            <a:avLst/>
          </a:prstGeom>
        </p:spPr>
        <p:txBody>
          <a:bodyPr wrap="none">
            <a:spAutoFit/>
          </a:bodyPr>
          <a:lstStyle/>
          <a:p>
            <a:r>
              <a:rPr lang="fr-FR" dirty="0" smtClean="0">
                <a:solidFill>
                  <a:srgbClr val="0070C0"/>
                </a:solidFill>
              </a:rPr>
              <a:t>Objectifs</a:t>
            </a:r>
            <a:endParaRPr lang="fr-FR" dirty="0"/>
          </a:p>
        </p:txBody>
      </p:sp>
      <p:sp>
        <p:nvSpPr>
          <p:cNvPr id="9" name="Rectangle 8"/>
          <p:cNvSpPr/>
          <p:nvPr/>
        </p:nvSpPr>
        <p:spPr>
          <a:xfrm>
            <a:off x="1071538" y="785794"/>
            <a:ext cx="2941831" cy="461665"/>
          </a:xfrm>
          <a:prstGeom prst="rect">
            <a:avLst/>
          </a:prstGeom>
        </p:spPr>
        <p:txBody>
          <a:bodyPr wrap="none">
            <a:spAutoFit/>
          </a:bodyPr>
          <a:lstStyle/>
          <a:p>
            <a:r>
              <a:rPr lang="fr-FR" sz="2400" b="1" dirty="0" smtClean="0"/>
              <a:t>Etude des individus</a:t>
            </a:r>
            <a:endParaRPr lang="fr-FR" sz="2400" b="1" dirty="0"/>
          </a:p>
        </p:txBody>
      </p:sp>
      <p:pic>
        <p:nvPicPr>
          <p:cNvPr id="24577" name="Picture 1" descr="C:\Users\admin\Desktop\ADD\Cours ZOU\iris.png"/>
          <p:cNvPicPr>
            <a:picLocks noChangeAspect="1" noChangeArrowheads="1"/>
          </p:cNvPicPr>
          <p:nvPr/>
        </p:nvPicPr>
        <p:blipFill>
          <a:blip r:embed="rId2"/>
          <a:srcRect/>
          <a:stretch>
            <a:fillRect/>
          </a:stretch>
        </p:blipFill>
        <p:spPr bwMode="auto">
          <a:xfrm>
            <a:off x="0" y="2000240"/>
            <a:ext cx="4235417" cy="3887033"/>
          </a:xfrm>
          <a:prstGeom prst="rect">
            <a:avLst/>
          </a:prstGeom>
          <a:noFill/>
        </p:spPr>
      </p:pic>
      <p:pic>
        <p:nvPicPr>
          <p:cNvPr id="24578" name="Picture 2" descr="C:\Users\admin\Desktop\ADD\Cours ZOU\nuage2.jpg"/>
          <p:cNvPicPr>
            <a:picLocks noChangeAspect="1" noChangeArrowheads="1"/>
          </p:cNvPicPr>
          <p:nvPr/>
        </p:nvPicPr>
        <p:blipFill>
          <a:blip r:embed="rId3"/>
          <a:srcRect/>
          <a:stretch>
            <a:fillRect/>
          </a:stretch>
        </p:blipFill>
        <p:spPr bwMode="auto">
          <a:xfrm>
            <a:off x="4338624" y="1928802"/>
            <a:ext cx="4805376" cy="368765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8</a:t>
            </a:fld>
            <a:endParaRPr kumimoji="0" lang="en-US"/>
          </a:p>
        </p:txBody>
      </p:sp>
      <p:sp>
        <p:nvSpPr>
          <p:cNvPr id="6" name="Rectangle 5"/>
          <p:cNvSpPr/>
          <p:nvPr/>
        </p:nvSpPr>
        <p:spPr>
          <a:xfrm>
            <a:off x="1428728" y="1857364"/>
            <a:ext cx="6429420" cy="1200329"/>
          </a:xfrm>
          <a:prstGeom prst="rect">
            <a:avLst/>
          </a:prstGeom>
        </p:spPr>
        <p:txBody>
          <a:bodyPr wrap="square">
            <a:spAutoFit/>
          </a:bodyPr>
          <a:lstStyle/>
          <a:p>
            <a:pPr>
              <a:buFont typeface="Arial" pitchFamily="34" charset="0"/>
              <a:buChar char="•"/>
            </a:pPr>
            <a:r>
              <a:rPr lang="fr-FR" dirty="0" smtClean="0"/>
              <a:t>Quand dit-on que 2 individus se ressemblent du point de vue de l’ensemble des variables?</a:t>
            </a:r>
          </a:p>
          <a:p>
            <a:endParaRPr lang="fr-FR" dirty="0" smtClean="0"/>
          </a:p>
          <a:p>
            <a:pPr>
              <a:buFont typeface="Arial" pitchFamily="34" charset="0"/>
              <a:buChar char="•"/>
            </a:pPr>
            <a:r>
              <a:rPr lang="fr-FR" dirty="0" smtClean="0"/>
              <a:t>Si beaucoup d’individus, peut-on faire un bilan des ressemblances?</a:t>
            </a:r>
            <a:endParaRPr lang="fr-FR" dirty="0"/>
          </a:p>
        </p:txBody>
      </p:sp>
      <p:sp>
        <p:nvSpPr>
          <p:cNvPr id="7" name="Rectangle 6"/>
          <p:cNvSpPr/>
          <p:nvPr/>
        </p:nvSpPr>
        <p:spPr>
          <a:xfrm>
            <a:off x="1071538" y="785794"/>
            <a:ext cx="2941831" cy="461665"/>
          </a:xfrm>
          <a:prstGeom prst="rect">
            <a:avLst/>
          </a:prstGeom>
        </p:spPr>
        <p:txBody>
          <a:bodyPr wrap="none">
            <a:spAutoFit/>
          </a:bodyPr>
          <a:lstStyle/>
          <a:p>
            <a:r>
              <a:rPr lang="fr-FR" sz="2400" b="1" dirty="0" smtClean="0"/>
              <a:t>Etude des individus</a:t>
            </a:r>
            <a:endParaRPr lang="fr-FR" sz="2400" b="1" dirty="0"/>
          </a:p>
        </p:txBody>
      </p:sp>
      <p:sp>
        <p:nvSpPr>
          <p:cNvPr id="8" name="Flèche droite 7"/>
          <p:cNvSpPr/>
          <p:nvPr/>
        </p:nvSpPr>
        <p:spPr>
          <a:xfrm>
            <a:off x="1214414" y="3929066"/>
            <a:ext cx="500066"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785918" y="3786190"/>
            <a:ext cx="6699783" cy="1200329"/>
          </a:xfrm>
          <a:prstGeom prst="rect">
            <a:avLst/>
          </a:prstGeom>
          <a:noFill/>
        </p:spPr>
        <p:txBody>
          <a:bodyPr wrap="none" rtlCol="0">
            <a:spAutoFit/>
          </a:bodyPr>
          <a:lstStyle/>
          <a:p>
            <a:r>
              <a:rPr lang="fr-FR" dirty="0" smtClean="0"/>
              <a:t>L’étude des individus consiste à appréhender les ressemblances entre </a:t>
            </a:r>
          </a:p>
          <a:p>
            <a:r>
              <a:rPr lang="fr-FR" dirty="0" smtClean="0"/>
              <a:t>individus du point de vue de </a:t>
            </a:r>
            <a:r>
              <a:rPr lang="fr-FR" b="1" dirty="0" smtClean="0">
                <a:solidFill>
                  <a:schemeClr val="accent2">
                    <a:lumMod val="75000"/>
                  </a:schemeClr>
                </a:solidFill>
              </a:rPr>
              <a:t>l’ensemble des variables </a:t>
            </a:r>
            <a:r>
              <a:rPr lang="fr-FR" dirty="0" smtClean="0"/>
              <a:t>, il s’agit de </a:t>
            </a:r>
          </a:p>
          <a:p>
            <a:r>
              <a:rPr lang="fr-FR" dirty="0" smtClean="0"/>
              <a:t>dresser une typologie des individus : </a:t>
            </a:r>
          </a:p>
          <a:p>
            <a:r>
              <a:rPr lang="fr-FR" dirty="0" smtClean="0"/>
              <a:t>Quels sont les individus les plus proches? (plus éloignés)</a:t>
            </a:r>
            <a:endParaRPr lang="fr-FR" dirty="0"/>
          </a:p>
        </p:txBody>
      </p:sp>
      <p:sp>
        <p:nvSpPr>
          <p:cNvPr id="10" name="Rectangle 9"/>
          <p:cNvSpPr/>
          <p:nvPr/>
        </p:nvSpPr>
        <p:spPr>
          <a:xfrm>
            <a:off x="1071538" y="273586"/>
            <a:ext cx="1027845" cy="369332"/>
          </a:xfrm>
          <a:prstGeom prst="rect">
            <a:avLst/>
          </a:prstGeom>
        </p:spPr>
        <p:txBody>
          <a:bodyPr wrap="none">
            <a:spAutoFit/>
          </a:bodyPr>
          <a:lstStyle/>
          <a:p>
            <a:r>
              <a:rPr lang="fr-FR" dirty="0" smtClean="0">
                <a:solidFill>
                  <a:srgbClr val="0070C0"/>
                </a:solidFill>
              </a:rPr>
              <a:t>Objectifs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6294C92D-0306-4E69-9CD3-20855E849650}" type="slidenum">
              <a:rPr kumimoji="0" lang="en-US" smtClean="0"/>
              <a:pPr/>
              <a:t>9</a:t>
            </a:fld>
            <a:endParaRPr kumimoji="0" lang="en-US"/>
          </a:p>
        </p:txBody>
      </p:sp>
      <p:sp>
        <p:nvSpPr>
          <p:cNvPr id="6" name="Rectangle 5"/>
          <p:cNvSpPr/>
          <p:nvPr/>
        </p:nvSpPr>
        <p:spPr>
          <a:xfrm>
            <a:off x="1071538" y="785794"/>
            <a:ext cx="2951642" cy="461665"/>
          </a:xfrm>
          <a:prstGeom prst="rect">
            <a:avLst/>
          </a:prstGeom>
        </p:spPr>
        <p:txBody>
          <a:bodyPr wrap="none">
            <a:spAutoFit/>
          </a:bodyPr>
          <a:lstStyle/>
          <a:p>
            <a:r>
              <a:rPr lang="fr-FR" sz="2400" b="1" dirty="0" smtClean="0"/>
              <a:t>Etude des variables</a:t>
            </a:r>
            <a:endParaRPr lang="fr-FR" sz="2400" b="1" dirty="0"/>
          </a:p>
        </p:txBody>
      </p:sp>
      <p:sp>
        <p:nvSpPr>
          <p:cNvPr id="7" name="Rectangle 6"/>
          <p:cNvSpPr/>
          <p:nvPr/>
        </p:nvSpPr>
        <p:spPr>
          <a:xfrm>
            <a:off x="1071538" y="214290"/>
            <a:ext cx="1027845" cy="369332"/>
          </a:xfrm>
          <a:prstGeom prst="rect">
            <a:avLst/>
          </a:prstGeom>
        </p:spPr>
        <p:txBody>
          <a:bodyPr wrap="none">
            <a:spAutoFit/>
          </a:bodyPr>
          <a:lstStyle/>
          <a:p>
            <a:r>
              <a:rPr lang="fr-FR" dirty="0" smtClean="0">
                <a:solidFill>
                  <a:srgbClr val="0070C0"/>
                </a:solidFill>
              </a:rPr>
              <a:t>Objectifs</a:t>
            </a:r>
            <a:endParaRPr lang="fr-FR" dirty="0"/>
          </a:p>
        </p:txBody>
      </p:sp>
      <p:pic>
        <p:nvPicPr>
          <p:cNvPr id="23554" name="Picture 2" descr="http://www.numeracy-bank.net/images/graphs_charts/exampleScatterPlots.jpg"/>
          <p:cNvPicPr>
            <a:picLocks noChangeAspect="1" noChangeArrowheads="1"/>
          </p:cNvPicPr>
          <p:nvPr/>
        </p:nvPicPr>
        <p:blipFill>
          <a:blip r:embed="rId2"/>
          <a:srcRect/>
          <a:stretch>
            <a:fillRect/>
          </a:stretch>
        </p:blipFill>
        <p:spPr bwMode="auto">
          <a:xfrm>
            <a:off x="1285852" y="1142984"/>
            <a:ext cx="7000924" cy="5100673"/>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7908</TotalTime>
  <Words>2209</Words>
  <Application>Microsoft Office PowerPoint</Application>
  <PresentationFormat>Affichage à l'écran (4:3)</PresentationFormat>
  <Paragraphs>364</Paragraphs>
  <Slides>49</Slides>
  <Notes>2</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49</vt:i4>
      </vt:variant>
    </vt:vector>
  </HeadingPairs>
  <TitlesOfParts>
    <vt:vector size="52" baseType="lpstr">
      <vt:lpstr>Solstice</vt:lpstr>
      <vt:lpstr>Équation</vt:lpstr>
      <vt:lpstr>Equation</vt:lpstr>
      <vt:lpstr>Présentation PowerPoint</vt:lpstr>
      <vt:lpstr>Plan: </vt:lpstr>
      <vt:lpstr>Position du problème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Etude des individus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dc:creator>
  <cp:lastModifiedBy>Utilisateur Windows</cp:lastModifiedBy>
  <cp:revision>340</cp:revision>
  <dcterms:created xsi:type="dcterms:W3CDTF">2014-12-11T13:10:15Z</dcterms:created>
  <dcterms:modified xsi:type="dcterms:W3CDTF">2018-11-09T13:09:31Z</dcterms:modified>
</cp:coreProperties>
</file>