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81" r:id="rId4"/>
    <p:sldId id="272" r:id="rId5"/>
    <p:sldId id="273" r:id="rId6"/>
    <p:sldId id="279" r:id="rId7"/>
    <p:sldId id="280" r:id="rId8"/>
    <p:sldId id="270" r:id="rId9"/>
    <p:sldId id="274" r:id="rId10"/>
    <p:sldId id="277" r:id="rId11"/>
    <p:sldId id="275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Hugo Leal Vieira da Silva" initials="VHLVdS" lastIdx="1" clrIdx="0">
    <p:extLst>
      <p:ext uri="{19B8F6BF-5375-455C-9EA6-DF929625EA0E}">
        <p15:presenceInfo xmlns:p15="http://schemas.microsoft.com/office/powerpoint/2012/main" userId="9300ad65f4c8d9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25A"/>
    <a:srgbClr val="A6A6A6"/>
    <a:srgbClr val="595959"/>
    <a:srgbClr val="ED7D31"/>
    <a:srgbClr val="002060"/>
    <a:srgbClr val="7030A0"/>
    <a:srgbClr val="5B9BD5"/>
    <a:srgbClr val="70AD47"/>
    <a:srgbClr val="EF7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1D5FD-AEB3-40D1-99C3-DB63932A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CC54E-31A1-4765-9E07-EF7CEFC44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C9CF4E-E703-44B6-AA92-2A0F5B6D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26970-8657-4B0A-9D6B-C03E316E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C941F-20F5-4387-8723-E5B1F945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89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C5BDD-F2CB-4FBA-BC48-13E09E4A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5EE657-56E5-4E60-A3E0-8BCEC955E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0C9AC-610A-45FA-ADCD-650C8F2A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83135-3725-4C7A-90C1-6A8F8D9F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B90F30-1B5A-4EAC-9ABB-2F319365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19CFD-EBE2-4EFE-9020-C2685CD7B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B52149-40A3-4799-967F-B69C6F29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22ECFD-15CB-46CA-A92A-2862F9C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29381-A8DB-47C9-BEB5-54D7D2FB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50011E-4968-4743-8293-539B1699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7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8906D-C7D3-4C0D-86E6-95EBDBED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400A9-B310-42C0-8793-A2C999FD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6A3B2-3380-4293-8757-2F6B07F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C0F63-E033-46D8-B5A9-DD6BE681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3D23E-484B-4973-960E-310EE0DC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1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94CF9-5094-49D3-B765-F312D281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3ACB8C-2C62-4514-BDA0-80B17D64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C31C-A969-4939-80E4-16FE8CC5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F46832-C322-437A-BB6E-1B9FAC6B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993A8-7599-4D21-8DE0-E7C7A1AB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68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CD643-C0A6-478A-9FA2-C3C04CCC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5A1C5-2986-4533-8373-007237A6D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DD6693-FCB2-4617-9DB2-020B50EB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6C16AD-2B97-4829-A8AB-25FC5B77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2B7C2-2D14-4200-B542-209B116C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8E30AA-40CC-46BA-82CE-DD4FC792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1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EA249-23EB-436A-B3D2-0AB72EC5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B85D42-E710-421E-A71C-3C83178E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3D3FD-94DA-4CE6-B054-FAA82F87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8E3DC7-E085-490D-93A1-7A025563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AE2EF-AB58-425E-83A6-E72CC9A5A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1871B8-88BA-4ABC-8ED6-8FDECF7A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CC494D-0039-460E-9DA5-8D5D99D2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7751E-4D5F-480C-9E41-E82155B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9F82D-036B-43F6-B3D6-46F6F925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C537EA-5ACD-49C2-8345-398B57C3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5432F2-2B68-46F9-BCA7-831C6A45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0EE5A-EA21-4531-98BB-D30787D7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3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F3803A-F98A-4F83-AB5F-3D2962DF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D91D9-EC7E-4906-BC20-8AA50E9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D8855D-97CD-4473-AE86-A19CD9AE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61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D06D-D8EB-4806-BBD8-A47E419E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638B2-CB8E-4F83-8CC7-E72ADAA6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71C5FB-532F-4306-918F-B48EED06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7F2ADD-577D-42A2-AEDE-83776FCE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1F2FCA-D32B-4DA7-90CA-ECB390A3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DE2541-7E2E-4C36-8F5D-396D456F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5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9E0EA-DFD2-4BB1-8AAB-B5BC5FBC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B4E885-B527-48AA-8369-0E9F78CB3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9CE70F-68D5-4C92-8A63-9A15223A7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E6FA8C-4144-40F7-81C6-66E4C1AB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63AD3-30CA-4C01-8E8D-DA6ABC09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1AFAC0-4B7F-4219-9E05-A61E502E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02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1A81C3-BEE9-4AEE-AAC9-3E5AD921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23DF51-B1AE-4C03-9863-3A10822E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A39FC-A426-44FD-A9AF-BDE869B6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2E08-E1B2-4402-AC3D-ACA326D80F75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08E51E-5834-4DE0-AC5C-E6B36FE40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F6C4D-FCCA-4C69-856C-EDC4BCF6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3EDE-B746-4CEA-9622-5E1AD215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0F3C9F-5D8D-4A13-90F3-8DBB86079C82}"/>
              </a:ext>
            </a:extLst>
          </p:cNvPr>
          <p:cNvSpPr/>
          <p:nvPr/>
        </p:nvSpPr>
        <p:spPr>
          <a:xfrm>
            <a:off x="4861249" y="1542772"/>
            <a:ext cx="5934269" cy="183346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715025-9C35-430F-A9AD-6D80F2677DAE}"/>
              </a:ext>
            </a:extLst>
          </p:cNvPr>
          <p:cNvSpPr txBox="1"/>
          <p:nvPr/>
        </p:nvSpPr>
        <p:spPr>
          <a:xfrm>
            <a:off x="5239138" y="1490008"/>
            <a:ext cx="5178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w Cen MT" panose="020B0602020104020603" pitchFamily="34" charset="0"/>
              </a:rPr>
              <a:t>STOCK MARKET </a:t>
            </a:r>
          </a:p>
          <a:p>
            <a:r>
              <a:rPr lang="pt-BR" sz="6000" dirty="0">
                <a:solidFill>
                  <a:schemeClr val="bg1"/>
                </a:solidFill>
                <a:latin typeface="Tw Cen MT" panose="020B0602020104020603" pitchFamily="34" charset="0"/>
              </a:rPr>
              <a:t>PREDICTION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5FD4CB3-0161-47C0-8BB7-269536EE832C}"/>
              </a:ext>
            </a:extLst>
          </p:cNvPr>
          <p:cNvSpPr/>
          <p:nvPr/>
        </p:nvSpPr>
        <p:spPr>
          <a:xfrm>
            <a:off x="-1" y="905069"/>
            <a:ext cx="4861250" cy="5421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26510D-417C-4BAB-B821-B715F910C2A3}"/>
              </a:ext>
            </a:extLst>
          </p:cNvPr>
          <p:cNvSpPr txBox="1"/>
          <p:nvPr/>
        </p:nvSpPr>
        <p:spPr>
          <a:xfrm>
            <a:off x="7810405" y="5038230"/>
            <a:ext cx="2985113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Tw Cen MT" panose="020B0602020104020603" pitchFamily="34" charset="0"/>
              </a:rPr>
              <a:t>VINICIUS BONELLI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41A078-E0E6-4ABE-88E8-10E7E8B38FC1}"/>
              </a:ext>
            </a:extLst>
          </p:cNvPr>
          <p:cNvSpPr txBox="1"/>
          <p:nvPr/>
        </p:nvSpPr>
        <p:spPr>
          <a:xfrm>
            <a:off x="7446203" y="4352329"/>
            <a:ext cx="3349315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Tw Cen MT" panose="020B0602020104020603" pitchFamily="34" charset="0"/>
              </a:rPr>
              <a:t>VICTOR HUGO LEAL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C9A2FF-CD9A-40A7-BDFF-C9BE0C47FDD1}"/>
              </a:ext>
            </a:extLst>
          </p:cNvPr>
          <p:cNvSpPr txBox="1"/>
          <p:nvPr/>
        </p:nvSpPr>
        <p:spPr>
          <a:xfrm>
            <a:off x="7446203" y="3349353"/>
            <a:ext cx="3419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MACHINE LEARNING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DDD7561-799D-4D14-909F-3320FA07C9DB}"/>
              </a:ext>
            </a:extLst>
          </p:cNvPr>
          <p:cNvSpPr/>
          <p:nvPr/>
        </p:nvSpPr>
        <p:spPr>
          <a:xfrm>
            <a:off x="4706016" y="1542772"/>
            <a:ext cx="85501" cy="183346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516297B-2911-411A-9C2F-8819E6143832}"/>
              </a:ext>
            </a:extLst>
          </p:cNvPr>
          <p:cNvSpPr/>
          <p:nvPr/>
        </p:nvSpPr>
        <p:spPr>
          <a:xfrm>
            <a:off x="10795518" y="915809"/>
            <a:ext cx="1396482" cy="5421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C3E9E26-CC98-4810-AB8D-A2A9ADBB1983}"/>
              </a:ext>
            </a:extLst>
          </p:cNvPr>
          <p:cNvSpPr/>
          <p:nvPr/>
        </p:nvSpPr>
        <p:spPr>
          <a:xfrm>
            <a:off x="4596946" y="3376237"/>
            <a:ext cx="2008249" cy="3576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2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4" grpId="0" animBg="1"/>
      <p:bldP spid="11" grpId="0" animBg="1"/>
      <p:bldP spid="15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C16B795-3A34-45A6-A5AD-F7DD5983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847" y="1210865"/>
            <a:ext cx="5237086" cy="224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4B6D7C3-1376-4544-B019-F39837CE3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846" y="1191550"/>
            <a:ext cx="5226189" cy="224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82559A-3AAA-49C0-857F-0EB93B0C6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845" y="1196836"/>
            <a:ext cx="5226189" cy="2258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11CC8762-E3FF-4155-9C85-CFC22FE4C891}"/>
              </a:ext>
            </a:extLst>
          </p:cNvPr>
          <p:cNvSpPr/>
          <p:nvPr/>
        </p:nvSpPr>
        <p:spPr>
          <a:xfrm>
            <a:off x="1294413" y="3680608"/>
            <a:ext cx="2624436" cy="58477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93112FA-0952-480E-AFD4-A1EE016D6C7B}"/>
              </a:ext>
            </a:extLst>
          </p:cNvPr>
          <p:cNvSpPr txBox="1"/>
          <p:nvPr/>
        </p:nvSpPr>
        <p:spPr>
          <a:xfrm>
            <a:off x="1283516" y="3678791"/>
            <a:ext cx="272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FECHAMENTO</a:t>
            </a:r>
            <a:endParaRPr lang="pt-BR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CF52730-8626-4C9E-A890-77D402DC9F83}"/>
              </a:ext>
            </a:extLst>
          </p:cNvPr>
          <p:cNvSpPr/>
          <p:nvPr/>
        </p:nvSpPr>
        <p:spPr>
          <a:xfrm>
            <a:off x="1" y="3196222"/>
            <a:ext cx="1283516" cy="15955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C0FA67-6490-474A-A4E6-44789F406727}"/>
              </a:ext>
            </a:extLst>
          </p:cNvPr>
          <p:cNvSpPr/>
          <p:nvPr/>
        </p:nvSpPr>
        <p:spPr>
          <a:xfrm>
            <a:off x="1283516" y="348152"/>
            <a:ext cx="4131165" cy="58477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4091022-09F3-46B0-AE78-1D9A62C30496}"/>
              </a:ext>
            </a:extLst>
          </p:cNvPr>
          <p:cNvSpPr txBox="1"/>
          <p:nvPr/>
        </p:nvSpPr>
        <p:spPr>
          <a:xfrm>
            <a:off x="1283517" y="348152"/>
            <a:ext cx="413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VARIAÇÃO DO ATIVO</a:t>
            </a:r>
            <a:endParaRPr lang="pt-BR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45E1E4F-F777-422B-B1D7-8AE644D140E9}"/>
              </a:ext>
            </a:extLst>
          </p:cNvPr>
          <p:cNvSpPr/>
          <p:nvPr/>
        </p:nvSpPr>
        <p:spPr>
          <a:xfrm>
            <a:off x="1" y="278582"/>
            <a:ext cx="1283516" cy="15955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4D7EB67-4DB4-4CDB-A61D-89B0909E1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5532" y="3710941"/>
            <a:ext cx="6858961" cy="2952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EB4CBC03-22C3-4EB9-943D-5EF7D38856A7}"/>
              </a:ext>
            </a:extLst>
          </p:cNvPr>
          <p:cNvSpPr txBox="1"/>
          <p:nvPr/>
        </p:nvSpPr>
        <p:spPr>
          <a:xfrm rot="16200000">
            <a:off x="101538" y="2286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RN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1C6DF41-CAA4-4CC0-B378-02E3E094C830}"/>
              </a:ext>
            </a:extLst>
          </p:cNvPr>
          <p:cNvSpPr txBox="1"/>
          <p:nvPr/>
        </p:nvSpPr>
        <p:spPr>
          <a:xfrm rot="16200000">
            <a:off x="-388723" y="3688369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595959"/>
                </a:solidFill>
                <a:latin typeface="Tw Cen MT" panose="020B0602020104020603" pitchFamily="34" charset="0"/>
              </a:rPr>
              <a:t>RESULTADOS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F3E26AB-5496-41D7-9DBE-993C9F15A3E5}"/>
              </a:ext>
            </a:extLst>
          </p:cNvPr>
          <p:cNvSpPr txBox="1"/>
          <p:nvPr/>
        </p:nvSpPr>
        <p:spPr>
          <a:xfrm rot="16200000">
            <a:off x="-393789" y="558526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CONCLUSÃO</a:t>
            </a:r>
          </a:p>
        </p:txBody>
      </p:sp>
      <p:sp>
        <p:nvSpPr>
          <p:cNvPr id="45" name="CaixaDeTexto 3">
            <a:extLst>
              <a:ext uri="{FF2B5EF4-FFF2-40B4-BE49-F238E27FC236}">
                <a16:creationId xmlns:a16="http://schemas.microsoft.com/office/drawing/2014/main" id="{DAF1D060-3452-4F6B-B2C3-7FCF9043F3A0}"/>
              </a:ext>
            </a:extLst>
          </p:cNvPr>
          <p:cNvSpPr txBox="1"/>
          <p:nvPr/>
        </p:nvSpPr>
        <p:spPr>
          <a:xfrm rot="16200000">
            <a:off x="-352112" y="92184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20914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-0.21524 0.0009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39 L 0.22903 0.0020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26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1FC3FD8-49CB-4A72-95C5-8F6787518987}"/>
              </a:ext>
            </a:extLst>
          </p:cNvPr>
          <p:cNvSpPr/>
          <p:nvPr/>
        </p:nvSpPr>
        <p:spPr>
          <a:xfrm>
            <a:off x="1283515" y="3598834"/>
            <a:ext cx="4131165" cy="58477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5AAB5F-4638-46C9-BECC-7223773ACC4C}"/>
              </a:ext>
            </a:extLst>
          </p:cNvPr>
          <p:cNvSpPr txBox="1"/>
          <p:nvPr/>
        </p:nvSpPr>
        <p:spPr>
          <a:xfrm>
            <a:off x="1283516" y="3598834"/>
            <a:ext cx="413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TRABALHOS FUTUROS</a:t>
            </a:r>
            <a:endParaRPr lang="pt-BR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E6EABA2-7B01-4F56-A19E-37A97BAB4DCD}"/>
              </a:ext>
            </a:extLst>
          </p:cNvPr>
          <p:cNvSpPr/>
          <p:nvPr/>
        </p:nvSpPr>
        <p:spPr>
          <a:xfrm>
            <a:off x="1283517" y="1264586"/>
            <a:ext cx="295679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CF4231-1277-471B-843A-1877154EFF83}"/>
              </a:ext>
            </a:extLst>
          </p:cNvPr>
          <p:cNvSpPr/>
          <p:nvPr/>
        </p:nvSpPr>
        <p:spPr>
          <a:xfrm>
            <a:off x="1283516" y="348152"/>
            <a:ext cx="2158931" cy="58477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4C3FE5-B2E5-4669-858F-573AE6B96FF9}"/>
              </a:ext>
            </a:extLst>
          </p:cNvPr>
          <p:cNvSpPr txBox="1"/>
          <p:nvPr/>
        </p:nvSpPr>
        <p:spPr>
          <a:xfrm>
            <a:off x="1283515" y="345611"/>
            <a:ext cx="2436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OBJETIVOS</a:t>
            </a:r>
            <a:endParaRPr lang="pt-BR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BCD170-4DA6-460C-8BD4-13D3F6C2FBD9}"/>
              </a:ext>
            </a:extLst>
          </p:cNvPr>
          <p:cNvSpPr txBox="1"/>
          <p:nvPr/>
        </p:nvSpPr>
        <p:spPr>
          <a:xfrm>
            <a:off x="1283515" y="1279001"/>
            <a:ext cx="31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MÉTRICAS TRADICIONAIS</a:t>
            </a:r>
            <a:endParaRPr lang="pt-BR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EEE3182-A1DA-4823-ABB6-3938F6E44927}"/>
              </a:ext>
            </a:extLst>
          </p:cNvPr>
          <p:cNvSpPr/>
          <p:nvPr/>
        </p:nvSpPr>
        <p:spPr>
          <a:xfrm>
            <a:off x="1283517" y="1939256"/>
            <a:ext cx="3378132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C831ECC-B5FE-434C-AEE8-A04A66A753B6}"/>
              </a:ext>
            </a:extLst>
          </p:cNvPr>
          <p:cNvSpPr txBox="1"/>
          <p:nvPr/>
        </p:nvSpPr>
        <p:spPr>
          <a:xfrm>
            <a:off x="1283516" y="1953671"/>
            <a:ext cx="337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MÉTRICAS PERSONALIZADAS</a:t>
            </a:r>
            <a:endParaRPr lang="pt-BR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98FC106-4E2E-4809-8D17-68AF822B7672}"/>
              </a:ext>
            </a:extLst>
          </p:cNvPr>
          <p:cNvSpPr/>
          <p:nvPr/>
        </p:nvSpPr>
        <p:spPr>
          <a:xfrm>
            <a:off x="1" y="278582"/>
            <a:ext cx="1283514" cy="39050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ADECE31-0DF3-4CDA-BA9E-5CC5A2BFD249}"/>
              </a:ext>
            </a:extLst>
          </p:cNvPr>
          <p:cNvSpPr txBox="1"/>
          <p:nvPr/>
        </p:nvSpPr>
        <p:spPr>
          <a:xfrm>
            <a:off x="5742287" y="1970033"/>
            <a:ext cx="211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TAXA DE GANHO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D20433-C883-4AEB-A96C-F1FDCAEEA0B3}"/>
              </a:ext>
            </a:extLst>
          </p:cNvPr>
          <p:cNvSpPr txBox="1"/>
          <p:nvPr/>
        </p:nvSpPr>
        <p:spPr>
          <a:xfrm>
            <a:off x="5742287" y="2644703"/>
            <a:ext cx="321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EXPECTATIVA MATEMATICA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4F9553-ECC5-4DAB-89AE-4DEFBD87E484}"/>
              </a:ext>
            </a:extLst>
          </p:cNvPr>
          <p:cNvSpPr txBox="1"/>
          <p:nvPr/>
        </p:nvSpPr>
        <p:spPr>
          <a:xfrm>
            <a:off x="5742287" y="129536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MSE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4BA160B-799E-4C9D-91E4-B9522B9D5471}"/>
              </a:ext>
            </a:extLst>
          </p:cNvPr>
          <p:cNvSpPr txBox="1"/>
          <p:nvPr/>
        </p:nvSpPr>
        <p:spPr>
          <a:xfrm>
            <a:off x="1283515" y="4533848"/>
            <a:ext cx="3377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ESTENDER A BASE DE DADOS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EE669AC-B413-4206-9B7E-F87CCDA49858}"/>
              </a:ext>
            </a:extLst>
          </p:cNvPr>
          <p:cNvSpPr txBox="1"/>
          <p:nvPr/>
        </p:nvSpPr>
        <p:spPr>
          <a:xfrm>
            <a:off x="1283515" y="5284197"/>
            <a:ext cx="5156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MAIS INDICADORES DE EVENTOS DISCRETOS 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78FAEB8-6CC9-4145-9B95-83FCA7451A68}"/>
              </a:ext>
            </a:extLst>
          </p:cNvPr>
          <p:cNvSpPr txBox="1"/>
          <p:nvPr/>
        </p:nvSpPr>
        <p:spPr>
          <a:xfrm>
            <a:off x="1283515" y="5942505"/>
            <a:ext cx="512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ACRESCENTAR OUTROS ATIVOS AO MODELO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A969ADF-8DEF-4E0D-BDA4-98B40C77A22B}"/>
              </a:ext>
            </a:extLst>
          </p:cNvPr>
          <p:cNvSpPr txBox="1"/>
          <p:nvPr/>
        </p:nvSpPr>
        <p:spPr>
          <a:xfrm>
            <a:off x="7021528" y="5219648"/>
            <a:ext cx="427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PREVISÕES DE INTERVALOS MAIORES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14761B1-DD7B-4871-A629-9A3245532665}"/>
              </a:ext>
            </a:extLst>
          </p:cNvPr>
          <p:cNvSpPr txBox="1"/>
          <p:nvPr/>
        </p:nvSpPr>
        <p:spPr>
          <a:xfrm>
            <a:off x="7021528" y="5969997"/>
            <a:ext cx="2928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REVER FEATURES ATUAIS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9F8FF9F-031F-4075-B1F7-ED043A8C71FC}"/>
              </a:ext>
            </a:extLst>
          </p:cNvPr>
          <p:cNvSpPr txBox="1"/>
          <p:nvPr/>
        </p:nvSpPr>
        <p:spPr>
          <a:xfrm>
            <a:off x="7003671" y="4514966"/>
            <a:ext cx="4306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TESTAR MODELO EM OUTROS ATIVOS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86BEB26-47FC-43CC-9EE5-FD6B8B518808}"/>
              </a:ext>
            </a:extLst>
          </p:cNvPr>
          <p:cNvSpPr txBox="1"/>
          <p:nvPr/>
        </p:nvSpPr>
        <p:spPr>
          <a:xfrm>
            <a:off x="9367929" y="1970033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ED7D31"/>
                </a:solidFill>
                <a:latin typeface="Tw Cen MT" panose="020B0602020104020603" pitchFamily="34" charset="0"/>
              </a:rPr>
              <a:t>&gt;70%</a:t>
            </a:r>
            <a:endParaRPr lang="pt-BR" sz="1600" b="1" dirty="0">
              <a:solidFill>
                <a:srgbClr val="ED7D31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156B578-0012-4E45-8420-FC8D5EE92281}"/>
              </a:ext>
            </a:extLst>
          </p:cNvPr>
          <p:cNvSpPr txBox="1"/>
          <p:nvPr/>
        </p:nvSpPr>
        <p:spPr>
          <a:xfrm>
            <a:off x="9367929" y="2644703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ED7D31"/>
                </a:solidFill>
                <a:latin typeface="Tw Cen MT" panose="020B0602020104020603" pitchFamily="34" charset="0"/>
              </a:rPr>
              <a:t>&gt; 1</a:t>
            </a:r>
            <a:endParaRPr lang="pt-BR" sz="1600" b="1" dirty="0">
              <a:solidFill>
                <a:srgbClr val="ED7D31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3B58902-39F6-40C1-8CCA-109B04A865DE}"/>
              </a:ext>
            </a:extLst>
          </p:cNvPr>
          <p:cNvSpPr txBox="1"/>
          <p:nvPr/>
        </p:nvSpPr>
        <p:spPr>
          <a:xfrm rot="16200000">
            <a:off x="101538" y="2286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RN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06BB9B5-282F-49AB-B4B6-236AA8B4CD8F}"/>
              </a:ext>
            </a:extLst>
          </p:cNvPr>
          <p:cNvSpPr txBox="1"/>
          <p:nvPr/>
        </p:nvSpPr>
        <p:spPr>
          <a:xfrm rot="16200000">
            <a:off x="-388723" y="3688369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RESULTADOS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346538-2563-4218-89DA-10F4A6FC553F}"/>
              </a:ext>
            </a:extLst>
          </p:cNvPr>
          <p:cNvSpPr txBox="1"/>
          <p:nvPr/>
        </p:nvSpPr>
        <p:spPr>
          <a:xfrm rot="16200000">
            <a:off x="-393789" y="558526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595959"/>
                </a:solidFill>
                <a:latin typeface="Tw Cen MT" panose="020B0602020104020603" pitchFamily="34" charset="0"/>
              </a:rPr>
              <a:t>CONCLUSÃO</a:t>
            </a:r>
          </a:p>
        </p:txBody>
      </p:sp>
      <p:sp>
        <p:nvSpPr>
          <p:cNvPr id="38" name="CaixaDeTexto 3">
            <a:extLst>
              <a:ext uri="{FF2B5EF4-FFF2-40B4-BE49-F238E27FC236}">
                <a16:creationId xmlns:a16="http://schemas.microsoft.com/office/drawing/2014/main" id="{6FDA23E8-FB6F-42DE-956D-BF3D89532684}"/>
              </a:ext>
            </a:extLst>
          </p:cNvPr>
          <p:cNvSpPr txBox="1"/>
          <p:nvPr/>
        </p:nvSpPr>
        <p:spPr>
          <a:xfrm rot="16200000">
            <a:off x="-352112" y="92184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3659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0" grpId="0" animBg="1"/>
      <p:bldP spid="7" grpId="0" animBg="1"/>
      <p:bldP spid="8" grpId="0"/>
      <p:bldP spid="16" grpId="0"/>
      <p:bldP spid="24" grpId="0" animBg="1"/>
      <p:bldP spid="25" grpId="0"/>
      <p:bldP spid="12" grpId="0"/>
      <p:bldP spid="14" grpId="0"/>
      <p:bldP spid="17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8A000CBB-D556-4217-9472-E7B065EA6D46}"/>
              </a:ext>
            </a:extLst>
          </p:cNvPr>
          <p:cNvSpPr txBox="1"/>
          <p:nvPr/>
        </p:nvSpPr>
        <p:spPr>
          <a:xfrm>
            <a:off x="8701675" y="5848849"/>
            <a:ext cx="2093843" cy="553998"/>
          </a:xfrm>
          <a:prstGeom prst="rect">
            <a:avLst/>
          </a:prstGeom>
          <a:solidFill>
            <a:srgbClr val="EC725A"/>
          </a:solidFill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Tw Cen MT" panose="020B0602020104020603" pitchFamily="34" charset="0"/>
              </a:rPr>
              <a:t>OBRIGADO!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C9A2FF-CD9A-40A7-BDFF-C9BE0C47FDD1}"/>
              </a:ext>
            </a:extLst>
          </p:cNvPr>
          <p:cNvSpPr txBox="1"/>
          <p:nvPr/>
        </p:nvSpPr>
        <p:spPr>
          <a:xfrm>
            <a:off x="7446203" y="3349353"/>
            <a:ext cx="3419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MACHINE LEARNING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7947DF1-6A36-4E79-8CB2-0C6412112A34}"/>
              </a:ext>
            </a:extLst>
          </p:cNvPr>
          <p:cNvSpPr/>
          <p:nvPr/>
        </p:nvSpPr>
        <p:spPr>
          <a:xfrm>
            <a:off x="5934268" y="0"/>
            <a:ext cx="4861250" cy="337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E0F3C9F-5D8D-4A13-90F3-8DBB86079C82}"/>
              </a:ext>
            </a:extLst>
          </p:cNvPr>
          <p:cNvSpPr/>
          <p:nvPr/>
        </p:nvSpPr>
        <p:spPr>
          <a:xfrm>
            <a:off x="4861249" y="1542772"/>
            <a:ext cx="5934269" cy="183346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715025-9C35-430F-A9AD-6D80F2677DAE}"/>
              </a:ext>
            </a:extLst>
          </p:cNvPr>
          <p:cNvSpPr txBox="1"/>
          <p:nvPr/>
        </p:nvSpPr>
        <p:spPr>
          <a:xfrm>
            <a:off x="5239138" y="1490008"/>
            <a:ext cx="5178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w Cen MT" panose="020B0602020104020603" pitchFamily="34" charset="0"/>
              </a:rPr>
              <a:t>STOCK MARKET </a:t>
            </a:r>
          </a:p>
          <a:p>
            <a:r>
              <a:rPr lang="pt-BR" sz="6000" dirty="0">
                <a:solidFill>
                  <a:schemeClr val="bg1"/>
                </a:solidFill>
                <a:latin typeface="Tw Cen MT" panose="020B0602020104020603" pitchFamily="34" charset="0"/>
              </a:rPr>
              <a:t>PREDICTION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5FD4CB3-0161-47C0-8BB7-269536EE832C}"/>
              </a:ext>
            </a:extLst>
          </p:cNvPr>
          <p:cNvSpPr/>
          <p:nvPr/>
        </p:nvSpPr>
        <p:spPr>
          <a:xfrm>
            <a:off x="-1" y="905069"/>
            <a:ext cx="4861250" cy="5421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26510D-417C-4BAB-B821-B715F910C2A3}"/>
              </a:ext>
            </a:extLst>
          </p:cNvPr>
          <p:cNvSpPr txBox="1"/>
          <p:nvPr/>
        </p:nvSpPr>
        <p:spPr>
          <a:xfrm>
            <a:off x="7810405" y="5038230"/>
            <a:ext cx="2985113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Tw Cen MT" panose="020B0602020104020603" pitchFamily="34" charset="0"/>
              </a:rPr>
              <a:t>VINICIUS BONELLI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41A078-E0E6-4ABE-88E8-10E7E8B38FC1}"/>
              </a:ext>
            </a:extLst>
          </p:cNvPr>
          <p:cNvSpPr txBox="1"/>
          <p:nvPr/>
        </p:nvSpPr>
        <p:spPr>
          <a:xfrm>
            <a:off x="7446203" y="4352329"/>
            <a:ext cx="3349315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Tw Cen MT" panose="020B0602020104020603" pitchFamily="34" charset="0"/>
              </a:rPr>
              <a:t>VICTOR HUGO LEAL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DDD7561-799D-4D14-909F-3320FA07C9DB}"/>
              </a:ext>
            </a:extLst>
          </p:cNvPr>
          <p:cNvSpPr/>
          <p:nvPr/>
        </p:nvSpPr>
        <p:spPr>
          <a:xfrm>
            <a:off x="4706016" y="1542772"/>
            <a:ext cx="85501" cy="183346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516297B-2911-411A-9C2F-8819E6143832}"/>
              </a:ext>
            </a:extLst>
          </p:cNvPr>
          <p:cNvSpPr/>
          <p:nvPr/>
        </p:nvSpPr>
        <p:spPr>
          <a:xfrm>
            <a:off x="10795518" y="915809"/>
            <a:ext cx="1396482" cy="5421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C3E9E26-CC98-4810-AB8D-A2A9ADBB1983}"/>
              </a:ext>
            </a:extLst>
          </p:cNvPr>
          <p:cNvSpPr/>
          <p:nvPr/>
        </p:nvSpPr>
        <p:spPr>
          <a:xfrm>
            <a:off x="4596946" y="3376237"/>
            <a:ext cx="2008249" cy="3576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FE3199-F235-4861-86A4-3CA311D92B8D}"/>
              </a:ext>
            </a:extLst>
          </p:cNvPr>
          <p:cNvSpPr/>
          <p:nvPr/>
        </p:nvSpPr>
        <p:spPr>
          <a:xfrm>
            <a:off x="6123213" y="6389658"/>
            <a:ext cx="4672305" cy="4683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2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  <p:bldP spid="2" grpId="0" animBg="1"/>
      <p:bldP spid="3" grpId="0"/>
      <p:bldP spid="14" grpId="0" animBg="1"/>
      <p:bldP spid="11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9">
            <a:extLst>
              <a:ext uri="{FF2B5EF4-FFF2-40B4-BE49-F238E27FC236}">
                <a16:creationId xmlns:a16="http://schemas.microsoft.com/office/drawing/2014/main" id="{76D31E29-620F-4709-86C3-6FC0ACD35759}"/>
              </a:ext>
            </a:extLst>
          </p:cNvPr>
          <p:cNvSpPr txBox="1"/>
          <p:nvPr/>
        </p:nvSpPr>
        <p:spPr>
          <a:xfrm>
            <a:off x="1460091" y="4548841"/>
            <a:ext cx="3655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Desde jan-2017 o CDI já caiu mais de </a:t>
            </a:r>
            <a:r>
              <a:rPr lang="pt-BR" sz="4400" b="1" dirty="0">
                <a:solidFill>
                  <a:srgbClr val="EF7B57"/>
                </a:solidFill>
                <a:latin typeface="Tw Cen MT" panose="020B0602020104020603" pitchFamily="34" charset="0"/>
              </a:rPr>
              <a:t>11%</a:t>
            </a:r>
            <a:endParaRPr lang="pt-BR" sz="2800" b="1" dirty="0">
              <a:solidFill>
                <a:srgbClr val="EF7B57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BF9B8D9-6B60-4181-AA49-F193C12DE894}"/>
              </a:ext>
            </a:extLst>
          </p:cNvPr>
          <p:cNvSpPr/>
          <p:nvPr/>
        </p:nvSpPr>
        <p:spPr>
          <a:xfrm>
            <a:off x="-1" y="4498421"/>
            <a:ext cx="1460092" cy="1985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428D45-96FD-4639-9E15-DC40041911B2}"/>
              </a:ext>
            </a:extLst>
          </p:cNvPr>
          <p:cNvSpPr txBox="1"/>
          <p:nvPr/>
        </p:nvSpPr>
        <p:spPr>
          <a:xfrm rot="16200000">
            <a:off x="-307710" y="625151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CONTEXTO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1AC395-2366-4EEF-839B-616CA5066BE0}"/>
              </a:ext>
            </a:extLst>
          </p:cNvPr>
          <p:cNvSpPr txBox="1"/>
          <p:nvPr/>
        </p:nvSpPr>
        <p:spPr>
          <a:xfrm rot="16200000">
            <a:off x="-518986" y="2420966"/>
            <a:ext cx="171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7E0AA5-B4BD-4434-98E0-42C29653272B}"/>
              </a:ext>
            </a:extLst>
          </p:cNvPr>
          <p:cNvSpPr txBox="1"/>
          <p:nvPr/>
        </p:nvSpPr>
        <p:spPr>
          <a:xfrm rot="16200000">
            <a:off x="-252727" y="416179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MÉTRICAS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F357B3-6833-426A-815B-4996D312D04E}"/>
              </a:ext>
            </a:extLst>
          </p:cNvPr>
          <p:cNvSpPr txBox="1"/>
          <p:nvPr/>
        </p:nvSpPr>
        <p:spPr>
          <a:xfrm rot="16200000">
            <a:off x="-181616" y="5777436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DATASET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5A285E09-730A-42AB-AAA4-536EBFAE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460091" y="817514"/>
            <a:ext cx="5014877" cy="3392878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AA2AF0B3-DDEF-4DE4-AD06-ADF0CDE336F1}"/>
              </a:ext>
            </a:extLst>
          </p:cNvPr>
          <p:cNvGrpSpPr/>
          <p:nvPr/>
        </p:nvGrpSpPr>
        <p:grpSpPr>
          <a:xfrm>
            <a:off x="5442558" y="2213306"/>
            <a:ext cx="6142298" cy="3994172"/>
            <a:chOff x="1858700" y="945564"/>
            <a:chExt cx="6142298" cy="3994172"/>
          </a:xfrm>
        </p:grpSpPr>
        <p:pic>
          <p:nvPicPr>
            <p:cNvPr id="14" name="Picture 1">
              <a:extLst>
                <a:ext uri="{FF2B5EF4-FFF2-40B4-BE49-F238E27FC236}">
                  <a16:creationId xmlns:a16="http://schemas.microsoft.com/office/drawing/2014/main" id="{3366DFDC-9D74-4294-AE9E-2B372197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</a:blip>
            <a:stretch>
              <a:fillRect/>
            </a:stretch>
          </p:blipFill>
          <p:spPr>
            <a:xfrm>
              <a:off x="1858700" y="945564"/>
              <a:ext cx="6142298" cy="3994172"/>
            </a:xfrm>
            <a:prstGeom prst="rect">
              <a:avLst/>
            </a:prstGeom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BB048384-0E27-4B8A-91D5-B87B74CE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1986800" y="4504539"/>
              <a:ext cx="5328400" cy="37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3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>
            <a:extLst>
              <a:ext uri="{FF2B5EF4-FFF2-40B4-BE49-F238E27FC236}">
                <a16:creationId xmlns:a16="http://schemas.microsoft.com/office/drawing/2014/main" id="{8B221D34-C79C-4996-AE38-2D020CB4D78E}"/>
              </a:ext>
            </a:extLst>
          </p:cNvPr>
          <p:cNvSpPr txBox="1"/>
          <p:nvPr/>
        </p:nvSpPr>
        <p:spPr>
          <a:xfrm>
            <a:off x="8895159" y="4188542"/>
            <a:ext cx="1717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w Cen MT" panose="020B0602020104020603" pitchFamily="34" charset="0"/>
              </a:rPr>
              <a:t>Escolha do modelo e ajustes finais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FE90457C-D1C6-49B4-A5F7-08E23DC4B81B}"/>
              </a:ext>
            </a:extLst>
          </p:cNvPr>
          <p:cNvSpPr txBox="1"/>
          <p:nvPr/>
        </p:nvSpPr>
        <p:spPr>
          <a:xfrm>
            <a:off x="7087541" y="4188542"/>
            <a:ext cx="1717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w Cen MT" panose="020B0602020104020603" pitchFamily="34" charset="0"/>
              </a:rPr>
              <a:t>Iniciar testes com um modelo de Rede Neural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w Cen MT" panose="020B0602020104020603" pitchFamily="34" charset="0"/>
              </a:rPr>
              <a:t>Avaliar os resultados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5A9E244-CB3F-4F01-875E-EFD7D8D331C0}"/>
              </a:ext>
            </a:extLst>
          </p:cNvPr>
          <p:cNvSpPr txBox="1"/>
          <p:nvPr/>
        </p:nvSpPr>
        <p:spPr>
          <a:xfrm>
            <a:off x="5310799" y="4188542"/>
            <a:ext cx="1717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w Cen MT" panose="020B0602020104020603" pitchFamily="34" charset="0"/>
              </a:rPr>
              <a:t>Iniciar testes com um modelo de regressão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w Cen MT" panose="020B0602020104020603" pitchFamily="34" charset="0"/>
              </a:rPr>
              <a:t>Avaliar os resultados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ED739A46-DDE2-4E18-A413-8267B0421F63}"/>
              </a:ext>
            </a:extLst>
          </p:cNvPr>
          <p:cNvSpPr txBox="1"/>
          <p:nvPr/>
        </p:nvSpPr>
        <p:spPr>
          <a:xfrm>
            <a:off x="3534057" y="4188542"/>
            <a:ext cx="1717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w Cen MT" panose="020B0602020104020603" pitchFamily="34" charset="0"/>
              </a:rPr>
              <a:t>Desenvolver métricas de avaliação de desempenho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283426C-B2F6-4F1D-AABE-6412CA676A9F}"/>
              </a:ext>
            </a:extLst>
          </p:cNvPr>
          <p:cNvSpPr txBox="1"/>
          <p:nvPr/>
        </p:nvSpPr>
        <p:spPr>
          <a:xfrm>
            <a:off x="1757315" y="4188542"/>
            <a:ext cx="1717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w Cen MT" panose="020B0602020104020603" pitchFamily="34" charset="0"/>
              </a:rPr>
              <a:t>Obter os dados do 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w Cen MT" panose="020B0602020104020603" pitchFamily="34" charset="0"/>
              </a:rPr>
              <a:t>Fazer a análise exploratória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EF346D2-CE0A-4842-93DD-D0190A2F342B}"/>
              </a:ext>
            </a:extLst>
          </p:cNvPr>
          <p:cNvSpPr/>
          <p:nvPr/>
        </p:nvSpPr>
        <p:spPr>
          <a:xfrm>
            <a:off x="1115695" y="0"/>
            <a:ext cx="9677811" cy="4285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1">
            <a:extLst>
              <a:ext uri="{FF2B5EF4-FFF2-40B4-BE49-F238E27FC236}">
                <a16:creationId xmlns:a16="http://schemas.microsoft.com/office/drawing/2014/main" id="{597A1CB0-1858-4249-8194-B550DA8727C4}"/>
              </a:ext>
            </a:extLst>
          </p:cNvPr>
          <p:cNvSpPr/>
          <p:nvPr/>
        </p:nvSpPr>
        <p:spPr>
          <a:xfrm>
            <a:off x="5083474" y="344563"/>
            <a:ext cx="1944434" cy="468247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latin typeface="Tw Cen MT" panose="020B0602020104020603" pitchFamily="34" charset="0"/>
              </a:rPr>
              <a:t>OBJETIVO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8FB85C4-830A-4F57-85B7-D277B61B9DDE}"/>
              </a:ext>
            </a:extLst>
          </p:cNvPr>
          <p:cNvSpPr/>
          <p:nvPr/>
        </p:nvSpPr>
        <p:spPr>
          <a:xfrm>
            <a:off x="-1" y="161562"/>
            <a:ext cx="5083475" cy="8333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Chevron 16">
            <a:extLst>
              <a:ext uri="{FF2B5EF4-FFF2-40B4-BE49-F238E27FC236}">
                <a16:creationId xmlns:a16="http://schemas.microsoft.com/office/drawing/2014/main" id="{B4D39640-B9A2-4F0F-B857-2479BA0B70B5}"/>
              </a:ext>
            </a:extLst>
          </p:cNvPr>
          <p:cNvSpPr/>
          <p:nvPr/>
        </p:nvSpPr>
        <p:spPr>
          <a:xfrm>
            <a:off x="8926035" y="3348172"/>
            <a:ext cx="1776742" cy="649356"/>
          </a:xfrm>
          <a:prstGeom prst="chevron">
            <a:avLst/>
          </a:prstGeom>
          <a:solidFill>
            <a:srgbClr val="EC725A"/>
          </a:solidFill>
          <a:ln w="57150">
            <a:solidFill>
              <a:srgbClr val="EC7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Check 5</a:t>
            </a:r>
          </a:p>
        </p:txBody>
      </p:sp>
      <p:sp>
        <p:nvSpPr>
          <p:cNvPr id="31" name="Arrow: Pentagon 7">
            <a:extLst>
              <a:ext uri="{FF2B5EF4-FFF2-40B4-BE49-F238E27FC236}">
                <a16:creationId xmlns:a16="http://schemas.microsoft.com/office/drawing/2014/main" id="{5A79A30B-C193-4A21-BFF3-E9C9E736C723}"/>
              </a:ext>
            </a:extLst>
          </p:cNvPr>
          <p:cNvSpPr/>
          <p:nvPr/>
        </p:nvSpPr>
        <p:spPr>
          <a:xfrm>
            <a:off x="6678264" y="3311401"/>
            <a:ext cx="2293059" cy="722898"/>
          </a:xfrm>
          <a:prstGeom prst="homePlat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15" name="Arrow: Chevron 13">
            <a:extLst>
              <a:ext uri="{FF2B5EF4-FFF2-40B4-BE49-F238E27FC236}">
                <a16:creationId xmlns:a16="http://schemas.microsoft.com/office/drawing/2014/main" id="{0DA82E72-041A-4CCF-9B8B-24CC1C6D7677}"/>
              </a:ext>
            </a:extLst>
          </p:cNvPr>
          <p:cNvSpPr/>
          <p:nvPr/>
        </p:nvSpPr>
        <p:spPr>
          <a:xfrm>
            <a:off x="7118417" y="3348172"/>
            <a:ext cx="1776742" cy="649356"/>
          </a:xfrm>
          <a:prstGeom prst="chevron">
            <a:avLst/>
          </a:prstGeom>
          <a:solidFill>
            <a:srgbClr val="EC725A"/>
          </a:solidFill>
          <a:ln w="57150">
            <a:solidFill>
              <a:srgbClr val="EC7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Check 4</a:t>
            </a:r>
          </a:p>
        </p:txBody>
      </p:sp>
      <p:sp>
        <p:nvSpPr>
          <p:cNvPr id="30" name="Arrow: Pentagon 7">
            <a:extLst>
              <a:ext uri="{FF2B5EF4-FFF2-40B4-BE49-F238E27FC236}">
                <a16:creationId xmlns:a16="http://schemas.microsoft.com/office/drawing/2014/main" id="{60C35618-0D1E-42B5-B083-7818CE28DE50}"/>
              </a:ext>
            </a:extLst>
          </p:cNvPr>
          <p:cNvSpPr/>
          <p:nvPr/>
        </p:nvSpPr>
        <p:spPr>
          <a:xfrm>
            <a:off x="4855929" y="3311401"/>
            <a:ext cx="2293059" cy="722898"/>
          </a:xfrm>
          <a:prstGeom prst="homePlat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13" name="Arrow: Chevron 11">
            <a:extLst>
              <a:ext uri="{FF2B5EF4-FFF2-40B4-BE49-F238E27FC236}">
                <a16:creationId xmlns:a16="http://schemas.microsoft.com/office/drawing/2014/main" id="{453A6CE1-F497-4594-8E04-DD0A1601FEDA}"/>
              </a:ext>
            </a:extLst>
          </p:cNvPr>
          <p:cNvSpPr/>
          <p:nvPr/>
        </p:nvSpPr>
        <p:spPr>
          <a:xfrm>
            <a:off x="5310799" y="3348172"/>
            <a:ext cx="1776742" cy="649356"/>
          </a:xfrm>
          <a:prstGeom prst="chevron">
            <a:avLst/>
          </a:prstGeom>
          <a:solidFill>
            <a:srgbClr val="EC725A"/>
          </a:solidFill>
          <a:ln w="57150">
            <a:solidFill>
              <a:srgbClr val="EC7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Check 3</a:t>
            </a:r>
          </a:p>
        </p:txBody>
      </p:sp>
      <p:sp>
        <p:nvSpPr>
          <p:cNvPr id="29" name="Arrow: Pentagon 7">
            <a:extLst>
              <a:ext uri="{FF2B5EF4-FFF2-40B4-BE49-F238E27FC236}">
                <a16:creationId xmlns:a16="http://schemas.microsoft.com/office/drawing/2014/main" id="{225C803D-DDC9-490D-83CF-5F84E8EBB14F}"/>
              </a:ext>
            </a:extLst>
          </p:cNvPr>
          <p:cNvSpPr/>
          <p:nvPr/>
        </p:nvSpPr>
        <p:spPr>
          <a:xfrm>
            <a:off x="3078883" y="3311401"/>
            <a:ext cx="2293059" cy="722898"/>
          </a:xfrm>
          <a:prstGeom prst="homePlat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2ED7829-74C6-4221-BB2D-012A5F2817F6}"/>
              </a:ext>
            </a:extLst>
          </p:cNvPr>
          <p:cNvSpPr/>
          <p:nvPr/>
        </p:nvSpPr>
        <p:spPr>
          <a:xfrm>
            <a:off x="3534057" y="3348172"/>
            <a:ext cx="1776742" cy="649356"/>
          </a:xfrm>
          <a:prstGeom prst="chevron">
            <a:avLst/>
          </a:prstGeom>
          <a:solidFill>
            <a:srgbClr val="EC725A"/>
          </a:solidFill>
          <a:ln w="57150">
            <a:solidFill>
              <a:srgbClr val="EC7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Check 2</a:t>
            </a:r>
          </a:p>
        </p:txBody>
      </p:sp>
      <p:sp>
        <p:nvSpPr>
          <p:cNvPr id="28" name="Arrow: Pentagon 7">
            <a:extLst>
              <a:ext uri="{FF2B5EF4-FFF2-40B4-BE49-F238E27FC236}">
                <a16:creationId xmlns:a16="http://schemas.microsoft.com/office/drawing/2014/main" id="{53249EB5-A1BE-435A-85F7-B9C64734CA6A}"/>
              </a:ext>
            </a:extLst>
          </p:cNvPr>
          <p:cNvSpPr/>
          <p:nvPr/>
        </p:nvSpPr>
        <p:spPr>
          <a:xfrm>
            <a:off x="1499157" y="3311401"/>
            <a:ext cx="2293059" cy="722898"/>
          </a:xfrm>
          <a:prstGeom prst="homePlate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BE80743-9140-418D-94B7-41C201D1489D}"/>
              </a:ext>
            </a:extLst>
          </p:cNvPr>
          <p:cNvSpPr/>
          <p:nvPr/>
        </p:nvSpPr>
        <p:spPr>
          <a:xfrm>
            <a:off x="1757315" y="3348172"/>
            <a:ext cx="1776742" cy="649356"/>
          </a:xfrm>
          <a:prstGeom prst="homePlate">
            <a:avLst/>
          </a:prstGeom>
          <a:solidFill>
            <a:srgbClr val="EC725A"/>
          </a:solidFill>
          <a:ln w="57150">
            <a:solidFill>
              <a:srgbClr val="EC7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Check 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95EC0EB-DA12-4D66-9EFF-206D5D51C7F5}"/>
              </a:ext>
            </a:extLst>
          </p:cNvPr>
          <p:cNvSpPr/>
          <p:nvPr/>
        </p:nvSpPr>
        <p:spPr>
          <a:xfrm>
            <a:off x="-1" y="3311401"/>
            <a:ext cx="1757316" cy="8771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428D45-96FD-4639-9E15-DC40041911B2}"/>
              </a:ext>
            </a:extLst>
          </p:cNvPr>
          <p:cNvSpPr txBox="1"/>
          <p:nvPr/>
        </p:nvSpPr>
        <p:spPr>
          <a:xfrm rot="16200000">
            <a:off x="-307710" y="625151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1AC395-2366-4EEF-839B-616CA5066BE0}"/>
              </a:ext>
            </a:extLst>
          </p:cNvPr>
          <p:cNvSpPr txBox="1"/>
          <p:nvPr/>
        </p:nvSpPr>
        <p:spPr>
          <a:xfrm rot="16200000">
            <a:off x="-518986" y="2420966"/>
            <a:ext cx="171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7E0AA5-B4BD-4434-98E0-42C29653272B}"/>
              </a:ext>
            </a:extLst>
          </p:cNvPr>
          <p:cNvSpPr txBox="1"/>
          <p:nvPr/>
        </p:nvSpPr>
        <p:spPr>
          <a:xfrm rot="16200000">
            <a:off x="-252727" y="416179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MÉTRICAS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F357B3-6833-426A-815B-4996D312D04E}"/>
              </a:ext>
            </a:extLst>
          </p:cNvPr>
          <p:cNvSpPr txBox="1"/>
          <p:nvPr/>
        </p:nvSpPr>
        <p:spPr>
          <a:xfrm rot="16200000">
            <a:off x="-181616" y="5777436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DATASET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A6845AE-55B3-416F-9F1B-ADE482891236}"/>
              </a:ext>
            </a:extLst>
          </p:cNvPr>
          <p:cNvSpPr/>
          <p:nvPr/>
        </p:nvSpPr>
        <p:spPr>
          <a:xfrm>
            <a:off x="1866117" y="1464609"/>
            <a:ext cx="1926099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216EE4-BA23-48FB-8BD0-AE3C4E08487B}"/>
              </a:ext>
            </a:extLst>
          </p:cNvPr>
          <p:cNvSpPr txBox="1"/>
          <p:nvPr/>
        </p:nvSpPr>
        <p:spPr>
          <a:xfrm>
            <a:off x="1866118" y="1464609"/>
            <a:ext cx="185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CONTÍNUOS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413FE50-1FB6-4C18-ACD2-1AA3C2070705}"/>
              </a:ext>
            </a:extLst>
          </p:cNvPr>
          <p:cNvSpPr/>
          <p:nvPr/>
        </p:nvSpPr>
        <p:spPr>
          <a:xfrm>
            <a:off x="1866117" y="1977582"/>
            <a:ext cx="1667939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8B9F023-39C1-49E4-A32C-894D40FCB011}"/>
              </a:ext>
            </a:extLst>
          </p:cNvPr>
          <p:cNvSpPr txBox="1"/>
          <p:nvPr/>
        </p:nvSpPr>
        <p:spPr>
          <a:xfrm>
            <a:off x="1866118" y="1969193"/>
            <a:ext cx="166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DISCRETOS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60EFD1C-9067-4743-B2BC-A219FE9F5561}"/>
              </a:ext>
            </a:extLst>
          </p:cNvPr>
          <p:cNvSpPr/>
          <p:nvPr/>
        </p:nvSpPr>
        <p:spPr>
          <a:xfrm>
            <a:off x="4862404" y="1464609"/>
            <a:ext cx="131482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CDCC0F0-1A0A-45D4-B2B8-78FC82BD6DBC}"/>
              </a:ext>
            </a:extLst>
          </p:cNvPr>
          <p:cNvSpPr txBox="1"/>
          <p:nvPr/>
        </p:nvSpPr>
        <p:spPr>
          <a:xfrm>
            <a:off x="4904349" y="1464609"/>
            <a:ext cx="130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ACERTO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345DEB5-02AB-48ED-A616-88EBBC9E416F}"/>
              </a:ext>
            </a:extLst>
          </p:cNvPr>
          <p:cNvSpPr/>
          <p:nvPr/>
        </p:nvSpPr>
        <p:spPr>
          <a:xfrm>
            <a:off x="7955988" y="1439442"/>
            <a:ext cx="2107337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C6E6BE8-9C3A-463B-9F43-03EFB06312E9}"/>
              </a:ext>
            </a:extLst>
          </p:cNvPr>
          <p:cNvSpPr txBox="1"/>
          <p:nvPr/>
        </p:nvSpPr>
        <p:spPr>
          <a:xfrm>
            <a:off x="7955989" y="1464609"/>
            <a:ext cx="210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EXPECTATIVA</a:t>
            </a:r>
          </a:p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MATEMÁTICA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21DABE8-B795-43C2-813C-09C0D64620D6}"/>
              </a:ext>
            </a:extLst>
          </p:cNvPr>
          <p:cNvSpPr txBox="1"/>
          <p:nvPr/>
        </p:nvSpPr>
        <p:spPr>
          <a:xfrm>
            <a:off x="6308521" y="1464609"/>
            <a:ext cx="102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Tw Cen MT" panose="020B0602020104020603" pitchFamily="34" charset="0"/>
              </a:rPr>
              <a:t>&gt;70%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94D0545-0898-42B2-90E9-D0CE7A028D29}"/>
              </a:ext>
            </a:extLst>
          </p:cNvPr>
          <p:cNvSpPr txBox="1"/>
          <p:nvPr/>
        </p:nvSpPr>
        <p:spPr>
          <a:xfrm>
            <a:off x="10063325" y="1631871"/>
            <a:ext cx="1043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Tw Cen MT" panose="020B0602020104020603" pitchFamily="34" charset="0"/>
              </a:rPr>
              <a:t>&gt; 1</a:t>
            </a:r>
          </a:p>
        </p:txBody>
      </p:sp>
    </p:spTree>
    <p:extLst>
      <p:ext uri="{BB962C8B-B14F-4D97-AF65-F5344CB8AC3E}">
        <p14:creationId xmlns:p14="http://schemas.microsoft.com/office/powerpoint/2010/main" val="19338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2" grpId="0"/>
      <p:bldP spid="16" grpId="0"/>
      <p:bldP spid="11" grpId="0"/>
      <p:bldP spid="32" grpId="0" animBg="1"/>
      <p:bldP spid="18" grpId="0" animBg="1"/>
      <p:bldP spid="15" grpId="0" animBg="1"/>
      <p:bldP spid="13" grpId="0" animBg="1"/>
      <p:bldP spid="9" grpId="0" animBg="1"/>
      <p:bldP spid="8" grpId="0" animBg="1"/>
      <p:bldP spid="25" grpId="0" animBg="1"/>
      <p:bldP spid="26" grpId="0"/>
      <p:bldP spid="27" grpId="0" animBg="1"/>
      <p:bldP spid="35" grpId="0"/>
      <p:bldP spid="36" grpId="0" animBg="1"/>
      <p:bldP spid="37" grpId="0"/>
      <p:bldP spid="39" grpId="0" animBg="1"/>
      <p:bldP spid="40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428D45-96FD-4639-9E15-DC40041911B2}"/>
              </a:ext>
            </a:extLst>
          </p:cNvPr>
          <p:cNvSpPr txBox="1"/>
          <p:nvPr/>
        </p:nvSpPr>
        <p:spPr>
          <a:xfrm rot="16200000">
            <a:off x="-307710" y="625151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1AC395-2366-4EEF-839B-616CA5066BE0}"/>
              </a:ext>
            </a:extLst>
          </p:cNvPr>
          <p:cNvSpPr txBox="1"/>
          <p:nvPr/>
        </p:nvSpPr>
        <p:spPr>
          <a:xfrm rot="16200000">
            <a:off x="-518986" y="2420966"/>
            <a:ext cx="171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7E0AA5-B4BD-4434-98E0-42C29653272B}"/>
              </a:ext>
            </a:extLst>
          </p:cNvPr>
          <p:cNvSpPr txBox="1"/>
          <p:nvPr/>
        </p:nvSpPr>
        <p:spPr>
          <a:xfrm rot="16200000">
            <a:off x="-252727" y="416179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MÉTRICAS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F357B3-6833-426A-815B-4996D312D04E}"/>
              </a:ext>
            </a:extLst>
          </p:cNvPr>
          <p:cNvSpPr txBox="1"/>
          <p:nvPr/>
        </p:nvSpPr>
        <p:spPr>
          <a:xfrm rot="16200000">
            <a:off x="-181616" y="5777436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DATASET</a:t>
            </a:r>
          </a:p>
        </p:txBody>
      </p:sp>
      <p:grpSp>
        <p:nvGrpSpPr>
          <p:cNvPr id="7" name="Group 37">
            <a:extLst>
              <a:ext uri="{FF2B5EF4-FFF2-40B4-BE49-F238E27FC236}">
                <a16:creationId xmlns:a16="http://schemas.microsoft.com/office/drawing/2014/main" id="{93BAA167-D231-45ED-AB26-F4D5309ED32D}"/>
              </a:ext>
            </a:extLst>
          </p:cNvPr>
          <p:cNvGrpSpPr/>
          <p:nvPr/>
        </p:nvGrpSpPr>
        <p:grpSpPr>
          <a:xfrm>
            <a:off x="2129845" y="1325973"/>
            <a:ext cx="7932310" cy="5158292"/>
            <a:chOff x="2129846" y="1002713"/>
            <a:chExt cx="7932310" cy="5158292"/>
          </a:xfrm>
        </p:grpSpPr>
        <p:cxnSp>
          <p:nvCxnSpPr>
            <p:cNvPr id="8" name="Connector: Elbow 10">
              <a:extLst>
                <a:ext uri="{FF2B5EF4-FFF2-40B4-BE49-F238E27FC236}">
                  <a16:creationId xmlns:a16="http://schemas.microsoft.com/office/drawing/2014/main" id="{C7F85DA1-B4BB-4D74-9992-15D3291AFF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18011" y="2641932"/>
              <a:ext cx="1315292" cy="1003030"/>
            </a:xfrm>
            <a:prstGeom prst="bentConnector3">
              <a:avLst/>
            </a:prstGeom>
            <a:ln w="28575">
              <a:solidFill>
                <a:srgbClr val="EC725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12">
              <a:extLst>
                <a:ext uri="{FF2B5EF4-FFF2-40B4-BE49-F238E27FC236}">
                  <a16:creationId xmlns:a16="http://schemas.microsoft.com/office/drawing/2014/main" id="{46B06D19-3342-47AD-8787-80F3BC0DDA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41468" y="2659161"/>
              <a:ext cx="1349750" cy="1003030"/>
            </a:xfrm>
            <a:prstGeom prst="bentConnector3">
              <a:avLst/>
            </a:prstGeom>
            <a:ln w="28575">
              <a:solidFill>
                <a:srgbClr val="EC725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5">
              <a:extLst>
                <a:ext uri="{FF2B5EF4-FFF2-40B4-BE49-F238E27FC236}">
                  <a16:creationId xmlns:a16="http://schemas.microsoft.com/office/drawing/2014/main" id="{5EEFD81A-C380-4D1D-8096-4456D3B104A1}"/>
                </a:ext>
              </a:extLst>
            </p:cNvPr>
            <p:cNvCxnSpPr>
              <a:cxnSpLocks/>
            </p:cNvCxnSpPr>
            <p:nvPr/>
          </p:nvCxnSpPr>
          <p:spPr>
            <a:xfrm>
              <a:off x="5235677" y="2475946"/>
              <a:ext cx="0" cy="1315292"/>
            </a:xfrm>
            <a:prstGeom prst="straightConnector1">
              <a:avLst/>
            </a:prstGeom>
            <a:ln w="28575">
              <a:solidFill>
                <a:srgbClr val="EC725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27">
              <a:extLst>
                <a:ext uri="{FF2B5EF4-FFF2-40B4-BE49-F238E27FC236}">
                  <a16:creationId xmlns:a16="http://schemas.microsoft.com/office/drawing/2014/main" id="{AFD27EF6-524C-47E8-9E14-1902F83306F2}"/>
                </a:ext>
              </a:extLst>
            </p:cNvPr>
            <p:cNvCxnSpPr>
              <a:cxnSpLocks/>
            </p:cNvCxnSpPr>
            <p:nvPr/>
          </p:nvCxnSpPr>
          <p:spPr>
            <a:xfrm>
              <a:off x="6936658" y="2465406"/>
              <a:ext cx="0" cy="1383139"/>
            </a:xfrm>
            <a:prstGeom prst="straightConnector1">
              <a:avLst/>
            </a:prstGeom>
            <a:ln w="28575">
              <a:solidFill>
                <a:srgbClr val="EC725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5">
              <a:extLst>
                <a:ext uri="{FF2B5EF4-FFF2-40B4-BE49-F238E27FC236}">
                  <a16:creationId xmlns:a16="http://schemas.microsoft.com/office/drawing/2014/main" id="{3FBCFF97-AA87-423C-8907-DCE522132BD7}"/>
                </a:ext>
              </a:extLst>
            </p:cNvPr>
            <p:cNvSpPr txBox="1"/>
            <p:nvPr/>
          </p:nvSpPr>
          <p:spPr>
            <a:xfrm>
              <a:off x="2129846" y="3835551"/>
              <a:ext cx="22885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Taxa de acerto: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Quantidade de vezes que o modelo acertou o lado do trade (comprar ou vender)</a:t>
              </a:r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8DF9E1B8-3A94-427B-9AEE-404693136C91}"/>
                </a:ext>
              </a:extLst>
            </p:cNvPr>
            <p:cNvSpPr txBox="1"/>
            <p:nvPr/>
          </p:nvSpPr>
          <p:spPr>
            <a:xfrm>
              <a:off x="4415710" y="3829887"/>
              <a:ext cx="176194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P/L: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Resultado financeiro ao final do período (lucro ou prejuízo)</a:t>
              </a:r>
            </a:p>
          </p:txBody>
        </p:sp>
        <p:sp>
          <p:nvSpPr>
            <p:cNvPr id="15" name="CaixaDeTexto 5">
              <a:extLst>
                <a:ext uri="{FF2B5EF4-FFF2-40B4-BE49-F238E27FC236}">
                  <a16:creationId xmlns:a16="http://schemas.microsoft.com/office/drawing/2014/main" id="{DACA67A1-E322-49F1-AF15-9BFDD6953558}"/>
                </a:ext>
              </a:extLst>
            </p:cNvPr>
            <p:cNvSpPr txBox="1"/>
            <p:nvPr/>
          </p:nvSpPr>
          <p:spPr>
            <a:xfrm>
              <a:off x="6058415" y="3843052"/>
              <a:ext cx="1756486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Payoff: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Razão entre a média dos ganhos e a média dos acertos</a:t>
              </a:r>
            </a:p>
          </p:txBody>
        </p:sp>
        <p:sp>
          <p:nvSpPr>
            <p:cNvPr id="16" name="CaixaDeTexto 5">
              <a:extLst>
                <a:ext uri="{FF2B5EF4-FFF2-40B4-BE49-F238E27FC236}">
                  <a16:creationId xmlns:a16="http://schemas.microsoft.com/office/drawing/2014/main" id="{63398F25-54A8-447F-8535-9034D792B1FA}"/>
                </a:ext>
              </a:extLst>
            </p:cNvPr>
            <p:cNvSpPr txBox="1"/>
            <p:nvPr/>
          </p:nvSpPr>
          <p:spPr>
            <a:xfrm>
              <a:off x="7773564" y="3852681"/>
              <a:ext cx="22885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Expectativa matemática: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Resultado futuro esperado caso as médias dos resultados se repitam.</a:t>
              </a:r>
            </a:p>
            <a:p>
              <a:pPr algn="ctr"/>
              <a:endPara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Rectangle: Rounded Corners 2">
              <a:extLst>
                <a:ext uri="{FF2B5EF4-FFF2-40B4-BE49-F238E27FC236}">
                  <a16:creationId xmlns:a16="http://schemas.microsoft.com/office/drawing/2014/main" id="{547A522A-AAB6-4597-BB30-41FC0D48F46F}"/>
                </a:ext>
              </a:extLst>
            </p:cNvPr>
            <p:cNvSpPr/>
            <p:nvPr/>
          </p:nvSpPr>
          <p:spPr>
            <a:xfrm>
              <a:off x="3886339" y="1002713"/>
              <a:ext cx="4419321" cy="1719062"/>
            </a:xfrm>
            <a:prstGeom prst="roundRect">
              <a:avLst>
                <a:gd name="adj" fmla="val 15529"/>
              </a:avLst>
            </a:prstGeom>
            <a:solidFill>
              <a:srgbClr val="EC725A"/>
            </a:solidFill>
            <a:ln w="57150"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Tw Cen MT" panose="020B0602020104020603" pitchFamily="34" charset="0"/>
                </a:rPr>
                <a:t>Desenvolvimento de métricas de avaliação da performance do modelo voltadas para a aplicação.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428D45-96FD-4639-9E15-DC40041911B2}"/>
              </a:ext>
            </a:extLst>
          </p:cNvPr>
          <p:cNvSpPr txBox="1"/>
          <p:nvPr/>
        </p:nvSpPr>
        <p:spPr>
          <a:xfrm rot="16200000">
            <a:off x="-307710" y="625151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1AC395-2366-4EEF-839B-616CA5066BE0}"/>
              </a:ext>
            </a:extLst>
          </p:cNvPr>
          <p:cNvSpPr txBox="1"/>
          <p:nvPr/>
        </p:nvSpPr>
        <p:spPr>
          <a:xfrm rot="16200000">
            <a:off x="-518986" y="2420966"/>
            <a:ext cx="171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7E0AA5-B4BD-4434-98E0-42C29653272B}"/>
              </a:ext>
            </a:extLst>
          </p:cNvPr>
          <p:cNvSpPr txBox="1"/>
          <p:nvPr/>
        </p:nvSpPr>
        <p:spPr>
          <a:xfrm rot="16200000">
            <a:off x="-252727" y="416179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MÉTRICAS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F357B3-6833-426A-815B-4996D312D04E}"/>
              </a:ext>
            </a:extLst>
          </p:cNvPr>
          <p:cNvSpPr txBox="1"/>
          <p:nvPr/>
        </p:nvSpPr>
        <p:spPr>
          <a:xfrm rot="16200000">
            <a:off x="-181616" y="5777436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DATASET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592550F-9D6E-4378-AFE1-1AED778987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454072" y="807851"/>
            <a:ext cx="6897634" cy="3885446"/>
          </a:xfrm>
          <a:prstGeom prst="rect">
            <a:avLst/>
          </a:prstGeom>
        </p:spPr>
      </p:pic>
      <p:sp>
        <p:nvSpPr>
          <p:cNvPr id="8" name="CaixaDeTexto 9">
            <a:extLst>
              <a:ext uri="{FF2B5EF4-FFF2-40B4-BE49-F238E27FC236}">
                <a16:creationId xmlns:a16="http://schemas.microsoft.com/office/drawing/2014/main" id="{64F2BE43-B7BC-4626-80F4-1BA8B9B14E4B}"/>
              </a:ext>
            </a:extLst>
          </p:cNvPr>
          <p:cNvSpPr txBox="1"/>
          <p:nvPr/>
        </p:nvSpPr>
        <p:spPr>
          <a:xfrm>
            <a:off x="2078713" y="2273520"/>
            <a:ext cx="564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Mini-Índice Futuro (WIN), intervalos de 5 minutos</a:t>
            </a:r>
          </a:p>
        </p:txBody>
      </p:sp>
      <p:sp>
        <p:nvSpPr>
          <p:cNvPr id="9" name="Retângulo 1">
            <a:extLst>
              <a:ext uri="{FF2B5EF4-FFF2-40B4-BE49-F238E27FC236}">
                <a16:creationId xmlns:a16="http://schemas.microsoft.com/office/drawing/2014/main" id="{4D9E1C0D-4388-41E1-AB46-02AA6BD122DD}"/>
              </a:ext>
            </a:extLst>
          </p:cNvPr>
          <p:cNvSpPr/>
          <p:nvPr/>
        </p:nvSpPr>
        <p:spPr>
          <a:xfrm>
            <a:off x="9088839" y="1298130"/>
            <a:ext cx="1706993" cy="527396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PREÇO (OHLC)</a:t>
            </a:r>
          </a:p>
        </p:txBody>
      </p:sp>
      <p:sp>
        <p:nvSpPr>
          <p:cNvPr id="11" name="Retângulo 1">
            <a:extLst>
              <a:ext uri="{FF2B5EF4-FFF2-40B4-BE49-F238E27FC236}">
                <a16:creationId xmlns:a16="http://schemas.microsoft.com/office/drawing/2014/main" id="{DE5D99CA-CEB2-4466-B3C4-E486A94EFA5F}"/>
              </a:ext>
            </a:extLst>
          </p:cNvPr>
          <p:cNvSpPr/>
          <p:nvPr/>
        </p:nvSpPr>
        <p:spPr>
          <a:xfrm>
            <a:off x="9088839" y="1890607"/>
            <a:ext cx="1706993" cy="527396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MÉDIAS</a:t>
            </a:r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167E77D7-F317-48BB-A3A8-0AFF83646106}"/>
              </a:ext>
            </a:extLst>
          </p:cNvPr>
          <p:cNvSpPr/>
          <p:nvPr/>
        </p:nvSpPr>
        <p:spPr>
          <a:xfrm>
            <a:off x="9088839" y="2483084"/>
            <a:ext cx="1706993" cy="527396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VOLUME</a:t>
            </a:r>
          </a:p>
        </p:txBody>
      </p:sp>
      <p:sp>
        <p:nvSpPr>
          <p:cNvPr id="13" name="Retângulo 1">
            <a:extLst>
              <a:ext uri="{FF2B5EF4-FFF2-40B4-BE49-F238E27FC236}">
                <a16:creationId xmlns:a16="http://schemas.microsoft.com/office/drawing/2014/main" id="{5B60FFFC-1CA9-4B93-A70D-681B1F2326C1}"/>
              </a:ext>
            </a:extLst>
          </p:cNvPr>
          <p:cNvSpPr/>
          <p:nvPr/>
        </p:nvSpPr>
        <p:spPr>
          <a:xfrm>
            <a:off x="9088839" y="3075561"/>
            <a:ext cx="1706993" cy="527396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INDICADORES</a:t>
            </a: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36174BE3-D8A7-404B-9E89-4BC544D9E5F3}"/>
              </a:ext>
            </a:extLst>
          </p:cNvPr>
          <p:cNvSpPr/>
          <p:nvPr/>
        </p:nvSpPr>
        <p:spPr>
          <a:xfrm>
            <a:off x="9088838" y="3668038"/>
            <a:ext cx="1706993" cy="527396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BOOK</a:t>
            </a:r>
          </a:p>
        </p:txBody>
      </p:sp>
      <p:sp>
        <p:nvSpPr>
          <p:cNvPr id="15" name="CaixaDeTexto 9">
            <a:extLst>
              <a:ext uri="{FF2B5EF4-FFF2-40B4-BE49-F238E27FC236}">
                <a16:creationId xmlns:a16="http://schemas.microsoft.com/office/drawing/2014/main" id="{6EF318D9-41E1-4CAA-A333-AF5C5302EDBD}"/>
              </a:ext>
            </a:extLst>
          </p:cNvPr>
          <p:cNvSpPr txBox="1"/>
          <p:nvPr/>
        </p:nvSpPr>
        <p:spPr>
          <a:xfrm>
            <a:off x="2078713" y="5090902"/>
            <a:ext cx="564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Total de 12112 dados, de novembro de 2019 a junho de 2020</a:t>
            </a:r>
          </a:p>
        </p:txBody>
      </p:sp>
      <p:sp>
        <p:nvSpPr>
          <p:cNvPr id="16" name="CaixaDeTexto 9">
            <a:extLst>
              <a:ext uri="{FF2B5EF4-FFF2-40B4-BE49-F238E27FC236}">
                <a16:creationId xmlns:a16="http://schemas.microsoft.com/office/drawing/2014/main" id="{BED17C27-354A-423D-80D6-EB8A09B9B868}"/>
              </a:ext>
            </a:extLst>
          </p:cNvPr>
          <p:cNvSpPr txBox="1"/>
          <p:nvPr/>
        </p:nvSpPr>
        <p:spPr>
          <a:xfrm>
            <a:off x="8837503" y="5090903"/>
            <a:ext cx="2209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Total de 14 features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0B9FFE1-0866-4F05-BF36-FBD2BF288CC2}"/>
              </a:ext>
            </a:extLst>
          </p:cNvPr>
          <p:cNvSpPr/>
          <p:nvPr/>
        </p:nvSpPr>
        <p:spPr>
          <a:xfrm>
            <a:off x="1635650" y="6045009"/>
            <a:ext cx="9794349" cy="823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A634DC6-535E-49B9-8072-8885B4B46A7C}"/>
              </a:ext>
            </a:extLst>
          </p:cNvPr>
          <p:cNvSpPr/>
          <p:nvPr/>
        </p:nvSpPr>
        <p:spPr>
          <a:xfrm>
            <a:off x="10792895" y="1252089"/>
            <a:ext cx="1399105" cy="3015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7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8C49CB-D9BD-485E-ADA3-3120EF85ECF2}"/>
              </a:ext>
            </a:extLst>
          </p:cNvPr>
          <p:cNvCxnSpPr>
            <a:stCxn id="55" idx="3"/>
          </p:cNvCxnSpPr>
          <p:nvPr/>
        </p:nvCxnSpPr>
        <p:spPr>
          <a:xfrm flipV="1">
            <a:off x="4974644" y="3463949"/>
            <a:ext cx="1070112" cy="174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49CA87C7-367F-4343-8495-79E04F46FEEE}"/>
              </a:ext>
            </a:extLst>
          </p:cNvPr>
          <p:cNvSpPr/>
          <p:nvPr/>
        </p:nvSpPr>
        <p:spPr>
          <a:xfrm>
            <a:off x="-68070" y="2994929"/>
            <a:ext cx="5058187" cy="8083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">
            <a:extLst>
              <a:ext uri="{FF2B5EF4-FFF2-40B4-BE49-F238E27FC236}">
                <a16:creationId xmlns:a16="http://schemas.microsoft.com/office/drawing/2014/main" id="{52CCBF8D-A406-4F52-8650-E945978E1A56}"/>
              </a:ext>
            </a:extLst>
          </p:cNvPr>
          <p:cNvSpPr/>
          <p:nvPr/>
        </p:nvSpPr>
        <p:spPr>
          <a:xfrm>
            <a:off x="2249857" y="5280239"/>
            <a:ext cx="1706993" cy="3428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GridSearch</a:t>
            </a:r>
          </a:p>
        </p:txBody>
      </p:sp>
      <p:sp>
        <p:nvSpPr>
          <p:cNvPr id="50" name="Retângulo 1">
            <a:extLst>
              <a:ext uri="{FF2B5EF4-FFF2-40B4-BE49-F238E27FC236}">
                <a16:creationId xmlns:a16="http://schemas.microsoft.com/office/drawing/2014/main" id="{DFE1A5D7-7D2B-496E-BCB8-F76D5CD8BB55}"/>
              </a:ext>
            </a:extLst>
          </p:cNvPr>
          <p:cNvSpPr/>
          <p:nvPr/>
        </p:nvSpPr>
        <p:spPr>
          <a:xfrm>
            <a:off x="2249858" y="4889301"/>
            <a:ext cx="1706993" cy="3428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RandomForest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9CB6EDD-B7FB-4127-8172-1C12BFCB9D77}"/>
              </a:ext>
            </a:extLst>
          </p:cNvPr>
          <p:cNvSpPr/>
          <p:nvPr/>
        </p:nvSpPr>
        <p:spPr>
          <a:xfrm>
            <a:off x="558920" y="0"/>
            <a:ext cx="4424570" cy="4887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">
            <a:extLst>
              <a:ext uri="{FF2B5EF4-FFF2-40B4-BE49-F238E27FC236}">
                <a16:creationId xmlns:a16="http://schemas.microsoft.com/office/drawing/2014/main" id="{A2675864-EB3A-43CF-BE2F-E1314257B7AC}"/>
              </a:ext>
            </a:extLst>
          </p:cNvPr>
          <p:cNvSpPr/>
          <p:nvPr/>
        </p:nvSpPr>
        <p:spPr>
          <a:xfrm>
            <a:off x="1084526" y="546119"/>
            <a:ext cx="1706993" cy="527396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REGRESSÃO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F38D0CD-E4E3-4E4E-B481-2B8E3B259E6D}"/>
              </a:ext>
            </a:extLst>
          </p:cNvPr>
          <p:cNvSpPr/>
          <p:nvPr/>
        </p:nvSpPr>
        <p:spPr>
          <a:xfrm>
            <a:off x="1" y="0"/>
            <a:ext cx="1084526" cy="194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3A8E927-6B0C-48D4-842A-4AF874BDC67D}"/>
              </a:ext>
            </a:extLst>
          </p:cNvPr>
          <p:cNvSpPr/>
          <p:nvPr/>
        </p:nvSpPr>
        <p:spPr>
          <a:xfrm>
            <a:off x="3532005" y="2476031"/>
            <a:ext cx="1057362" cy="17911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E50B8B-CDEE-44AC-BEB7-1AFFAF2D408C}"/>
              </a:ext>
            </a:extLst>
          </p:cNvPr>
          <p:cNvGrpSpPr/>
          <p:nvPr/>
        </p:nvGrpSpPr>
        <p:grpSpPr>
          <a:xfrm>
            <a:off x="6328586" y="1948001"/>
            <a:ext cx="4081670" cy="2849218"/>
            <a:chOff x="6096000" y="2345634"/>
            <a:chExt cx="4081670" cy="284921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70453A-4136-4722-A086-9EDABA21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70921"/>
              <a:ext cx="0" cy="261123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11873D-F837-422D-A1BB-3E05BC5485A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1" y="5182160"/>
              <a:ext cx="4081669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FC62E1-4028-4BF1-8C2D-D74B29CFE24B}"/>
                </a:ext>
              </a:extLst>
            </p:cNvPr>
            <p:cNvSpPr/>
            <p:nvPr/>
          </p:nvSpPr>
          <p:spPr>
            <a:xfrm>
              <a:off x="6096000" y="2345634"/>
              <a:ext cx="3723861" cy="2849218"/>
            </a:xfrm>
            <a:custGeom>
              <a:avLst/>
              <a:gdLst>
                <a:gd name="connsiteX0" fmla="*/ 0 w 3723861"/>
                <a:gd name="connsiteY0" fmla="*/ 2849218 h 2849218"/>
                <a:gd name="connsiteX1" fmla="*/ 649357 w 3723861"/>
                <a:gd name="connsiteY1" fmla="*/ 1563757 h 2849218"/>
                <a:gd name="connsiteX2" fmla="*/ 1749287 w 3723861"/>
                <a:gd name="connsiteY2" fmla="*/ 2107096 h 2849218"/>
                <a:gd name="connsiteX3" fmla="*/ 2729948 w 3723861"/>
                <a:gd name="connsiteY3" fmla="*/ 715618 h 2849218"/>
                <a:gd name="connsiteX4" fmla="*/ 3723861 w 3723861"/>
                <a:gd name="connsiteY4" fmla="*/ 0 h 284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861" h="2849218">
                  <a:moveTo>
                    <a:pt x="0" y="2849218"/>
                  </a:moveTo>
                  <a:cubicBezTo>
                    <a:pt x="178904" y="2268331"/>
                    <a:pt x="357809" y="1687444"/>
                    <a:pt x="649357" y="1563757"/>
                  </a:cubicBezTo>
                  <a:cubicBezTo>
                    <a:pt x="940905" y="1440070"/>
                    <a:pt x="1402522" y="2248452"/>
                    <a:pt x="1749287" y="2107096"/>
                  </a:cubicBezTo>
                  <a:cubicBezTo>
                    <a:pt x="2096052" y="1965739"/>
                    <a:pt x="2400852" y="1066801"/>
                    <a:pt x="2729948" y="715618"/>
                  </a:cubicBezTo>
                  <a:cubicBezTo>
                    <a:pt x="3059044" y="364435"/>
                    <a:pt x="3391452" y="182217"/>
                    <a:pt x="3723861" y="0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664869-072F-4BBE-BE2A-D5745E51DB26}"/>
                </a:ext>
              </a:extLst>
            </p:cNvPr>
            <p:cNvSpPr/>
            <p:nvPr/>
          </p:nvSpPr>
          <p:spPr>
            <a:xfrm>
              <a:off x="6414052" y="4492487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C745A60-708D-4A2B-B23D-5F0074F766A8}"/>
                </a:ext>
              </a:extLst>
            </p:cNvPr>
            <p:cNvSpPr/>
            <p:nvPr/>
          </p:nvSpPr>
          <p:spPr>
            <a:xfrm>
              <a:off x="7295321" y="4313293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69D217-BF5C-4505-9BCD-D4405CA8D913}"/>
                </a:ext>
              </a:extLst>
            </p:cNvPr>
            <p:cNvSpPr/>
            <p:nvPr/>
          </p:nvSpPr>
          <p:spPr>
            <a:xfrm>
              <a:off x="6354418" y="3955774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AF7BF0-33EF-432F-9D86-B444E194CCC2}"/>
                </a:ext>
              </a:extLst>
            </p:cNvPr>
            <p:cNvSpPr/>
            <p:nvPr/>
          </p:nvSpPr>
          <p:spPr>
            <a:xfrm>
              <a:off x="6685724" y="4068696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AAD1D6-3E3C-4141-B549-9B18E1965B62}"/>
                </a:ext>
              </a:extLst>
            </p:cNvPr>
            <p:cNvSpPr/>
            <p:nvPr/>
          </p:nvSpPr>
          <p:spPr>
            <a:xfrm>
              <a:off x="7089913" y="4028661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31B783-DF27-41B8-BD45-B5E3557117BE}"/>
                </a:ext>
              </a:extLst>
            </p:cNvPr>
            <p:cNvSpPr/>
            <p:nvPr/>
          </p:nvSpPr>
          <p:spPr>
            <a:xfrm>
              <a:off x="7643191" y="4234069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7009579-51E7-497F-9FDD-CBE3C210515B}"/>
                </a:ext>
              </a:extLst>
            </p:cNvPr>
            <p:cNvSpPr/>
            <p:nvPr/>
          </p:nvSpPr>
          <p:spPr>
            <a:xfrm>
              <a:off x="6785113" y="3709184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3BD34E-DD97-45E8-866D-22A6922584EA}"/>
                </a:ext>
              </a:extLst>
            </p:cNvPr>
            <p:cNvSpPr/>
            <p:nvPr/>
          </p:nvSpPr>
          <p:spPr>
            <a:xfrm>
              <a:off x="8302486" y="3530564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3408A6-1E83-4848-899C-08E378EC8769}"/>
                </a:ext>
              </a:extLst>
            </p:cNvPr>
            <p:cNvSpPr/>
            <p:nvPr/>
          </p:nvSpPr>
          <p:spPr>
            <a:xfrm>
              <a:off x="9170504" y="2690191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63455B-E20C-411A-A243-36659CB1E29A}"/>
                </a:ext>
              </a:extLst>
            </p:cNvPr>
            <p:cNvSpPr/>
            <p:nvPr/>
          </p:nvSpPr>
          <p:spPr>
            <a:xfrm>
              <a:off x="8050696" y="3889792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596768-CA9C-4E62-8FBE-AEEF4DD9AD5C}"/>
                </a:ext>
              </a:extLst>
            </p:cNvPr>
            <p:cNvSpPr/>
            <p:nvPr/>
          </p:nvSpPr>
          <p:spPr>
            <a:xfrm>
              <a:off x="8746434" y="2977006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966E26-41D4-4EC8-A3B3-049609131D13}"/>
                </a:ext>
              </a:extLst>
            </p:cNvPr>
            <p:cNvSpPr/>
            <p:nvPr/>
          </p:nvSpPr>
          <p:spPr>
            <a:xfrm>
              <a:off x="8660295" y="3444425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1339BC-3A28-4D32-8BA7-BB0DBF543585}"/>
                </a:ext>
              </a:extLst>
            </p:cNvPr>
            <p:cNvSpPr/>
            <p:nvPr/>
          </p:nvSpPr>
          <p:spPr>
            <a:xfrm>
              <a:off x="8892207" y="2595060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9744C49-9318-42E7-9C9F-28EE14DD56F7}"/>
                </a:ext>
              </a:extLst>
            </p:cNvPr>
            <p:cNvSpPr/>
            <p:nvPr/>
          </p:nvSpPr>
          <p:spPr>
            <a:xfrm>
              <a:off x="6526696" y="3481729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4C2EFC-8DE1-4304-984F-E6A715DE1F56}"/>
                </a:ext>
              </a:extLst>
            </p:cNvPr>
            <p:cNvSpPr/>
            <p:nvPr/>
          </p:nvSpPr>
          <p:spPr>
            <a:xfrm>
              <a:off x="9495182" y="2747072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9EBB8E-FCFF-4D75-A8FF-EFA486AD397B}"/>
                </a:ext>
              </a:extLst>
            </p:cNvPr>
            <p:cNvSpPr/>
            <p:nvPr/>
          </p:nvSpPr>
          <p:spPr>
            <a:xfrm>
              <a:off x="9375912" y="2345634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81A06B4-EF9A-4717-A9C9-9C968543452C}"/>
                </a:ext>
              </a:extLst>
            </p:cNvPr>
            <p:cNvSpPr/>
            <p:nvPr/>
          </p:nvSpPr>
          <p:spPr>
            <a:xfrm>
              <a:off x="8381998" y="2970379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FF2930-DDFB-4D84-9CD5-2925AC5C424C}"/>
                </a:ext>
              </a:extLst>
            </p:cNvPr>
            <p:cNvSpPr/>
            <p:nvPr/>
          </p:nvSpPr>
          <p:spPr>
            <a:xfrm>
              <a:off x="8388625" y="3797027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62C5263-9774-4D0B-9689-5D77F24BFBA3}"/>
                </a:ext>
              </a:extLst>
            </p:cNvPr>
            <p:cNvSpPr/>
            <p:nvPr/>
          </p:nvSpPr>
          <p:spPr>
            <a:xfrm>
              <a:off x="8027503" y="4269372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58B917B-604E-4C27-8D4B-7AD67D0FC06F}"/>
                </a:ext>
              </a:extLst>
            </p:cNvPr>
            <p:cNvSpPr/>
            <p:nvPr/>
          </p:nvSpPr>
          <p:spPr>
            <a:xfrm>
              <a:off x="7735955" y="4607304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52EE5C8-9811-409E-970A-596625C468CC}"/>
                </a:ext>
              </a:extLst>
            </p:cNvPr>
            <p:cNvSpPr/>
            <p:nvPr/>
          </p:nvSpPr>
          <p:spPr>
            <a:xfrm>
              <a:off x="6188767" y="4298244"/>
              <a:ext cx="172278" cy="172278"/>
            </a:xfrm>
            <a:prstGeom prst="ellipse">
              <a:avLst/>
            </a:prstGeom>
            <a:solidFill>
              <a:srgbClr val="EF7B57"/>
            </a:solidFill>
            <a:ln>
              <a:solidFill>
                <a:srgbClr val="EC7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Retângulo 1">
            <a:extLst>
              <a:ext uri="{FF2B5EF4-FFF2-40B4-BE49-F238E27FC236}">
                <a16:creationId xmlns:a16="http://schemas.microsoft.com/office/drawing/2014/main" id="{7858CD48-DB49-4CF4-B85D-FEDF3A68851B}"/>
              </a:ext>
            </a:extLst>
          </p:cNvPr>
          <p:cNvSpPr/>
          <p:nvPr/>
        </p:nvSpPr>
        <p:spPr>
          <a:xfrm>
            <a:off x="2197224" y="2111362"/>
            <a:ext cx="1706993" cy="679958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 dos dados</a:t>
            </a:r>
          </a:p>
        </p:txBody>
      </p:sp>
      <p:sp>
        <p:nvSpPr>
          <p:cNvPr id="46" name="Retângulo 1">
            <a:extLst>
              <a:ext uri="{FF2B5EF4-FFF2-40B4-BE49-F238E27FC236}">
                <a16:creationId xmlns:a16="http://schemas.microsoft.com/office/drawing/2014/main" id="{3398CADF-9454-42BE-91DA-BAF8F7FAAFBF}"/>
              </a:ext>
            </a:extLst>
          </p:cNvPr>
          <p:cNvSpPr/>
          <p:nvPr/>
        </p:nvSpPr>
        <p:spPr>
          <a:xfrm>
            <a:off x="1101405" y="3121179"/>
            <a:ext cx="1706993" cy="685540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Engenharia de features</a:t>
            </a:r>
          </a:p>
        </p:txBody>
      </p:sp>
      <p:sp>
        <p:nvSpPr>
          <p:cNvPr id="47" name="Retângulo 1">
            <a:extLst>
              <a:ext uri="{FF2B5EF4-FFF2-40B4-BE49-F238E27FC236}">
                <a16:creationId xmlns:a16="http://schemas.microsoft.com/office/drawing/2014/main" id="{C9B34AB0-3B8D-415D-81F2-F54DAFBEE2F2}"/>
              </a:ext>
            </a:extLst>
          </p:cNvPr>
          <p:cNvSpPr/>
          <p:nvPr/>
        </p:nvSpPr>
        <p:spPr>
          <a:xfrm>
            <a:off x="2249858" y="4161209"/>
            <a:ext cx="1706993" cy="679959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Algoritmos e técnicas</a:t>
            </a:r>
          </a:p>
        </p:txBody>
      </p:sp>
      <p:sp>
        <p:nvSpPr>
          <p:cNvPr id="55" name="Retângulo 1">
            <a:extLst>
              <a:ext uri="{FF2B5EF4-FFF2-40B4-BE49-F238E27FC236}">
                <a16:creationId xmlns:a16="http://schemas.microsoft.com/office/drawing/2014/main" id="{09D3F947-5E88-49D1-912B-41BA9FD202BF}"/>
              </a:ext>
            </a:extLst>
          </p:cNvPr>
          <p:cNvSpPr/>
          <p:nvPr/>
        </p:nvSpPr>
        <p:spPr>
          <a:xfrm>
            <a:off x="3267651" y="3122923"/>
            <a:ext cx="1706993" cy="685540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56" name="CaixaDeTexto 9">
            <a:extLst>
              <a:ext uri="{FF2B5EF4-FFF2-40B4-BE49-F238E27FC236}">
                <a16:creationId xmlns:a16="http://schemas.microsoft.com/office/drawing/2014/main" id="{E3B9D68E-299A-42D2-B779-D21D3747A574}"/>
              </a:ext>
            </a:extLst>
          </p:cNvPr>
          <p:cNvSpPr txBox="1"/>
          <p:nvPr/>
        </p:nvSpPr>
        <p:spPr>
          <a:xfrm>
            <a:off x="7164397" y="5099825"/>
            <a:ext cx="258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Modelo final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DE3386-7BBE-443A-8165-775BF751D4B8}"/>
              </a:ext>
            </a:extLst>
          </p:cNvPr>
          <p:cNvCxnSpPr>
            <a:stCxn id="45" idx="1"/>
            <a:endCxn id="46" idx="0"/>
          </p:cNvCxnSpPr>
          <p:nvPr/>
        </p:nvCxnSpPr>
        <p:spPr>
          <a:xfrm rot="10800000" flipV="1">
            <a:off x="1954902" y="2451341"/>
            <a:ext cx="242322" cy="66983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DD1C7B9-C829-423F-9E49-E8FAC93C4972}"/>
              </a:ext>
            </a:extLst>
          </p:cNvPr>
          <p:cNvCxnSpPr>
            <a:stCxn id="46" idx="2"/>
            <a:endCxn id="47" idx="1"/>
          </p:cNvCxnSpPr>
          <p:nvPr/>
        </p:nvCxnSpPr>
        <p:spPr>
          <a:xfrm rot="16200000" flipH="1">
            <a:off x="1755145" y="4006476"/>
            <a:ext cx="694470" cy="29495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CBD356D-5ECC-40B8-A95B-71C02878EFD7}"/>
              </a:ext>
            </a:extLst>
          </p:cNvPr>
          <p:cNvCxnSpPr>
            <a:stCxn id="47" idx="3"/>
            <a:endCxn id="55" idx="2"/>
          </p:cNvCxnSpPr>
          <p:nvPr/>
        </p:nvCxnSpPr>
        <p:spPr>
          <a:xfrm flipV="1">
            <a:off x="3956851" y="3808463"/>
            <a:ext cx="164297" cy="69272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629CC7E-9FB0-4F8E-947B-33DCD22803C3}"/>
              </a:ext>
            </a:extLst>
          </p:cNvPr>
          <p:cNvCxnSpPr>
            <a:stCxn id="55" idx="0"/>
            <a:endCxn id="45" idx="3"/>
          </p:cNvCxnSpPr>
          <p:nvPr/>
        </p:nvCxnSpPr>
        <p:spPr>
          <a:xfrm rot="16200000" flipV="1">
            <a:off x="3676892" y="2678666"/>
            <a:ext cx="671582" cy="21693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5DC2D0F-7B57-4102-BB70-484A63EAC95C}"/>
              </a:ext>
            </a:extLst>
          </p:cNvPr>
          <p:cNvSpPr txBox="1"/>
          <p:nvPr/>
        </p:nvSpPr>
        <p:spPr>
          <a:xfrm rot="16200000">
            <a:off x="101538" y="2286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A6A6A6"/>
                </a:solidFill>
                <a:latin typeface="Tw Cen MT" panose="020B0602020104020603" pitchFamily="34" charset="0"/>
              </a:rPr>
              <a:t>RN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47BD9AF-C426-4414-AB8E-86D881B49BA1}"/>
              </a:ext>
            </a:extLst>
          </p:cNvPr>
          <p:cNvSpPr txBox="1"/>
          <p:nvPr/>
        </p:nvSpPr>
        <p:spPr>
          <a:xfrm rot="16200000">
            <a:off x="-388723" y="3688369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RESULTADOS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91B2CE3-B507-42E3-9923-F7AE05581EF8}"/>
              </a:ext>
            </a:extLst>
          </p:cNvPr>
          <p:cNvSpPr txBox="1"/>
          <p:nvPr/>
        </p:nvSpPr>
        <p:spPr>
          <a:xfrm rot="16200000">
            <a:off x="-393789" y="558526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CONCLUSÃO</a:t>
            </a:r>
          </a:p>
        </p:txBody>
      </p:sp>
      <p:sp>
        <p:nvSpPr>
          <p:cNvPr id="53" name="CaixaDeTexto 3">
            <a:extLst>
              <a:ext uri="{FF2B5EF4-FFF2-40B4-BE49-F238E27FC236}">
                <a16:creationId xmlns:a16="http://schemas.microsoft.com/office/drawing/2014/main" id="{892E44A9-A04B-49D1-A23E-E2D075D58BAF}"/>
              </a:ext>
            </a:extLst>
          </p:cNvPr>
          <p:cNvSpPr txBox="1"/>
          <p:nvPr/>
        </p:nvSpPr>
        <p:spPr>
          <a:xfrm rot="16200000">
            <a:off x="-352112" y="92184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595959"/>
                </a:solidFill>
                <a:latin typeface="Tw Cen MT" panose="020B0602020104020603" pitchFamily="34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17698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7" grpId="0" animBg="1"/>
      <p:bldP spid="54" grpId="0" animBg="1"/>
      <p:bldP spid="45" grpId="0" animBg="1"/>
      <p:bldP spid="46" grpId="0" animBg="1"/>
      <p:bldP spid="47" grpId="0" animBg="1"/>
      <p:bldP spid="55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50D126D9-0A7B-4ACB-822B-7A541094A9C9}"/>
              </a:ext>
            </a:extLst>
          </p:cNvPr>
          <p:cNvSpPr/>
          <p:nvPr/>
        </p:nvSpPr>
        <p:spPr>
          <a:xfrm>
            <a:off x="6441274" y="413850"/>
            <a:ext cx="2293401" cy="58477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BF0BAC-6AE0-4074-A128-2634116C1024}"/>
              </a:ext>
            </a:extLst>
          </p:cNvPr>
          <p:cNvSpPr txBox="1"/>
          <p:nvPr/>
        </p:nvSpPr>
        <p:spPr>
          <a:xfrm>
            <a:off x="6441275" y="413851"/>
            <a:ext cx="238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REGRESSÃO</a:t>
            </a:r>
            <a:endParaRPr lang="pt-BR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1911DFB-44DE-409F-A7D8-4BE3ABE2D4CC}"/>
              </a:ext>
            </a:extLst>
          </p:cNvPr>
          <p:cNvSpPr/>
          <p:nvPr/>
        </p:nvSpPr>
        <p:spPr>
          <a:xfrm>
            <a:off x="8685952" y="339094"/>
            <a:ext cx="3506048" cy="1364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26B8F1-14BD-4BE8-A652-D28B2143BF35}"/>
              </a:ext>
            </a:extLst>
          </p:cNvPr>
          <p:cNvSpPr txBox="1"/>
          <p:nvPr/>
        </p:nvSpPr>
        <p:spPr>
          <a:xfrm>
            <a:off x="6437437" y="1703765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MSE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1F0548-398F-42FE-871D-D23F95F0ECE2}"/>
              </a:ext>
            </a:extLst>
          </p:cNvPr>
          <p:cNvSpPr txBox="1"/>
          <p:nvPr/>
        </p:nvSpPr>
        <p:spPr>
          <a:xfrm>
            <a:off x="6437437" y="3649663"/>
            <a:ext cx="2988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GANHO FINANCEIRO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DFF439-8C70-4178-91C0-8EB204D690D8}"/>
              </a:ext>
            </a:extLst>
          </p:cNvPr>
          <p:cNvSpPr txBox="1"/>
          <p:nvPr/>
        </p:nvSpPr>
        <p:spPr>
          <a:xfrm>
            <a:off x="6437437" y="5595560"/>
            <a:ext cx="383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EXPECTATIVA MATEMÁTICA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8163425-C4B4-42FB-84F4-A49402906C64}"/>
              </a:ext>
            </a:extLst>
          </p:cNvPr>
          <p:cNvSpPr txBox="1"/>
          <p:nvPr/>
        </p:nvSpPr>
        <p:spPr>
          <a:xfrm>
            <a:off x="6437437" y="2676714"/>
            <a:ext cx="2493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TAXA DE GANHO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615CA4-5CCB-4CEF-BA1D-6279A4D45B85}"/>
              </a:ext>
            </a:extLst>
          </p:cNvPr>
          <p:cNvSpPr txBox="1"/>
          <p:nvPr/>
        </p:nvSpPr>
        <p:spPr>
          <a:xfrm>
            <a:off x="10990147" y="559555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2.21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70DCF8-5D47-4344-91DB-645894FA1267}"/>
              </a:ext>
            </a:extLst>
          </p:cNvPr>
          <p:cNvSpPr txBox="1"/>
          <p:nvPr/>
        </p:nvSpPr>
        <p:spPr>
          <a:xfrm>
            <a:off x="10498025" y="364966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17.8 p/t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8FDB244-6A8B-49C7-BA72-1B70B55C78EC}"/>
              </a:ext>
            </a:extLst>
          </p:cNvPr>
          <p:cNvSpPr txBox="1"/>
          <p:nvPr/>
        </p:nvSpPr>
        <p:spPr>
          <a:xfrm>
            <a:off x="10563748" y="2676714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59.72%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B2B0EFA-3C6F-4F5E-8608-A0D1000F7592}"/>
              </a:ext>
            </a:extLst>
          </p:cNvPr>
          <p:cNvSpPr txBox="1"/>
          <p:nvPr/>
        </p:nvSpPr>
        <p:spPr>
          <a:xfrm>
            <a:off x="6437437" y="4622612"/>
            <a:ext cx="119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PAYOFF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6798555-824B-4C25-8E8E-379CD1EA20BB}"/>
              </a:ext>
            </a:extLst>
          </p:cNvPr>
          <p:cNvSpPr txBox="1"/>
          <p:nvPr/>
        </p:nvSpPr>
        <p:spPr>
          <a:xfrm>
            <a:off x="10990147" y="462261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1.49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81915B2-6C53-4115-A91D-F71760922BB7}"/>
              </a:ext>
            </a:extLst>
          </p:cNvPr>
          <p:cNvSpPr txBox="1"/>
          <p:nvPr/>
        </p:nvSpPr>
        <p:spPr>
          <a:xfrm>
            <a:off x="10717637" y="17037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13799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80BDDA16-60F2-4F0F-BB62-47C1374C0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5305" y="2328357"/>
            <a:ext cx="4412036" cy="2707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4FFFEF24-6521-4426-AFE8-0007B77D6C9B}"/>
              </a:ext>
            </a:extLst>
          </p:cNvPr>
          <p:cNvSpPr txBox="1"/>
          <p:nvPr/>
        </p:nvSpPr>
        <p:spPr>
          <a:xfrm rot="16200000">
            <a:off x="101538" y="2286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RN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29D0385-D507-4899-B403-6D8F2CB7F5B8}"/>
              </a:ext>
            </a:extLst>
          </p:cNvPr>
          <p:cNvSpPr txBox="1"/>
          <p:nvPr/>
        </p:nvSpPr>
        <p:spPr>
          <a:xfrm rot="16200000">
            <a:off x="-388723" y="3688369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595959"/>
                </a:solidFill>
                <a:latin typeface="Tw Cen MT" panose="020B0602020104020603" pitchFamily="34" charset="0"/>
              </a:rPr>
              <a:t>RESULTADOS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784460E-72C5-4FF8-8081-1E158D8CC0DB}"/>
              </a:ext>
            </a:extLst>
          </p:cNvPr>
          <p:cNvSpPr txBox="1"/>
          <p:nvPr/>
        </p:nvSpPr>
        <p:spPr>
          <a:xfrm rot="16200000">
            <a:off x="-393789" y="558526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CONCLUSÃO</a:t>
            </a:r>
          </a:p>
        </p:txBody>
      </p:sp>
      <p:sp>
        <p:nvSpPr>
          <p:cNvPr id="42" name="CaixaDeTexto 3">
            <a:extLst>
              <a:ext uri="{FF2B5EF4-FFF2-40B4-BE49-F238E27FC236}">
                <a16:creationId xmlns:a16="http://schemas.microsoft.com/office/drawing/2014/main" id="{99E7F545-9179-4EC7-A1F8-A74A60015B85}"/>
              </a:ext>
            </a:extLst>
          </p:cNvPr>
          <p:cNvSpPr txBox="1"/>
          <p:nvPr/>
        </p:nvSpPr>
        <p:spPr>
          <a:xfrm rot="16200000">
            <a:off x="-352112" y="92184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REGRESSÃO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6D0442B-AC0A-4A9C-9CF6-B8B3993EAC77}"/>
              </a:ext>
            </a:extLst>
          </p:cNvPr>
          <p:cNvSpPr txBox="1"/>
          <p:nvPr/>
        </p:nvSpPr>
        <p:spPr>
          <a:xfrm>
            <a:off x="9084315" y="2676714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52%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65CEC46-E7A7-4C5D-915D-2912A107695F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>
            <a:off x="9865298" y="2907547"/>
            <a:ext cx="698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  <p:bldP spid="27" grpId="0"/>
      <p:bldP spid="30" grpId="0"/>
      <p:bldP spid="32" grpId="0"/>
      <p:bldP spid="33" grpId="0"/>
      <p:bldP spid="34" grpId="0"/>
      <p:bldP spid="35" grpId="0"/>
      <p:bldP spid="3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A93FFE44-0888-41E6-A618-637224F3735E}"/>
              </a:ext>
            </a:extLst>
          </p:cNvPr>
          <p:cNvSpPr/>
          <p:nvPr/>
        </p:nvSpPr>
        <p:spPr>
          <a:xfrm>
            <a:off x="1290116" y="1169760"/>
            <a:ext cx="214870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F6AC2E-FC13-441A-837C-0A9E9E10474D}"/>
              </a:ext>
            </a:extLst>
          </p:cNvPr>
          <p:cNvSpPr txBox="1"/>
          <p:nvPr/>
        </p:nvSpPr>
        <p:spPr>
          <a:xfrm>
            <a:off x="1300096" y="1169759"/>
            <a:ext cx="213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SimpleRNN</a:t>
            </a:r>
            <a:endParaRPr lang="pt-BR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5DF45A-2C00-42DC-8304-252189E1C9D9}"/>
              </a:ext>
            </a:extLst>
          </p:cNvPr>
          <p:cNvSpPr txBox="1"/>
          <p:nvPr/>
        </p:nvSpPr>
        <p:spPr>
          <a:xfrm>
            <a:off x="1894201" y="1169759"/>
            <a:ext cx="95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GRU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4BACDE-6437-4F82-B690-6B9BEB8305BF}"/>
              </a:ext>
            </a:extLst>
          </p:cNvPr>
          <p:cNvSpPr txBox="1"/>
          <p:nvPr/>
        </p:nvSpPr>
        <p:spPr>
          <a:xfrm>
            <a:off x="1830690" y="1169758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LSTM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ADAE6F-114D-4D88-99A6-BEBF6F9F891C}"/>
              </a:ext>
            </a:extLst>
          </p:cNvPr>
          <p:cNvSpPr/>
          <p:nvPr/>
        </p:nvSpPr>
        <p:spPr>
          <a:xfrm>
            <a:off x="3455402" y="1088658"/>
            <a:ext cx="8736598" cy="75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76AD2756-EB1D-4D30-BDA0-9EA16A029FCC}"/>
              </a:ext>
            </a:extLst>
          </p:cNvPr>
          <p:cNvSpPr/>
          <p:nvPr/>
        </p:nvSpPr>
        <p:spPr>
          <a:xfrm>
            <a:off x="6655998" y="494950"/>
            <a:ext cx="1819025" cy="46166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C6E4F10-4165-49A1-AA7C-947D2C6A486C}"/>
              </a:ext>
            </a:extLst>
          </p:cNvPr>
          <p:cNvSpPr txBox="1"/>
          <p:nvPr/>
        </p:nvSpPr>
        <p:spPr>
          <a:xfrm>
            <a:off x="6656000" y="494950"/>
            <a:ext cx="1819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ACTIVATION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302F0694-6BCB-41AE-B5CE-E6C7AA363778}"/>
              </a:ext>
            </a:extLst>
          </p:cNvPr>
          <p:cNvSpPr/>
          <p:nvPr/>
        </p:nvSpPr>
        <p:spPr>
          <a:xfrm>
            <a:off x="7565512" y="1006178"/>
            <a:ext cx="909511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5511E820-F029-4F8A-AAFC-FFAD91BCCA6A}"/>
              </a:ext>
            </a:extLst>
          </p:cNvPr>
          <p:cNvSpPr txBox="1"/>
          <p:nvPr/>
        </p:nvSpPr>
        <p:spPr>
          <a:xfrm>
            <a:off x="7613697" y="1006178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RELU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1AF2ECF2-793A-4F1E-A7FB-84766421A990}"/>
              </a:ext>
            </a:extLst>
          </p:cNvPr>
          <p:cNvSpPr/>
          <p:nvPr/>
        </p:nvSpPr>
        <p:spPr>
          <a:xfrm>
            <a:off x="8452388" y="278582"/>
            <a:ext cx="3739612" cy="15955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A33E81DD-498B-4DB4-BD3A-1D12D369C845}"/>
              </a:ext>
            </a:extLst>
          </p:cNvPr>
          <p:cNvSpPr/>
          <p:nvPr/>
        </p:nvSpPr>
        <p:spPr>
          <a:xfrm>
            <a:off x="9648449" y="494950"/>
            <a:ext cx="1819264" cy="46166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B3EA35D9-FE41-4E14-B16C-392632D80895}"/>
              </a:ext>
            </a:extLst>
          </p:cNvPr>
          <p:cNvSpPr txBox="1"/>
          <p:nvPr/>
        </p:nvSpPr>
        <p:spPr>
          <a:xfrm>
            <a:off x="10141562" y="494950"/>
            <a:ext cx="83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LOSS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B6152662-C83C-4145-BDB1-FAAC29BAF39B}"/>
              </a:ext>
            </a:extLst>
          </p:cNvPr>
          <p:cNvSpPr/>
          <p:nvPr/>
        </p:nvSpPr>
        <p:spPr>
          <a:xfrm>
            <a:off x="10395542" y="1006178"/>
            <a:ext cx="107193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F4C1EB5-3774-4FC1-A7E8-C9A936E4A459}"/>
              </a:ext>
            </a:extLst>
          </p:cNvPr>
          <p:cNvSpPr txBox="1"/>
          <p:nvPr/>
        </p:nvSpPr>
        <p:spPr>
          <a:xfrm>
            <a:off x="10570648" y="1000482"/>
            <a:ext cx="72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MSE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F560C40-19F3-4A4D-90B1-33B047CC1D39}"/>
              </a:ext>
            </a:extLst>
          </p:cNvPr>
          <p:cNvSpPr/>
          <p:nvPr/>
        </p:nvSpPr>
        <p:spPr>
          <a:xfrm>
            <a:off x="9648687" y="1531159"/>
            <a:ext cx="1819025" cy="46166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EF6FB855-762C-49DD-8877-3D855101AD11}"/>
              </a:ext>
            </a:extLst>
          </p:cNvPr>
          <p:cNvSpPr txBox="1"/>
          <p:nvPr/>
        </p:nvSpPr>
        <p:spPr>
          <a:xfrm>
            <a:off x="9648450" y="1531159"/>
            <a:ext cx="181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OPTIMIZER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F8C16FD3-60EC-4FAF-AB94-BA09E220072D}"/>
              </a:ext>
            </a:extLst>
          </p:cNvPr>
          <p:cNvSpPr/>
          <p:nvPr/>
        </p:nvSpPr>
        <p:spPr>
          <a:xfrm>
            <a:off x="10395542" y="2042387"/>
            <a:ext cx="107193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BEAA5C0-44D5-410E-B754-2AB070AF81A4}"/>
              </a:ext>
            </a:extLst>
          </p:cNvPr>
          <p:cNvSpPr txBox="1"/>
          <p:nvPr/>
        </p:nvSpPr>
        <p:spPr>
          <a:xfrm>
            <a:off x="10395548" y="2039457"/>
            <a:ext cx="102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ADAM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97D460F4-B1AF-4153-996A-69EE10346F00}"/>
              </a:ext>
            </a:extLst>
          </p:cNvPr>
          <p:cNvSpPr/>
          <p:nvPr/>
        </p:nvSpPr>
        <p:spPr>
          <a:xfrm>
            <a:off x="11467475" y="387258"/>
            <a:ext cx="772710" cy="232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79F7D7-5002-44E5-B86A-EB7E98E8C644}"/>
              </a:ext>
            </a:extLst>
          </p:cNvPr>
          <p:cNvSpPr/>
          <p:nvPr/>
        </p:nvSpPr>
        <p:spPr>
          <a:xfrm>
            <a:off x="1283516" y="494950"/>
            <a:ext cx="2776756" cy="58477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DEF88A-C4C7-4239-9C59-FB9577A6B124}"/>
              </a:ext>
            </a:extLst>
          </p:cNvPr>
          <p:cNvSpPr txBox="1"/>
          <p:nvPr/>
        </p:nvSpPr>
        <p:spPr>
          <a:xfrm>
            <a:off x="1359676" y="494950"/>
            <a:ext cx="2624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REDE NEURAL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918676-0326-4245-A0E9-614656C64366}"/>
              </a:ext>
            </a:extLst>
          </p:cNvPr>
          <p:cNvSpPr/>
          <p:nvPr/>
        </p:nvSpPr>
        <p:spPr>
          <a:xfrm>
            <a:off x="1" y="278582"/>
            <a:ext cx="1283516" cy="15955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911E6666-1C64-40A6-AF06-B44154E09376}"/>
              </a:ext>
            </a:extLst>
          </p:cNvPr>
          <p:cNvGrpSpPr/>
          <p:nvPr/>
        </p:nvGrpSpPr>
        <p:grpSpPr>
          <a:xfrm>
            <a:off x="2211073" y="2708464"/>
            <a:ext cx="8578257" cy="3592270"/>
            <a:chOff x="2211073" y="2708464"/>
            <a:chExt cx="8578257" cy="3592270"/>
          </a:xfrm>
        </p:grpSpPr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C1C01829-1E6C-4861-92CE-569C1C255CB9}"/>
                </a:ext>
              </a:extLst>
            </p:cNvPr>
            <p:cNvSpPr txBox="1"/>
            <p:nvPr/>
          </p:nvSpPr>
          <p:spPr>
            <a:xfrm>
              <a:off x="3356536" y="5654403"/>
              <a:ext cx="6864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ED7D31"/>
                  </a:solidFill>
                  <a:latin typeface="Tw Cen MT" panose="020B0602020104020603" pitchFamily="34" charset="0"/>
                </a:rPr>
                <a:t>LSTM</a:t>
              </a:r>
            </a:p>
            <a:p>
              <a:r>
                <a:rPr lang="pt-BR" b="1" dirty="0">
                  <a:solidFill>
                    <a:srgbClr val="ED7D31"/>
                  </a:solidFill>
                  <a:latin typeface="Tw Cen MT" panose="020B0602020104020603" pitchFamily="34" charset="0"/>
                </a:rPr>
                <a:t>x20</a:t>
              </a: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B2F10F6-6267-42F3-B156-0F6A2FA14E3A}"/>
                </a:ext>
              </a:extLst>
            </p:cNvPr>
            <p:cNvSpPr txBox="1"/>
            <p:nvPr/>
          </p:nvSpPr>
          <p:spPr>
            <a:xfrm>
              <a:off x="4759528" y="5654403"/>
              <a:ext cx="6864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70AD47"/>
                  </a:solidFill>
                  <a:latin typeface="Tw Cen MT" panose="020B0602020104020603" pitchFamily="34" charset="0"/>
                </a:rPr>
                <a:t>LSTM</a:t>
              </a:r>
            </a:p>
            <a:p>
              <a:r>
                <a:rPr lang="pt-BR" b="1" dirty="0">
                  <a:solidFill>
                    <a:srgbClr val="70AD47"/>
                  </a:solidFill>
                  <a:latin typeface="Tw Cen MT" panose="020B0602020104020603" pitchFamily="34" charset="0"/>
                </a:rPr>
                <a:t>x20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C60F6E2-25CA-4C4E-99FC-7C5FB37574B2}"/>
                </a:ext>
              </a:extLst>
            </p:cNvPr>
            <p:cNvSpPr txBox="1"/>
            <p:nvPr/>
          </p:nvSpPr>
          <p:spPr>
            <a:xfrm>
              <a:off x="6162520" y="5654403"/>
              <a:ext cx="6864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5B9BD5"/>
                  </a:solidFill>
                  <a:latin typeface="Tw Cen MT" panose="020B0602020104020603" pitchFamily="34" charset="0"/>
                </a:rPr>
                <a:t>LSTM</a:t>
              </a:r>
            </a:p>
            <a:p>
              <a:r>
                <a:rPr lang="pt-BR" b="1" dirty="0">
                  <a:solidFill>
                    <a:srgbClr val="5B9BD5"/>
                  </a:solidFill>
                  <a:latin typeface="Tw Cen MT" panose="020B0602020104020603" pitchFamily="34" charset="0"/>
                </a:rPr>
                <a:t>x40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06A96C6D-8B51-471C-B617-053FA81F3F55}"/>
                </a:ext>
              </a:extLst>
            </p:cNvPr>
            <p:cNvSpPr txBox="1"/>
            <p:nvPr/>
          </p:nvSpPr>
          <p:spPr>
            <a:xfrm>
              <a:off x="7565512" y="5654403"/>
              <a:ext cx="6864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7030A0"/>
                  </a:solidFill>
                  <a:latin typeface="Tw Cen MT" panose="020B0602020104020603" pitchFamily="34" charset="0"/>
                </a:rPr>
                <a:t>LSTM</a:t>
              </a:r>
            </a:p>
            <a:p>
              <a:r>
                <a:rPr lang="pt-BR" b="1" dirty="0">
                  <a:solidFill>
                    <a:srgbClr val="7030A0"/>
                  </a:solidFill>
                  <a:latin typeface="Tw Cen MT" panose="020B0602020104020603" pitchFamily="34" charset="0"/>
                </a:rPr>
                <a:t>x80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A8CAC661-E007-438F-8282-D443DC349D46}"/>
                </a:ext>
              </a:extLst>
            </p:cNvPr>
            <p:cNvSpPr txBox="1"/>
            <p:nvPr/>
          </p:nvSpPr>
          <p:spPr>
            <a:xfrm>
              <a:off x="8968503" y="5654403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DENSE</a:t>
              </a:r>
            </a:p>
            <a:p>
              <a:r>
                <a:rPr lang="pt-BR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x1</a:t>
              </a:r>
            </a:p>
          </p:txBody>
        </p: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D0FDE245-FF9B-4E0E-A915-6EBAD7FAD4D9}"/>
                </a:ext>
              </a:extLst>
            </p:cNvPr>
            <p:cNvGrpSpPr/>
            <p:nvPr/>
          </p:nvGrpSpPr>
          <p:grpSpPr>
            <a:xfrm>
              <a:off x="2211073" y="2708464"/>
              <a:ext cx="8578257" cy="2659222"/>
              <a:chOff x="2211073" y="3004300"/>
              <a:chExt cx="8578257" cy="2659222"/>
            </a:xfrm>
          </p:grpSpPr>
          <p:grpSp>
            <p:nvGrpSpPr>
              <p:cNvPr id="113" name="Agrupar 112">
                <a:extLst>
                  <a:ext uri="{FF2B5EF4-FFF2-40B4-BE49-F238E27FC236}">
                    <a16:creationId xmlns:a16="http://schemas.microsoft.com/office/drawing/2014/main" id="{CBA9977E-C497-46B8-85D3-A9F6DB7D8DEA}"/>
                  </a:ext>
                </a:extLst>
              </p:cNvPr>
              <p:cNvGrpSpPr/>
              <p:nvPr/>
            </p:nvGrpSpPr>
            <p:grpSpPr>
              <a:xfrm>
                <a:off x="2671894" y="3004300"/>
                <a:ext cx="7565800" cy="2659222"/>
                <a:chOff x="2671894" y="3201523"/>
                <a:chExt cx="7565800" cy="2659222"/>
              </a:xfrm>
            </p:grpSpPr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id="{4951DE26-D8F5-4C93-B802-EACB480ADB4F}"/>
                    </a:ext>
                  </a:extLst>
                </p:cNvPr>
                <p:cNvSpPr/>
                <p:nvPr/>
              </p:nvSpPr>
              <p:spPr>
                <a:xfrm>
                  <a:off x="3288512" y="3700284"/>
                  <a:ext cx="664178" cy="66417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F4263665-CC88-43A4-B651-D15AD9F46AFF}"/>
                    </a:ext>
                  </a:extLst>
                </p:cNvPr>
                <p:cNvSpPr/>
                <p:nvPr/>
              </p:nvSpPr>
              <p:spPr>
                <a:xfrm>
                  <a:off x="3288512" y="4697806"/>
                  <a:ext cx="664178" cy="66417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EAB24D24-E7F8-4100-926D-3E4781C32322}"/>
                    </a:ext>
                  </a:extLst>
                </p:cNvPr>
                <p:cNvSpPr/>
                <p:nvPr/>
              </p:nvSpPr>
              <p:spPr>
                <a:xfrm>
                  <a:off x="4740803" y="3201523"/>
                  <a:ext cx="664178" cy="66417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456F7480-684A-490B-8473-2DDA0D8B4457}"/>
                    </a:ext>
                  </a:extLst>
                </p:cNvPr>
                <p:cNvSpPr/>
                <p:nvPr/>
              </p:nvSpPr>
              <p:spPr>
                <a:xfrm>
                  <a:off x="4740803" y="4199045"/>
                  <a:ext cx="664178" cy="66417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E245C6A9-782B-4E21-A4C6-C4AC10B03ECC}"/>
                    </a:ext>
                  </a:extLst>
                </p:cNvPr>
                <p:cNvSpPr/>
                <p:nvPr/>
              </p:nvSpPr>
              <p:spPr>
                <a:xfrm>
                  <a:off x="4740803" y="5196567"/>
                  <a:ext cx="664178" cy="66417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A9768C4F-DDFD-4F5C-A4C9-A2E3B0649112}"/>
                    </a:ext>
                  </a:extLst>
                </p:cNvPr>
                <p:cNvSpPr/>
                <p:nvPr/>
              </p:nvSpPr>
              <p:spPr>
                <a:xfrm>
                  <a:off x="6158360" y="3667289"/>
                  <a:ext cx="664178" cy="66417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EF2ED003-E0D1-4EF5-B05E-CC19618D47E3}"/>
                    </a:ext>
                  </a:extLst>
                </p:cNvPr>
                <p:cNvSpPr/>
                <p:nvPr/>
              </p:nvSpPr>
              <p:spPr>
                <a:xfrm>
                  <a:off x="6158360" y="4664811"/>
                  <a:ext cx="664178" cy="664178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16C26C40-04DF-40A9-9DD7-9A455088334F}"/>
                    </a:ext>
                  </a:extLst>
                </p:cNvPr>
                <p:cNvSpPr/>
                <p:nvPr/>
              </p:nvSpPr>
              <p:spPr>
                <a:xfrm>
                  <a:off x="7549022" y="3667289"/>
                  <a:ext cx="664178" cy="66417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1B2B2D0F-2B72-4EFA-A115-EED6A8532756}"/>
                    </a:ext>
                  </a:extLst>
                </p:cNvPr>
                <p:cNvSpPr/>
                <p:nvPr/>
              </p:nvSpPr>
              <p:spPr>
                <a:xfrm>
                  <a:off x="7549022" y="4664811"/>
                  <a:ext cx="664178" cy="66417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3B05C6BD-54BD-4B5A-97CE-C937ABF62980}"/>
                    </a:ext>
                  </a:extLst>
                </p:cNvPr>
                <p:cNvSpPr/>
                <p:nvPr/>
              </p:nvSpPr>
              <p:spPr>
                <a:xfrm>
                  <a:off x="8984509" y="4199079"/>
                  <a:ext cx="664178" cy="66417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cxnSp>
              <p:nvCxnSpPr>
                <p:cNvPr id="35" name="Conector de Seta Reta 34">
                  <a:extLst>
                    <a:ext uri="{FF2B5EF4-FFF2-40B4-BE49-F238E27FC236}">
                      <a16:creationId xmlns:a16="http://schemas.microsoft.com/office/drawing/2014/main" id="{A5C9868F-33A8-4E5D-BA48-F399261F8BCE}"/>
                    </a:ext>
                  </a:extLst>
                </p:cNvPr>
                <p:cNvCxnSpPr>
                  <a:stCxn id="3" idx="7"/>
                  <a:endCxn id="17" idx="2"/>
                </p:cNvCxnSpPr>
                <p:nvPr/>
              </p:nvCxnSpPr>
              <p:spPr>
                <a:xfrm flipV="1">
                  <a:off x="3855423" y="3533612"/>
                  <a:ext cx="885380" cy="2639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de Seta Reta 38">
                  <a:extLst>
                    <a:ext uri="{FF2B5EF4-FFF2-40B4-BE49-F238E27FC236}">
                      <a16:creationId xmlns:a16="http://schemas.microsoft.com/office/drawing/2014/main" id="{01AD85A1-2D2A-485D-B4F6-4013DE96E270}"/>
                    </a:ext>
                  </a:extLst>
                </p:cNvPr>
                <p:cNvCxnSpPr>
                  <a:cxnSpLocks/>
                  <a:stCxn id="3" idx="6"/>
                  <a:endCxn id="19" idx="1"/>
                </p:cNvCxnSpPr>
                <p:nvPr/>
              </p:nvCxnSpPr>
              <p:spPr>
                <a:xfrm>
                  <a:off x="3952690" y="4032373"/>
                  <a:ext cx="885380" cy="2639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de Seta Reta 41">
                  <a:extLst>
                    <a:ext uri="{FF2B5EF4-FFF2-40B4-BE49-F238E27FC236}">
                      <a16:creationId xmlns:a16="http://schemas.microsoft.com/office/drawing/2014/main" id="{E82B4FDB-8732-4EA5-8390-C2275A75196E}"/>
                    </a:ext>
                  </a:extLst>
                </p:cNvPr>
                <p:cNvCxnSpPr>
                  <a:cxnSpLocks/>
                  <a:stCxn id="3" idx="5"/>
                  <a:endCxn id="20" idx="1"/>
                </p:cNvCxnSpPr>
                <p:nvPr/>
              </p:nvCxnSpPr>
              <p:spPr>
                <a:xfrm>
                  <a:off x="3855423" y="4267195"/>
                  <a:ext cx="982647" cy="10266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de Seta Reta 44">
                  <a:extLst>
                    <a:ext uri="{FF2B5EF4-FFF2-40B4-BE49-F238E27FC236}">
                      <a16:creationId xmlns:a16="http://schemas.microsoft.com/office/drawing/2014/main" id="{93C8AEF7-9F1E-422D-B2FA-C488A84C24F0}"/>
                    </a:ext>
                  </a:extLst>
                </p:cNvPr>
                <p:cNvCxnSpPr>
                  <a:cxnSpLocks/>
                  <a:stCxn id="16" idx="7"/>
                  <a:endCxn id="17" idx="3"/>
                </p:cNvCxnSpPr>
                <p:nvPr/>
              </p:nvCxnSpPr>
              <p:spPr>
                <a:xfrm flipV="1">
                  <a:off x="3855423" y="3768434"/>
                  <a:ext cx="982647" cy="10266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de Seta Reta 47">
                  <a:extLst>
                    <a:ext uri="{FF2B5EF4-FFF2-40B4-BE49-F238E27FC236}">
                      <a16:creationId xmlns:a16="http://schemas.microsoft.com/office/drawing/2014/main" id="{6F3E2CE2-76CE-4DB8-891B-4AE81B7D77BF}"/>
                    </a:ext>
                  </a:extLst>
                </p:cNvPr>
                <p:cNvCxnSpPr>
                  <a:cxnSpLocks/>
                  <a:stCxn id="16" idx="6"/>
                  <a:endCxn id="19" idx="3"/>
                </p:cNvCxnSpPr>
                <p:nvPr/>
              </p:nvCxnSpPr>
              <p:spPr>
                <a:xfrm flipV="1">
                  <a:off x="3952690" y="4765956"/>
                  <a:ext cx="885380" cy="2639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de Seta Reta 53">
                  <a:extLst>
                    <a:ext uri="{FF2B5EF4-FFF2-40B4-BE49-F238E27FC236}">
                      <a16:creationId xmlns:a16="http://schemas.microsoft.com/office/drawing/2014/main" id="{77541093-407A-421B-89E7-52E1AD78CDFA}"/>
                    </a:ext>
                  </a:extLst>
                </p:cNvPr>
                <p:cNvCxnSpPr>
                  <a:cxnSpLocks/>
                  <a:stCxn id="16" idx="5"/>
                  <a:endCxn id="20" idx="2"/>
                </p:cNvCxnSpPr>
                <p:nvPr/>
              </p:nvCxnSpPr>
              <p:spPr>
                <a:xfrm>
                  <a:off x="3855423" y="5264717"/>
                  <a:ext cx="885380" cy="2639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615397A9-ABE3-4F39-A085-1EC7E2F61DB5}"/>
                    </a:ext>
                  </a:extLst>
                </p:cNvPr>
                <p:cNvCxnSpPr>
                  <a:cxnSpLocks/>
                  <a:stCxn id="17" idx="6"/>
                  <a:endCxn id="26" idx="1"/>
                </p:cNvCxnSpPr>
                <p:nvPr/>
              </p:nvCxnSpPr>
              <p:spPr>
                <a:xfrm>
                  <a:off x="5404981" y="3533612"/>
                  <a:ext cx="850646" cy="230944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de Seta Reta 59">
                  <a:extLst>
                    <a:ext uri="{FF2B5EF4-FFF2-40B4-BE49-F238E27FC236}">
                      <a16:creationId xmlns:a16="http://schemas.microsoft.com/office/drawing/2014/main" id="{D5EF0781-9CC0-458B-A4CC-C1C13D6C285C}"/>
                    </a:ext>
                  </a:extLst>
                </p:cNvPr>
                <p:cNvCxnSpPr>
                  <a:cxnSpLocks/>
                  <a:stCxn id="19" idx="7"/>
                  <a:endCxn id="26" idx="2"/>
                </p:cNvCxnSpPr>
                <p:nvPr/>
              </p:nvCxnSpPr>
              <p:spPr>
                <a:xfrm flipV="1">
                  <a:off x="5307714" y="3999378"/>
                  <a:ext cx="850646" cy="296934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de Seta Reta 62">
                  <a:extLst>
                    <a:ext uri="{FF2B5EF4-FFF2-40B4-BE49-F238E27FC236}">
                      <a16:creationId xmlns:a16="http://schemas.microsoft.com/office/drawing/2014/main" id="{99753D39-A4FB-42FA-B11E-08C4A93509B0}"/>
                    </a:ext>
                  </a:extLst>
                </p:cNvPr>
                <p:cNvCxnSpPr>
                  <a:cxnSpLocks/>
                  <a:stCxn id="17" idx="5"/>
                  <a:endCxn id="27" idx="1"/>
                </p:cNvCxnSpPr>
                <p:nvPr/>
              </p:nvCxnSpPr>
              <p:spPr>
                <a:xfrm>
                  <a:off x="5307714" y="3768434"/>
                  <a:ext cx="947913" cy="993644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de Seta Reta 65">
                  <a:extLst>
                    <a:ext uri="{FF2B5EF4-FFF2-40B4-BE49-F238E27FC236}">
                      <a16:creationId xmlns:a16="http://schemas.microsoft.com/office/drawing/2014/main" id="{31E6C85A-D084-45BE-B191-EEE9979A0D3D}"/>
                    </a:ext>
                  </a:extLst>
                </p:cNvPr>
                <p:cNvCxnSpPr>
                  <a:cxnSpLocks/>
                  <a:stCxn id="19" idx="5"/>
                  <a:endCxn id="27" idx="2"/>
                </p:cNvCxnSpPr>
                <p:nvPr/>
              </p:nvCxnSpPr>
              <p:spPr>
                <a:xfrm>
                  <a:off x="5307714" y="4765956"/>
                  <a:ext cx="850646" cy="230944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de Seta Reta 68">
                  <a:extLst>
                    <a:ext uri="{FF2B5EF4-FFF2-40B4-BE49-F238E27FC236}">
                      <a16:creationId xmlns:a16="http://schemas.microsoft.com/office/drawing/2014/main" id="{60D669FC-3B11-429A-A40E-CF9C78F79328}"/>
                    </a:ext>
                  </a:extLst>
                </p:cNvPr>
                <p:cNvCxnSpPr>
                  <a:cxnSpLocks/>
                  <a:stCxn id="20" idx="6"/>
                  <a:endCxn id="27" idx="3"/>
                </p:cNvCxnSpPr>
                <p:nvPr/>
              </p:nvCxnSpPr>
              <p:spPr>
                <a:xfrm flipV="1">
                  <a:off x="5404981" y="5231722"/>
                  <a:ext cx="850646" cy="296934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de Seta Reta 71">
                  <a:extLst>
                    <a:ext uri="{FF2B5EF4-FFF2-40B4-BE49-F238E27FC236}">
                      <a16:creationId xmlns:a16="http://schemas.microsoft.com/office/drawing/2014/main" id="{2B1A0883-65BB-44A3-8DA3-CAE3BD310939}"/>
                    </a:ext>
                  </a:extLst>
                </p:cNvPr>
                <p:cNvCxnSpPr>
                  <a:cxnSpLocks/>
                  <a:stCxn id="20" idx="7"/>
                  <a:endCxn id="26" idx="3"/>
                </p:cNvCxnSpPr>
                <p:nvPr/>
              </p:nvCxnSpPr>
              <p:spPr>
                <a:xfrm flipV="1">
                  <a:off x="5307714" y="4234200"/>
                  <a:ext cx="947913" cy="1059634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ector de Seta Reta 75">
                  <a:extLst>
                    <a:ext uri="{FF2B5EF4-FFF2-40B4-BE49-F238E27FC236}">
                      <a16:creationId xmlns:a16="http://schemas.microsoft.com/office/drawing/2014/main" id="{738A0D3D-6058-467C-BE96-302AAE94CBDB}"/>
                    </a:ext>
                  </a:extLst>
                </p:cNvPr>
                <p:cNvCxnSpPr>
                  <a:cxnSpLocks/>
                  <a:stCxn id="26" idx="6"/>
                  <a:endCxn id="30" idx="2"/>
                </p:cNvCxnSpPr>
                <p:nvPr/>
              </p:nvCxnSpPr>
              <p:spPr>
                <a:xfrm>
                  <a:off x="6822538" y="3999378"/>
                  <a:ext cx="726484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ector de Seta Reta 78">
                  <a:extLst>
                    <a:ext uri="{FF2B5EF4-FFF2-40B4-BE49-F238E27FC236}">
                      <a16:creationId xmlns:a16="http://schemas.microsoft.com/office/drawing/2014/main" id="{3778CFF0-CA7B-49E3-AFDA-B411FB563D6E}"/>
                    </a:ext>
                  </a:extLst>
                </p:cNvPr>
                <p:cNvCxnSpPr>
                  <a:cxnSpLocks/>
                  <a:stCxn id="26" idx="5"/>
                  <a:endCxn id="31" idx="1"/>
                </p:cNvCxnSpPr>
                <p:nvPr/>
              </p:nvCxnSpPr>
              <p:spPr>
                <a:xfrm>
                  <a:off x="6725271" y="4234200"/>
                  <a:ext cx="921018" cy="527878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de Seta Reta 81">
                  <a:extLst>
                    <a:ext uri="{FF2B5EF4-FFF2-40B4-BE49-F238E27FC236}">
                      <a16:creationId xmlns:a16="http://schemas.microsoft.com/office/drawing/2014/main" id="{F89CED64-93F5-430A-8361-7A42D49BF6ED}"/>
                    </a:ext>
                  </a:extLst>
                </p:cNvPr>
                <p:cNvCxnSpPr>
                  <a:cxnSpLocks/>
                  <a:stCxn id="27" idx="7"/>
                  <a:endCxn id="30" idx="3"/>
                </p:cNvCxnSpPr>
                <p:nvPr/>
              </p:nvCxnSpPr>
              <p:spPr>
                <a:xfrm flipV="1">
                  <a:off x="6725271" y="4234200"/>
                  <a:ext cx="921018" cy="527878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de Seta Reta 86">
                  <a:extLst>
                    <a:ext uri="{FF2B5EF4-FFF2-40B4-BE49-F238E27FC236}">
                      <a16:creationId xmlns:a16="http://schemas.microsoft.com/office/drawing/2014/main" id="{7B341F6C-63D8-4940-B645-3CBB04F17236}"/>
                    </a:ext>
                  </a:extLst>
                </p:cNvPr>
                <p:cNvCxnSpPr>
                  <a:cxnSpLocks/>
                  <a:stCxn id="27" idx="6"/>
                  <a:endCxn id="31" idx="2"/>
                </p:cNvCxnSpPr>
                <p:nvPr/>
              </p:nvCxnSpPr>
              <p:spPr>
                <a:xfrm>
                  <a:off x="6822538" y="4996900"/>
                  <a:ext cx="726484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ector de Seta Reta 91">
                  <a:extLst>
                    <a:ext uri="{FF2B5EF4-FFF2-40B4-BE49-F238E27FC236}">
                      <a16:creationId xmlns:a16="http://schemas.microsoft.com/office/drawing/2014/main" id="{4CC2E493-B556-4A97-A323-671709A4A1FF}"/>
                    </a:ext>
                  </a:extLst>
                </p:cNvPr>
                <p:cNvCxnSpPr>
                  <a:cxnSpLocks/>
                  <a:stCxn id="30" idx="6"/>
                  <a:endCxn id="33" idx="1"/>
                </p:cNvCxnSpPr>
                <p:nvPr/>
              </p:nvCxnSpPr>
              <p:spPr>
                <a:xfrm>
                  <a:off x="8213200" y="3999378"/>
                  <a:ext cx="868576" cy="296968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de Seta Reta 95">
                  <a:extLst>
                    <a:ext uri="{FF2B5EF4-FFF2-40B4-BE49-F238E27FC236}">
                      <a16:creationId xmlns:a16="http://schemas.microsoft.com/office/drawing/2014/main" id="{F7950240-A2BC-47E1-AEB0-BE9CD4E9E41C}"/>
                    </a:ext>
                  </a:extLst>
                </p:cNvPr>
                <p:cNvCxnSpPr>
                  <a:cxnSpLocks/>
                  <a:stCxn id="31" idx="6"/>
                  <a:endCxn id="33" idx="3"/>
                </p:cNvCxnSpPr>
                <p:nvPr/>
              </p:nvCxnSpPr>
              <p:spPr>
                <a:xfrm flipV="1">
                  <a:off x="8213200" y="4765990"/>
                  <a:ext cx="868576" cy="23091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de Seta Reta 98">
                  <a:extLst>
                    <a:ext uri="{FF2B5EF4-FFF2-40B4-BE49-F238E27FC236}">
                      <a16:creationId xmlns:a16="http://schemas.microsoft.com/office/drawing/2014/main" id="{FB2DC06D-7A5B-40D1-ABD5-F1A6BA99C511}"/>
                    </a:ext>
                  </a:extLst>
                </p:cNvPr>
                <p:cNvCxnSpPr>
                  <a:cxnSpLocks/>
                  <a:stCxn id="33" idx="6"/>
                </p:cNvCxnSpPr>
                <p:nvPr/>
              </p:nvCxnSpPr>
              <p:spPr>
                <a:xfrm>
                  <a:off x="9648687" y="4531168"/>
                  <a:ext cx="589007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ector de Seta Reta 101">
                  <a:extLst>
                    <a:ext uri="{FF2B5EF4-FFF2-40B4-BE49-F238E27FC236}">
                      <a16:creationId xmlns:a16="http://schemas.microsoft.com/office/drawing/2014/main" id="{E68D3BDD-18F6-479F-B5F2-CDA18239F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1894" y="3999378"/>
                  <a:ext cx="589007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de Seta Reta 102">
                  <a:extLst>
                    <a:ext uri="{FF2B5EF4-FFF2-40B4-BE49-F238E27FC236}">
                      <a16:creationId xmlns:a16="http://schemas.microsoft.com/office/drawing/2014/main" id="{58D7C59A-1424-4003-B55E-85BE377B9B5B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2671894" y="5029895"/>
                  <a:ext cx="616618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1EE01DA7-87C1-40E8-BFB3-550E135EF455}"/>
                  </a:ext>
                </a:extLst>
              </p:cNvPr>
              <p:cNvSpPr txBox="1"/>
              <p:nvPr/>
            </p:nvSpPr>
            <p:spPr>
              <a:xfrm rot="16200000">
                <a:off x="2005247" y="4148504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w Cen MT" panose="020B0602020104020603" pitchFamily="34" charset="0"/>
                  </a:rPr>
                  <a:t>INPUT</a:t>
                </a:r>
              </a:p>
            </p:txBody>
          </p:sp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1ADBCFE6-DE2C-406A-A97D-4F93320EDA63}"/>
                  </a:ext>
                </a:extLst>
              </p:cNvPr>
              <p:cNvSpPr txBox="1"/>
              <p:nvPr/>
            </p:nvSpPr>
            <p:spPr>
              <a:xfrm rot="16200000">
                <a:off x="10109175" y="4148505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w Cen MT" panose="020B0602020104020603" pitchFamily="34" charset="0"/>
                  </a:rPr>
                  <a:t>OUTPUT</a:t>
                </a:r>
              </a:p>
            </p:txBody>
          </p:sp>
        </p:grp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4FF1473C-EBC4-4DD0-8D81-82E2C322B394}"/>
              </a:ext>
            </a:extLst>
          </p:cNvPr>
          <p:cNvSpPr txBox="1"/>
          <p:nvPr/>
        </p:nvSpPr>
        <p:spPr>
          <a:xfrm rot="16200000">
            <a:off x="101538" y="2286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595959"/>
                </a:solidFill>
                <a:latin typeface="Tw Cen MT" panose="020B0602020104020603" pitchFamily="34" charset="0"/>
              </a:rPr>
              <a:t>RN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61CEBED-0E46-4681-961A-558E73188D21}"/>
              </a:ext>
            </a:extLst>
          </p:cNvPr>
          <p:cNvSpPr txBox="1"/>
          <p:nvPr/>
        </p:nvSpPr>
        <p:spPr>
          <a:xfrm rot="16200000">
            <a:off x="-388723" y="3688369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RESULTADOS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9F0235E1-C89C-41A4-B809-E1FC69337486}"/>
              </a:ext>
            </a:extLst>
          </p:cNvPr>
          <p:cNvSpPr txBox="1"/>
          <p:nvPr/>
        </p:nvSpPr>
        <p:spPr>
          <a:xfrm rot="16200000">
            <a:off x="-393789" y="558526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CONCLUSÃO</a:t>
            </a:r>
          </a:p>
        </p:txBody>
      </p:sp>
      <p:sp>
        <p:nvSpPr>
          <p:cNvPr id="141" name="CaixaDeTexto 3">
            <a:extLst>
              <a:ext uri="{FF2B5EF4-FFF2-40B4-BE49-F238E27FC236}">
                <a16:creationId xmlns:a16="http://schemas.microsoft.com/office/drawing/2014/main" id="{4A7E55C2-4ABD-4DF6-9401-9C70E4F4CF1A}"/>
              </a:ext>
            </a:extLst>
          </p:cNvPr>
          <p:cNvSpPr txBox="1"/>
          <p:nvPr/>
        </p:nvSpPr>
        <p:spPr>
          <a:xfrm rot="16200000">
            <a:off x="-352112" y="92184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300057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8" grpId="1"/>
      <p:bldP spid="11" grpId="0"/>
      <p:bldP spid="11" grpId="1"/>
      <p:bldP spid="12" grpId="0"/>
      <p:bldP spid="114" grpId="0" animBg="1"/>
      <p:bldP spid="115" grpId="0"/>
      <p:bldP spid="118" grpId="0" animBg="1"/>
      <p:bldP spid="119" grpId="0"/>
      <p:bldP spid="116" grpId="0" animBg="1"/>
      <p:bldP spid="117" grpId="0"/>
      <p:bldP spid="122" grpId="0" animBg="1"/>
      <p:bldP spid="123" grpId="0"/>
      <p:bldP spid="128" grpId="0" animBg="1"/>
      <p:bldP spid="129" grpId="0"/>
      <p:bldP spid="130" grpId="0" animBg="1"/>
      <p:bldP spid="131" grpId="0"/>
      <p:bldP spid="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50D126D9-0A7B-4ACB-822B-7A541094A9C9}"/>
              </a:ext>
            </a:extLst>
          </p:cNvPr>
          <p:cNvSpPr/>
          <p:nvPr/>
        </p:nvSpPr>
        <p:spPr>
          <a:xfrm>
            <a:off x="1283517" y="348152"/>
            <a:ext cx="2624436" cy="584775"/>
          </a:xfrm>
          <a:prstGeom prst="rect">
            <a:avLst/>
          </a:prstGeom>
          <a:solidFill>
            <a:srgbClr val="EC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BF0BAC-6AE0-4074-A128-2634116C1024}"/>
              </a:ext>
            </a:extLst>
          </p:cNvPr>
          <p:cNvSpPr txBox="1"/>
          <p:nvPr/>
        </p:nvSpPr>
        <p:spPr>
          <a:xfrm>
            <a:off x="1283518" y="348153"/>
            <a:ext cx="262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REDE NEURAL</a:t>
            </a:r>
            <a:endParaRPr lang="pt-BR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1911DFB-44DE-409F-A7D8-4BE3ABE2D4CC}"/>
              </a:ext>
            </a:extLst>
          </p:cNvPr>
          <p:cNvSpPr/>
          <p:nvPr/>
        </p:nvSpPr>
        <p:spPr>
          <a:xfrm>
            <a:off x="1" y="278582"/>
            <a:ext cx="1283516" cy="15955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26B8F1-14BD-4BE8-A652-D28B2143BF35}"/>
              </a:ext>
            </a:extLst>
          </p:cNvPr>
          <p:cNvSpPr txBox="1"/>
          <p:nvPr/>
        </p:nvSpPr>
        <p:spPr>
          <a:xfrm>
            <a:off x="1283517" y="1703765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MSE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1F0548-398F-42FE-871D-D23F95F0ECE2}"/>
              </a:ext>
            </a:extLst>
          </p:cNvPr>
          <p:cNvSpPr txBox="1"/>
          <p:nvPr/>
        </p:nvSpPr>
        <p:spPr>
          <a:xfrm>
            <a:off x="1283517" y="3649663"/>
            <a:ext cx="2988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GANHO FINANCEIRO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DFF439-8C70-4178-91C0-8EB204D690D8}"/>
              </a:ext>
            </a:extLst>
          </p:cNvPr>
          <p:cNvSpPr txBox="1"/>
          <p:nvPr/>
        </p:nvSpPr>
        <p:spPr>
          <a:xfrm>
            <a:off x="1283517" y="5595560"/>
            <a:ext cx="383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EXPECTATIVA MATEMÁTICA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8163425-C4B4-42FB-84F4-A49402906C64}"/>
              </a:ext>
            </a:extLst>
          </p:cNvPr>
          <p:cNvSpPr txBox="1"/>
          <p:nvPr/>
        </p:nvSpPr>
        <p:spPr>
          <a:xfrm>
            <a:off x="1283517" y="2676714"/>
            <a:ext cx="2493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TAXA DE GANHO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C3AC94F-3319-4B19-BE71-71752C38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85" y="818982"/>
            <a:ext cx="4089259" cy="2617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615CA4-5CCB-4CEF-BA1D-6279A4D45B85}"/>
              </a:ext>
            </a:extLst>
          </p:cNvPr>
          <p:cNvSpPr txBox="1"/>
          <p:nvPr/>
        </p:nvSpPr>
        <p:spPr>
          <a:xfrm>
            <a:off x="5494948" y="559555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17.34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70DCF8-5D47-4344-91DB-645894FA1267}"/>
              </a:ext>
            </a:extLst>
          </p:cNvPr>
          <p:cNvSpPr txBox="1"/>
          <p:nvPr/>
        </p:nvSpPr>
        <p:spPr>
          <a:xfrm>
            <a:off x="5172744" y="364966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69.9 p/t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8FDB244-6A8B-49C7-BA72-1B70B55C78EC}"/>
              </a:ext>
            </a:extLst>
          </p:cNvPr>
          <p:cNvSpPr txBox="1"/>
          <p:nvPr/>
        </p:nvSpPr>
        <p:spPr>
          <a:xfrm>
            <a:off x="5408386" y="2676714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84.3%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B2B0EFA-3C6F-4F5E-8608-A0D1000F7592}"/>
              </a:ext>
            </a:extLst>
          </p:cNvPr>
          <p:cNvSpPr txBox="1"/>
          <p:nvPr/>
        </p:nvSpPr>
        <p:spPr>
          <a:xfrm>
            <a:off x="1283517" y="4622612"/>
            <a:ext cx="119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PAYOFF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6798555-824B-4C25-8E8E-379CD1EA20BB}"/>
              </a:ext>
            </a:extLst>
          </p:cNvPr>
          <p:cNvSpPr txBox="1"/>
          <p:nvPr/>
        </p:nvSpPr>
        <p:spPr>
          <a:xfrm>
            <a:off x="5664866" y="462261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3.23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81915B2-6C53-4115-A91D-F71760922BB7}"/>
              </a:ext>
            </a:extLst>
          </p:cNvPr>
          <p:cNvSpPr txBox="1"/>
          <p:nvPr/>
        </p:nvSpPr>
        <p:spPr>
          <a:xfrm>
            <a:off x="5325029" y="1703765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C725A"/>
                </a:solidFill>
                <a:latin typeface="Tw Cen MT" panose="020B0602020104020603" pitchFamily="34" charset="0"/>
              </a:rPr>
              <a:t>5515.4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80BDDA16-60F2-4F0F-BB62-47C1374C0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866" y="3919209"/>
            <a:ext cx="4085578" cy="2707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4FFFEF24-6521-4426-AFE8-0007B77D6C9B}"/>
              </a:ext>
            </a:extLst>
          </p:cNvPr>
          <p:cNvSpPr txBox="1"/>
          <p:nvPr/>
        </p:nvSpPr>
        <p:spPr>
          <a:xfrm rot="16200000">
            <a:off x="101538" y="22867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RN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29D0385-D507-4899-B403-6D8F2CB7F5B8}"/>
              </a:ext>
            </a:extLst>
          </p:cNvPr>
          <p:cNvSpPr txBox="1"/>
          <p:nvPr/>
        </p:nvSpPr>
        <p:spPr>
          <a:xfrm rot="16200000">
            <a:off x="-388723" y="3688369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595959"/>
                </a:solidFill>
                <a:latin typeface="Tw Cen MT" panose="020B0602020104020603" pitchFamily="34" charset="0"/>
              </a:rPr>
              <a:t>RESULTADOS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784460E-72C5-4FF8-8081-1E158D8CC0DB}"/>
              </a:ext>
            </a:extLst>
          </p:cNvPr>
          <p:cNvSpPr txBox="1"/>
          <p:nvPr/>
        </p:nvSpPr>
        <p:spPr>
          <a:xfrm rot="16200000">
            <a:off x="-393789" y="558526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rPr>
              <a:t>CONCLUSÃO</a:t>
            </a:r>
          </a:p>
        </p:txBody>
      </p:sp>
      <p:sp>
        <p:nvSpPr>
          <p:cNvPr id="42" name="CaixaDeTexto 3">
            <a:extLst>
              <a:ext uri="{FF2B5EF4-FFF2-40B4-BE49-F238E27FC236}">
                <a16:creationId xmlns:a16="http://schemas.microsoft.com/office/drawing/2014/main" id="{99E7F545-9179-4EC7-A1F8-A74A60015B85}"/>
              </a:ext>
            </a:extLst>
          </p:cNvPr>
          <p:cNvSpPr txBox="1"/>
          <p:nvPr/>
        </p:nvSpPr>
        <p:spPr>
          <a:xfrm rot="16200000">
            <a:off x="-352112" y="92184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162161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  <p:bldP spid="27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374</Words>
  <Application>Microsoft Office PowerPoint</Application>
  <PresentationFormat>Widescreen</PresentationFormat>
  <Paragraphs>160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Hugo Leal Vieira da Silva</dc:creator>
  <cp:lastModifiedBy>Victor Hugo Leal Vieira da Silva</cp:lastModifiedBy>
  <cp:revision>54</cp:revision>
  <dcterms:created xsi:type="dcterms:W3CDTF">2020-06-22T17:01:33Z</dcterms:created>
  <dcterms:modified xsi:type="dcterms:W3CDTF">2020-06-26T00:16:27Z</dcterms:modified>
</cp:coreProperties>
</file>