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71" r:id="rId2"/>
    <p:sldId id="268" r:id="rId3"/>
    <p:sldId id="274" r:id="rId4"/>
    <p:sldId id="277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79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56"/>
    <a:srgbClr val="33A8FF"/>
    <a:srgbClr val="CC0066"/>
    <a:srgbClr val="5EEC3C"/>
    <a:srgbClr val="9EFF29"/>
    <a:srgbClr val="A4660C"/>
    <a:srgbClr val="952F69"/>
    <a:srgbClr val="FF856D"/>
    <a:srgbClr val="FF2549"/>
    <a:srgbClr val="003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18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5960" y="2949677"/>
            <a:ext cx="8048717" cy="16370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83" y="1998415"/>
            <a:ext cx="7975483" cy="68579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13" y="194838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275735"/>
            <a:ext cx="8246070" cy="326212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500" y="605639"/>
            <a:ext cx="646129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5500" y="1519084"/>
            <a:ext cx="6461299" cy="322103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220024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5229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24688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5229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24688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10625" y="3184446"/>
            <a:ext cx="6405094" cy="1237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az-Latn-AZ" sz="3600" b="1" i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Növbə sistemi üçün süni intellektin tətbiqi</a:t>
            </a:r>
            <a:endParaRPr lang="az-Latn-AZ" sz="3600" i="1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44927" y="4769194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az-Latn-AZ" b="1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 təqdimat</a:t>
            </a:r>
            <a:r>
              <a:rPr lang="ru-RU" b="1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b="1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Fətulla Əliyev tərəfindən </a:t>
            </a:r>
            <a:r>
              <a:rPr lang="az-Latn-AZ" b="1" i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hazırlanmışdır</a:t>
            </a:r>
            <a:r>
              <a:rPr lang="az-Latn-AZ" b="1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b="1" i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131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6271AC-2E55-4369-87E8-23B3D663B67C}"/>
              </a:ext>
            </a:extLst>
          </p:cNvPr>
          <p:cNvSpPr txBox="1"/>
          <p:nvPr/>
        </p:nvSpPr>
        <p:spPr>
          <a:xfrm>
            <a:off x="37750" y="3324391"/>
            <a:ext cx="943761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600" dirty="0"/>
              <a:t>Şəkildə üç fərqli düymə var və hər biri müəyyən bir funksiyanı ifadə edir:</a:t>
            </a:r>
          </a:p>
          <a:p>
            <a:pPr>
              <a:buFont typeface="+mj-lt"/>
              <a:buAutoNum type="arabicPeriod"/>
            </a:pPr>
            <a:r>
              <a:rPr lang="az-Latn-AZ" sz="1600" b="1" dirty="0"/>
              <a:t>💡Süni intellekt modelini inkişaf etdir</a:t>
            </a:r>
            <a:r>
              <a:rPr lang="az-Latn-AZ" sz="1600" dirty="0"/>
              <a:t> - Süni intellekt modelinin daha da </a:t>
            </a:r>
            <a:r>
              <a:rPr lang="az-Latn-AZ" sz="1600" dirty="0" err="1"/>
              <a:t>təkmilləşdirilməsi</a:t>
            </a:r>
            <a:r>
              <a:rPr lang="az-Latn-AZ" sz="1600" dirty="0"/>
              <a:t> üçün cari ayın məlumatlarının sistemə əlavə edilməsi.</a:t>
            </a:r>
          </a:p>
          <a:p>
            <a:pPr>
              <a:buFont typeface="+mj-lt"/>
              <a:buAutoNum type="arabicPeriod"/>
            </a:pPr>
            <a:r>
              <a:rPr lang="az-Latn-AZ" sz="1600" b="1" dirty="0"/>
              <a:t>📧 Növbə cədvəlini </a:t>
            </a:r>
            <a:r>
              <a:rPr lang="az-Latn-AZ" sz="1600" b="1" dirty="0" err="1"/>
              <a:t>hərkəsə</a:t>
            </a:r>
            <a:r>
              <a:rPr lang="az-Latn-AZ" sz="1600" b="1" dirty="0"/>
              <a:t> göndər - </a:t>
            </a:r>
            <a:r>
              <a:rPr lang="az-Latn-AZ" sz="1600" dirty="0"/>
              <a:t>Növbə cədvəlini bütün </a:t>
            </a:r>
            <a:r>
              <a:rPr lang="az-Latn-AZ" sz="1600" dirty="0" err="1"/>
              <a:t>işcilərlə</a:t>
            </a:r>
            <a:r>
              <a:rPr lang="az-Latn-AZ" sz="1600" dirty="0"/>
              <a:t> paylaşmaq üçün nəzərdə tutulub.</a:t>
            </a:r>
          </a:p>
          <a:p>
            <a:pPr>
              <a:buFont typeface="+mj-lt"/>
              <a:buAutoNum type="arabicPeriod"/>
            </a:pPr>
            <a:r>
              <a:rPr lang="az-Latn-AZ" sz="1600" b="1" dirty="0"/>
              <a:t>📥 Son saxlanılmış cədvəli yüklə</a:t>
            </a:r>
            <a:r>
              <a:rPr lang="az-Latn-AZ" sz="1600" dirty="0"/>
              <a:t> – Ən son saxlanılmış cədvəli yükləmək üçün istifadə edilir.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868B53-8163-4E81-B318-CD598C59C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7" y="2194502"/>
            <a:ext cx="3129093" cy="616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444B47-A435-4125-915B-7CF222EA3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992" y="2194502"/>
            <a:ext cx="2837270" cy="616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42C319-729A-422D-A3BA-1E030C0D1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134" y="2194502"/>
            <a:ext cx="2568522" cy="616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643B78-7E96-44D9-A533-648645C79A88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764574" y="1355606"/>
            <a:ext cx="4265804" cy="838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E4AA15-FCD0-4ED1-9A48-8DB47A0DEAA7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4915627" y="1338044"/>
            <a:ext cx="1103474" cy="856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1FC63A-A9E8-4644-A8BC-F1A67F3EF75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048462" y="1338044"/>
            <a:ext cx="1737933" cy="856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">
            <a:extLst>
              <a:ext uri="{FF2B5EF4-FFF2-40B4-BE49-F238E27FC236}">
                <a16:creationId xmlns:a16="http://schemas.microsoft.com/office/drawing/2014/main" id="{4C94A86F-21FA-40B9-937F-223102DD3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6323" y="173868"/>
            <a:ext cx="483658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z-Latn-AZ" altLang="az-Latn-AZ" sz="32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Əməliyyat düymələri </a:t>
            </a:r>
            <a:r>
              <a:rPr lang="az-Latn-AZ" altLang="az-Latn-AZ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az-Latn-AZ" altLang="az-Latn-AZ" sz="32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aneli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z-Latn-AZ" altLang="az-Latn-A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915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695FB2-1786-4BD9-ADEB-43064067C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99" y="1469581"/>
            <a:ext cx="4040845" cy="26737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196D03-0A64-40F7-A031-34241C797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861" y="1469581"/>
            <a:ext cx="4363016" cy="26737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B3A73F-18D1-4DE0-86F3-C0649F8802B4}"/>
              </a:ext>
            </a:extLst>
          </p:cNvPr>
          <p:cNvSpPr txBox="1"/>
          <p:nvPr/>
        </p:nvSpPr>
        <p:spPr>
          <a:xfrm>
            <a:off x="-33556" y="4086398"/>
            <a:ext cx="91775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az-Latn-AZ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sistem növbətçi işçilərə bir gün əvvəldən </a:t>
            </a:r>
            <a:r>
              <a:rPr lang="az-Latn-AZ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az-Latn-AZ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göndərmək üçün nəzərdə tutulub. </a:t>
            </a:r>
            <a:r>
              <a:rPr lang="az-Latn-AZ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İşçi və </a:t>
            </a:r>
            <a:r>
              <a:rPr lang="az-Latn-AZ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az-Latn-AZ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məlumatları cədvəldə göstərilir, sistem isə seçilmiş tarixdən etibarən avtomatik olaraq müvafiq işçiyə bildiriş göndərir. Əgər cari gün üçün növbətçi göndərilməsi uyğun deyilsə, sistem xəbərdarlıq mesajları ilə istifadəçini </a:t>
            </a:r>
            <a:r>
              <a:rPr lang="az-Latn-AZ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məlumatlandırır</a:t>
            </a:r>
            <a:r>
              <a:rPr lang="az-Latn-AZ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80E74759-00B9-4875-8598-C6DFA88EC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5318" y="138421"/>
            <a:ext cx="5958682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z-Latn-AZ" altLang="az-Latn-AZ" sz="32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Avtomatik növbətçi </a:t>
            </a:r>
            <a:r>
              <a:rPr lang="az-Latn-AZ" altLang="az-Latn-AZ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az-Latn-AZ" altLang="az-Latn-AZ" sz="32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ildiriş </a:t>
            </a:r>
            <a:r>
              <a:rPr lang="az-Latn-AZ" altLang="az-Latn-AZ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az-Latn-AZ" altLang="az-Latn-AZ" sz="32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istemi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z-Latn-AZ" altLang="az-Latn-A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124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0EC7CA-AFEC-46E1-BC41-B51DF87EA7F5}"/>
              </a:ext>
            </a:extLst>
          </p:cNvPr>
          <p:cNvSpPr txBox="1"/>
          <p:nvPr/>
        </p:nvSpPr>
        <p:spPr>
          <a:xfrm>
            <a:off x="3418513" y="-50334"/>
            <a:ext cx="56332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z-Latn-AZ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Süni İntellekt əsaslı növbə sistemi</a:t>
            </a:r>
            <a:r>
              <a:rPr lang="en-US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</a:t>
            </a:r>
            <a:r>
              <a:rPr lang="az-Latn-AZ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 işləyir</a:t>
            </a:r>
            <a:r>
              <a:rPr lang="en-US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az-Latn-AZ" sz="3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B7E37B-6224-48EB-9795-23F21E3416B5}"/>
              </a:ext>
            </a:extLst>
          </p:cNvPr>
          <p:cNvSpPr txBox="1"/>
          <p:nvPr/>
        </p:nvSpPr>
        <p:spPr>
          <a:xfrm>
            <a:off x="1593908" y="1201534"/>
            <a:ext cx="6656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Genetik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az-Latn-AZ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lqoritm</a:t>
            </a:r>
            <a:r>
              <a:rPr lang="az-Latn-AZ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ilə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az-Latn-AZ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ptimal</a:t>
            </a:r>
            <a:r>
              <a:rPr lang="az-Latn-AZ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az-Latn-AZ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övbətçilik</a:t>
            </a:r>
            <a:r>
              <a:rPr lang="az-Latn-AZ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az-Latn-AZ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istem</a:t>
            </a:r>
            <a:endParaRPr lang="az-Latn-AZ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1FC4BD-60BF-49A9-85EE-44756888410D}"/>
              </a:ext>
            </a:extLst>
          </p:cNvPr>
          <p:cNvSpPr txBox="1"/>
          <p:nvPr/>
        </p:nvSpPr>
        <p:spPr>
          <a:xfrm>
            <a:off x="-91231" y="1621367"/>
            <a:ext cx="9326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dirty="0"/>
              <a:t>Genetik alqoritm, təbii seleksiya, </a:t>
            </a:r>
            <a:r>
              <a:rPr lang="az-Latn-AZ" dirty="0" err="1"/>
              <a:t>çaprazlaşma</a:t>
            </a:r>
            <a:r>
              <a:rPr lang="az-Latn-AZ" dirty="0"/>
              <a:t> və mutasiya prinsiplərini istifadə edərək optimal həll tapmağa çalışan bir </a:t>
            </a:r>
            <a:r>
              <a:rPr lang="az-Latn-AZ" dirty="0" err="1"/>
              <a:t>optimallaşdırma</a:t>
            </a:r>
            <a:r>
              <a:rPr lang="az-Latn-AZ" dirty="0"/>
              <a:t> metodudur.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C009B9-0D44-4F6C-B19A-60A335D8F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0" y="2628877"/>
            <a:ext cx="3699652" cy="11380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407A08-6FF8-46A7-BED9-5DBF0ECAE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399" y="2660334"/>
            <a:ext cx="2379341" cy="10751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931564-A648-49AC-B7F1-E7257D218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782" y="2679279"/>
            <a:ext cx="2636938" cy="923331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FBD35219-C1DD-4CE6-99D7-C89CDD442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680" y="4048294"/>
            <a:ext cx="917336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z-Latn-AZ" altLang="az-Latn-A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 sistem işçilərin növbətçilik cədvəlini avtomatik, ədalətli və </a:t>
            </a:r>
            <a:r>
              <a:rPr kumimoji="0" lang="az-Latn-AZ" altLang="az-Latn-AZ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balanslı</a:t>
            </a:r>
            <a:r>
              <a:rPr kumimoji="0" lang="az-Latn-AZ" altLang="az-Latn-A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şəkildə tərtib edir. İşçilərin siyahısı və keçmiş növbətçilik məlumatları analiz edilir. Genetik alqoritm optimal cədvəli </a:t>
            </a:r>
            <a:r>
              <a:rPr kumimoji="0" lang="az-Latn-AZ" altLang="az-Latn-AZ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müəyyənləşdirir</a:t>
            </a:r>
            <a:r>
              <a:rPr kumimoji="0" lang="az-Latn-AZ" altLang="az-Latn-A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son yoxlamalar aparılaraq Excel formatında saxlanılır.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z-Latn-AZ" altLang="az-Latn-A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632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D5CAC2-83A4-4FF1-B998-B8B67883E671}"/>
              </a:ext>
            </a:extLst>
          </p:cNvPr>
          <p:cNvSpPr txBox="1"/>
          <p:nvPr/>
        </p:nvSpPr>
        <p:spPr>
          <a:xfrm>
            <a:off x="1604963" y="3513414"/>
            <a:ext cx="89820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z-Latn-AZ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Diqqətiniz üçün təşəkkür edirəm</a:t>
            </a:r>
            <a:endParaRPr lang="en-GB" sz="32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54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64417" y="-48483"/>
            <a:ext cx="54606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z-Latn-AZ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Süni İntellekt əsaslı növbə sisteminə qoyulan tələblər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730C6A-82DC-4AD7-A52F-9BB3EC7C4F43}"/>
              </a:ext>
            </a:extLst>
          </p:cNvPr>
          <p:cNvSpPr txBox="1"/>
          <p:nvPr/>
        </p:nvSpPr>
        <p:spPr>
          <a:xfrm>
            <a:off x="567748" y="4046503"/>
            <a:ext cx="85762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az-Latn-AZ" dirty="0"/>
            </a:br>
            <a:endParaRPr lang="az-Latn-A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0FF22F-DA2E-45F0-8DB6-A4174549AB52}"/>
              </a:ext>
            </a:extLst>
          </p:cNvPr>
          <p:cNvSpPr txBox="1"/>
          <p:nvPr/>
        </p:nvSpPr>
        <p:spPr>
          <a:xfrm>
            <a:off x="110560" y="1344483"/>
            <a:ext cx="9689205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az-Latn-A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Gün bölgüsü: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Növbələr “iş”, “istirahət” və “bazar” günlərinə uyğun </a:t>
            </a:r>
            <a:r>
              <a:rPr lang="az-Latn-A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bölünməlidir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az-Latn-A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Yerdəyişmə: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İşçilər növbələrini dəyişə </a:t>
            </a:r>
            <a:r>
              <a:rPr lang="az-Latn-A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bilməlidirlər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az-Latn-A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Şənbə/Bazar məhdudiyyəti: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Hər işçi ayda yalnız bir dəfə şənbə və ya bazar növbətçi ola bilər.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az-Latn-A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İstisnalar: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Məzuniyyət və ezamiyyət üçün növbədən çıxarma imkanı olmalıdır.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az-Latn-A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Bazar sonrası istirahət: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Bazar günü növbətçi olan şəxsə bazar ertəsi istirahət etməlidir.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az-Latn-A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Tarixi nəzərə alma: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Növbələr əvvəlki ayların cədvəllərinə uyğun </a:t>
            </a:r>
            <a:r>
              <a:rPr lang="az-Latn-A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planlanmalıdır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az-Latn-AZ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Veb</a:t>
            </a:r>
            <a:r>
              <a:rPr lang="az-Latn-A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platforma: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Növbə cədvəli </a:t>
            </a:r>
            <a:r>
              <a:rPr lang="az-Latn-A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veb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tətbiq üzərindən idarə </a:t>
            </a:r>
            <a:r>
              <a:rPr lang="az-Latn-A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olunmalıdır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az-Latn-A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İstifadəçi rolları: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Moderator növbələri təyin edəcək, </a:t>
            </a:r>
            <a:r>
              <a:rPr lang="az-Latn-A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təsdiqləyəcək.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az-Latn-A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Ümumi bildiriş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az-Latn-AZ" altLang="az-Latn-A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Növbə </a:t>
            </a:r>
            <a:r>
              <a:rPr kumimoji="0" lang="az-Latn-AZ" altLang="az-Latn-AZ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təsdiqləndikdən</a:t>
            </a:r>
            <a:r>
              <a:rPr kumimoji="0" lang="az-Latn-AZ" altLang="az-Latn-A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sonra bütün növbətçilərə </a:t>
            </a:r>
            <a:r>
              <a:rPr kumimoji="0" lang="az-Latn-AZ" altLang="az-Latn-AZ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kumimoji="0" lang="az-Latn-AZ" altLang="az-Latn-A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az-Latn-AZ" altLang="az-Latn-AZ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göndərilməlidir</a:t>
            </a:r>
            <a:r>
              <a:rPr kumimoji="0" lang="az-Latn-AZ" altLang="az-Latn-A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n-US" altLang="az-Latn-A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az-Latn-AZ" altLang="az-Latn-AZ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ündəlik</a:t>
            </a:r>
            <a:r>
              <a:rPr lang="az-Latn-AZ" altLang="az-Latn-A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bildiriş</a:t>
            </a:r>
            <a:r>
              <a:rPr lang="en-US" altLang="az-Latn-A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az-Latn-AZ" altLang="az-Latn-A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Hər növbətçiyə növbədən bir gün əvvəl </a:t>
            </a:r>
            <a:r>
              <a:rPr kumimoji="0" lang="az-Latn-AZ" altLang="az-Latn-AZ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kumimoji="0" lang="az-Latn-AZ" altLang="az-Latn-A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bildirişi getməlidir. </a:t>
            </a:r>
          </a:p>
          <a:p>
            <a:pPr>
              <a:lnSpc>
                <a:spcPct val="150000"/>
              </a:lnSpc>
            </a:pPr>
            <a:endParaRPr kumimoji="0" lang="az-Latn-AZ" altLang="az-Latn-A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az-Latn-A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az-Latn-A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4E5B6EB9-43B3-4DB0-8DF7-925511D6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z-Latn-AZ" altLang="az-Latn-A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az-Latn-AZ" altLang="az-Latn-A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10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BDE0D7F-70AC-4AF5-BB16-786D620C7D1C}"/>
              </a:ext>
            </a:extLst>
          </p:cNvPr>
          <p:cNvSpPr txBox="1"/>
          <p:nvPr/>
        </p:nvSpPr>
        <p:spPr>
          <a:xfrm>
            <a:off x="2709645" y="-83890"/>
            <a:ext cx="674474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z-Latn-AZ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Sistemin qurulması zamanı istifadə olunan </a:t>
            </a:r>
            <a:r>
              <a:rPr lang="az-Latn-AZ" sz="3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az-Latn-AZ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kitabxanaları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F3C85F2-FBE0-4A02-876D-69D5069F3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898" y="1965176"/>
            <a:ext cx="6499183" cy="199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z-Latn-AZ" altLang="az-Latn-AZ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az-Latn-AZ" altLang="az-Latn-AZ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az-Latn-AZ" altLang="az-Latn-A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az-Latn-AZ" altLang="az-Latn-AZ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Veb</a:t>
            </a:r>
            <a:r>
              <a:rPr kumimoji="0" lang="az-Latn-AZ" altLang="az-Latn-A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əsaslı interfeysin yaradılması üçün istifadə olunur.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z-Latn-AZ" altLang="az-Latn-AZ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kumimoji="0" lang="az-Latn-AZ" altLang="az-Latn-AZ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kumimoji="0" lang="az-Latn-AZ" altLang="az-Latn-AZ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kumimoji="0" lang="az-Latn-AZ" altLang="az-Latn-AZ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az-Latn-AZ" altLang="az-Latn-A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Məlumatların emalı və analizində kömək edir.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z-Latn-AZ" altLang="az-Latn-AZ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kumimoji="0" lang="az-Latn-AZ" altLang="az-Latn-AZ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OS:</a:t>
            </a:r>
            <a:r>
              <a:rPr kumimoji="0" lang="az-Latn-AZ" altLang="az-Latn-A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Təsadüfi seçimlər və sistem əməliyyatları üçün istifadə edilir.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z-Latn-AZ" altLang="az-Latn-AZ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SMTPLib</a:t>
            </a:r>
            <a:r>
              <a:rPr kumimoji="0" lang="az-Latn-AZ" altLang="az-Latn-AZ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kumimoji="0" lang="az-Latn-AZ" altLang="az-Latn-AZ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kumimoji="0" lang="az-Latn-AZ" altLang="az-Latn-AZ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az-Latn-AZ" altLang="az-Latn-A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E-poçt göndərmə funksionallığını təmin edir.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z-Latn-AZ" altLang="az-Latn-AZ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kumimoji="0" lang="az-Latn-AZ" altLang="az-Latn-AZ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kumimoji="0" lang="az-Latn-AZ" altLang="az-Latn-AZ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kumimoji="0" lang="az-Latn-AZ" altLang="az-Latn-AZ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az-Latn-AZ" altLang="az-Latn-A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Tarix və zaman əməliyyatları üçün istifadə olunur.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z-Latn-AZ" altLang="az-Latn-AZ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kumimoji="0" lang="az-Latn-AZ" altLang="az-Latn-AZ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az-Latn-AZ" altLang="az-Latn-A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Vizual qrafiklərin </a:t>
            </a:r>
            <a:r>
              <a:rPr kumimoji="0" lang="az-Latn-AZ" altLang="az-Latn-AZ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yaradılmasını</a:t>
            </a:r>
            <a:r>
              <a:rPr kumimoji="0" lang="az-Latn-AZ" altLang="az-Latn-A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təmin edir.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z-Latn-AZ" altLang="az-Latn-AZ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Gizli (gizli.py):</a:t>
            </a:r>
            <a:r>
              <a:rPr kumimoji="0" lang="az-Latn-AZ" altLang="az-Latn-A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az-Latn-AZ" altLang="az-Latn-AZ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Konfidensial</a:t>
            </a:r>
            <a:r>
              <a:rPr kumimoji="0" lang="az-Latn-AZ" altLang="az-Latn-A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məlumatları idarə etmək üçün xüsusi </a:t>
            </a:r>
            <a:r>
              <a:rPr kumimoji="0" lang="az-Latn-AZ" altLang="az-Latn-AZ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skript</a:t>
            </a:r>
            <a:r>
              <a:rPr kumimoji="0" lang="az-Latn-AZ" altLang="az-Latn-A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DC3975-0111-4D70-905B-9D765BDC4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42" y="1824076"/>
            <a:ext cx="3672531" cy="2382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921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472DFA-AA61-4289-96E2-2908490B1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16" y="1393479"/>
            <a:ext cx="7017967" cy="2649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CCDF62-2D40-4105-A89E-36E001673506}"/>
              </a:ext>
            </a:extLst>
          </p:cNvPr>
          <p:cNvSpPr txBox="1"/>
          <p:nvPr/>
        </p:nvSpPr>
        <p:spPr>
          <a:xfrm>
            <a:off x="3141677" y="-161486"/>
            <a:ext cx="6044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z-Latn-AZ" sz="3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Moderator və </a:t>
            </a:r>
            <a:r>
              <a:rPr lang="az-Latn-AZ" sz="3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</a:t>
            </a:r>
            <a:r>
              <a:rPr lang="az-Latn-AZ" sz="3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üçün giriş ekranı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AA978-306B-4CDD-9151-F7E9A393C5FD}"/>
              </a:ext>
            </a:extLst>
          </p:cNvPr>
          <p:cNvSpPr txBox="1"/>
          <p:nvPr/>
        </p:nvSpPr>
        <p:spPr>
          <a:xfrm>
            <a:off x="1241571" y="4103801"/>
            <a:ext cx="80330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az-Latn-A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Giriş paneli 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İstifadəçi adı və şifrə ilə sistemə daxil olmaq üçündür.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az-Latn-AZ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Növbələri təsdiqləyir.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az-Latn-A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Moderato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– Növbə cədvəlini hazırlayır.</a:t>
            </a:r>
          </a:p>
        </p:txBody>
      </p:sp>
    </p:spTree>
    <p:extLst>
      <p:ext uri="{BB962C8B-B14F-4D97-AF65-F5344CB8AC3E}">
        <p14:creationId xmlns:p14="http://schemas.microsoft.com/office/powerpoint/2010/main" val="337345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F5493E-C8A0-42DD-948B-6A3FA1281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84" y="1288824"/>
            <a:ext cx="6100403" cy="3095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F071D7-5594-48F0-904C-E196AB3A24B4}"/>
              </a:ext>
            </a:extLst>
          </p:cNvPr>
          <p:cNvSpPr txBox="1"/>
          <p:nvPr/>
        </p:nvSpPr>
        <p:spPr>
          <a:xfrm>
            <a:off x="4305649" y="75393"/>
            <a:ext cx="45845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 seçim ekranı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3BA8A8-D9F8-4529-9B87-67853951DE65}"/>
              </a:ext>
            </a:extLst>
          </p:cNvPr>
          <p:cNvSpPr txBox="1"/>
          <p:nvPr/>
        </p:nvSpPr>
        <p:spPr>
          <a:xfrm>
            <a:off x="0" y="4434360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 seçim ekranı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Moderator olaraq növbə cədvəlini idarə etmək üçün ay seçin və davam edin. Seçilən ayın məlumatlarına baxış və dəyişiklik mümkündür.</a:t>
            </a:r>
          </a:p>
        </p:txBody>
      </p:sp>
    </p:spTree>
    <p:extLst>
      <p:ext uri="{BB962C8B-B14F-4D97-AF65-F5344CB8AC3E}">
        <p14:creationId xmlns:p14="http://schemas.microsoft.com/office/powerpoint/2010/main" val="2977462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3D3F07-BE6A-41EA-85CD-37F2DB684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2" y="1375963"/>
            <a:ext cx="4577361" cy="2336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715E88-E890-4F0E-BBFE-109073BE4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335" y="1375963"/>
            <a:ext cx="4159876" cy="23575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8254DF-505B-490A-8E54-B7544A8FCC26}"/>
              </a:ext>
            </a:extLst>
          </p:cNvPr>
          <p:cNvSpPr txBox="1"/>
          <p:nvPr/>
        </p:nvSpPr>
        <p:spPr>
          <a:xfrm>
            <a:off x="0" y="3943171"/>
            <a:ext cx="91740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ekran </a:t>
            </a:r>
            <a:r>
              <a:rPr lang="az-Latn-A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süni intellekt əsaslı növbə </a:t>
            </a:r>
            <a:r>
              <a:rPr lang="az-Latn-AZ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planlaşdırma</a:t>
            </a:r>
            <a:r>
              <a:rPr lang="az-Latn-A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sisteminin 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əsas səhifəsidir. İstifadəçi uğurla daxil olduqdan sonra moderator kimi müəyyən əməliyyatları icra edə bilər. Seçilmiş ayın növbə cədvəli avtomatik olaraq göstərilir. Eyni zamanda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az-Latn-A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Ayı dəyiş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az-Latn-A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düyməsinə basaraq ayı dəyişə bilərik.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900D28A-5FB9-4384-B505-1D3AC1025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518" y="-150439"/>
            <a:ext cx="546245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z-Latn-AZ" altLang="az-Latn-AZ" sz="36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Süni İntellekt əsaslı növbə </a:t>
            </a:r>
            <a:r>
              <a:rPr kumimoji="0" lang="az-Latn-AZ" altLang="az-Latn-AZ" sz="36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planlaşdırma</a:t>
            </a:r>
            <a:r>
              <a:rPr kumimoji="0" lang="az-Latn-AZ" altLang="az-Latn-AZ" sz="36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paneli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z-Latn-AZ" altLang="az-Latn-A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077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063F1DD-4181-471B-BBD3-801B61DFC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427" y="1380627"/>
            <a:ext cx="7231309" cy="2957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98642E09-A9AD-465E-8FE4-F29A8FEBF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0422" y="152227"/>
            <a:ext cx="669701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z-Latn-AZ" altLang="az-Latn-AZ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İşçi Məzuniyyət və Ezamiyyət </a:t>
            </a:r>
            <a:r>
              <a:rPr kumimoji="0" lang="az-Latn-AZ" altLang="az-Latn-AZ" sz="20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planlaşdırma</a:t>
            </a:r>
            <a:r>
              <a:rPr kumimoji="0" lang="en-US" altLang="az-Latn-AZ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az-Latn-AZ" sz="20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eyni</a:t>
            </a:r>
            <a:r>
              <a:rPr kumimoji="0" lang="en-US" altLang="az-Latn-AZ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az-Latn-AZ" sz="20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zamanda</a:t>
            </a:r>
            <a:r>
              <a:rPr kumimoji="0" lang="en-US" altLang="az-Latn-AZ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kumimoji="0" lang="az-Latn-AZ" altLang="az-Latn-AZ" sz="20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ədvəldə</a:t>
            </a:r>
            <a:r>
              <a:rPr kumimoji="0" lang="az-Latn-AZ" altLang="az-Latn-AZ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xüsusi dəyişikliklər etmək üçün panel</a:t>
            </a:r>
            <a:endParaRPr kumimoji="0" lang="az-Latn-AZ" altLang="az-Latn-AZ" sz="20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7A213F7-422A-42A6-A6C4-6E681AAB2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0" y="4338224"/>
            <a:ext cx="911533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z-Latn-AZ" altLang="az-Latn-AZ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 panel </a:t>
            </a:r>
            <a:r>
              <a:rPr kumimoji="0" lang="az-Latn-AZ" altLang="az-Latn-AZ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işçilərin məzuniyyət və ezamiyyət </a:t>
            </a:r>
            <a:r>
              <a:rPr kumimoji="0" lang="az-Latn-AZ" altLang="az-Latn-AZ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planlaşdırılmasını</a:t>
            </a:r>
            <a:r>
              <a:rPr kumimoji="0" lang="az-Latn-AZ" altLang="az-Latn-AZ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az-Latn-AZ" altLang="az-Latn-AZ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asanlaşdırır</a:t>
            </a:r>
            <a:r>
              <a:rPr kumimoji="0" lang="az-Latn-AZ" altLang="az-Latn-AZ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az-Latn-AZ" altLang="az-Latn-AZ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İstifadəçilər ayın müəyyən günlərini seçərək növbə qrafikinə dəyişiklik edə, işçilərin işləyə bilmədiyi günləri qeyd edə və cədvəli yeniləyə bilərlər. </a:t>
            </a:r>
            <a:r>
              <a:rPr kumimoji="0" lang="az-Latn-AZ" altLang="az-Latn-AZ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Sistemdə avtomatik planlama ilə yanaşı, xüsusi düzəlişlər də mümkündür.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z-Latn-AZ" altLang="az-Latn-A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76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F374FD-F67E-47A9-A181-CDB241086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350" y="1346340"/>
            <a:ext cx="6748942" cy="2940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B6592D85-F53D-4658-A831-21FB0294D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479" y="46166"/>
            <a:ext cx="643016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z-Latn-AZ" altLang="az-Latn-AZ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İşçi Məzuniyyət və Ezamiyyət planı və  digər xüsusi hallar və fərdi dəyişikliklər </a:t>
            </a:r>
            <a:r>
              <a:rPr kumimoji="0" lang="az-Latn-AZ" altLang="az-Latn-AZ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edildikdən</a:t>
            </a:r>
            <a:r>
              <a:rPr kumimoji="0" lang="az-Latn-AZ" altLang="az-Latn-AZ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sonra </a:t>
            </a:r>
            <a:r>
              <a:rPr kumimoji="0" lang="az-Latn-AZ" altLang="az-Latn-AZ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Administratorun</a:t>
            </a:r>
            <a:r>
              <a:rPr kumimoji="0" lang="az-Latn-AZ" altLang="az-Latn-AZ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az-Latn-AZ" altLang="az-Latn-AZ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təstiqi</a:t>
            </a:r>
            <a:r>
              <a:rPr kumimoji="0" lang="az-Latn-AZ" altLang="az-Latn-AZ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üçün moderator </a:t>
            </a:r>
            <a:r>
              <a:rPr kumimoji="0" lang="az-Latn-AZ" altLang="az-Latn-AZ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tətəfindən</a:t>
            </a:r>
            <a:r>
              <a:rPr kumimoji="0" lang="az-Latn-AZ" altLang="az-Latn-AZ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hazırlanmış cədvəl </a:t>
            </a:r>
            <a:endParaRPr kumimoji="0" lang="az-Latn-AZ" altLang="az-Latn-AZ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z-Latn-AZ" altLang="az-Latn-A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BFB504-2A1F-42F1-B9EE-6F4486FC3A86}"/>
              </a:ext>
            </a:extLst>
          </p:cNvPr>
          <p:cNvSpPr txBox="1"/>
          <p:nvPr/>
        </p:nvSpPr>
        <p:spPr>
          <a:xfrm>
            <a:off x="37750" y="4249099"/>
            <a:ext cx="91062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az-Latn-AZ" dirty="0"/>
              <a:t>Bu cədvəl işçilərin məzuniyyət və ezamiyyət planların və digər xüsusi hallar</a:t>
            </a:r>
            <a:r>
              <a:rPr lang="en-US" dirty="0"/>
              <a:t> n</a:t>
            </a:r>
            <a:r>
              <a:rPr lang="az-Latn-AZ" dirty="0" err="1"/>
              <a:t>əzərə</a:t>
            </a:r>
            <a:r>
              <a:rPr lang="az-Latn-AZ" dirty="0"/>
              <a:t> alınaraq hazırlanmış növbə </a:t>
            </a:r>
            <a:r>
              <a:rPr lang="az-Latn-AZ" dirty="0" err="1"/>
              <a:t>paylanmasını</a:t>
            </a:r>
            <a:r>
              <a:rPr lang="az-Latn-AZ" dirty="0"/>
              <a:t> əks etdirir. </a:t>
            </a:r>
            <a:r>
              <a:rPr lang="az-Latn-AZ" b="1" dirty="0"/>
              <a:t>Moderator tərəfindən sistemə daxil edilərək </a:t>
            </a:r>
            <a:r>
              <a:rPr lang="az-Latn-AZ" b="1" dirty="0" err="1"/>
              <a:t>Administratorun</a:t>
            </a:r>
            <a:r>
              <a:rPr lang="az-Latn-AZ" b="1" dirty="0"/>
              <a:t> təsdiqinə təqdim olunur.</a:t>
            </a:r>
          </a:p>
        </p:txBody>
      </p:sp>
    </p:spTree>
    <p:extLst>
      <p:ext uri="{BB962C8B-B14F-4D97-AF65-F5344CB8AC3E}">
        <p14:creationId xmlns:p14="http://schemas.microsoft.com/office/powerpoint/2010/main" val="816078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0DBF03-EC3C-41BB-8FDE-0F992B5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9" y="1442425"/>
            <a:ext cx="5740236" cy="2258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2E1DEC-A36D-4210-8785-2A4B6C72B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182" y="1491230"/>
            <a:ext cx="2967176" cy="2392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66B3FACD-5174-4C03-B54A-A73F49C94E0E}"/>
              </a:ext>
            </a:extLst>
          </p:cNvPr>
          <p:cNvCxnSpPr/>
          <p:nvPr/>
        </p:nvCxnSpPr>
        <p:spPr>
          <a:xfrm>
            <a:off x="1304488" y="1644242"/>
            <a:ext cx="4513277" cy="360727"/>
          </a:xfrm>
          <a:prstGeom prst="curvedConnector3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7C31D2-C5D4-491D-9FD7-F1DCCCD42729}"/>
              </a:ext>
            </a:extLst>
          </p:cNvPr>
          <p:cNvSpPr txBox="1"/>
          <p:nvPr/>
        </p:nvSpPr>
        <p:spPr>
          <a:xfrm>
            <a:off x="2890008" y="0"/>
            <a:ext cx="64343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z-Latn-AZ" sz="2000" b="1" i="1" dirty="0">
                <a:solidFill>
                  <a:schemeClr val="bg1"/>
                </a:solidFill>
              </a:rPr>
              <a:t>Bazar günü növbətçi olan işçilərə bazar ertəsi günü istirahətin verilməsi və ay ərzində hər bir işçinin neçə dəfə növbətçi olmasının qrafiki təsviri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50361E6-1D13-4478-843A-AA6EEAFE8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0335" y="3867669"/>
            <a:ext cx="924467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z-Latn-AZ" altLang="az-Latn-AZ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 cədvəldə bazar günü növbətçi olan işçilərə bazar ertəsi istirahət günü verilməsi qeyd olunub. </a:t>
            </a:r>
            <a:r>
              <a:rPr kumimoji="0" lang="az-Latn-AZ" altLang="az-Latn-A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Eyni zamanda, qrafikdə </a:t>
            </a:r>
            <a:r>
              <a:rPr kumimoji="0" lang="az-Latn-AZ" altLang="az-Latn-AZ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 ərzində hər bir işçinin neçə dəfə növbətçi olduğu vizual şəkildə təsvir edilib. </a:t>
            </a:r>
            <a:r>
              <a:rPr kumimoji="0" lang="az-Latn-AZ" altLang="az-Latn-A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 sistem iş yükünün </a:t>
            </a:r>
            <a:r>
              <a:rPr kumimoji="0" lang="az-Latn-AZ" altLang="az-Latn-AZ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balanslaşdırılmasına</a:t>
            </a:r>
            <a:r>
              <a:rPr kumimoji="0" lang="az-Latn-AZ" altLang="az-Latn-A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və işçilərin istirahət hüquqlarının qorunmasına xidmət edir.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z-Latn-AZ" altLang="az-Latn-A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199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856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715</Words>
  <Application>Microsoft Office PowerPoint</Application>
  <PresentationFormat>On-screen Show (16:9)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2025-03-16T10:08:05Z</dcterms:modified>
</cp:coreProperties>
</file>