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Barlow" panose="00000500000000000000" pitchFamily="2" charset="0"/>
      <p:regular r:id="rId18"/>
    </p:embeddedFont>
    <p:embeddedFont>
      <p:font typeface="Barlow Bold" panose="020B0604020202020204" charset="0"/>
      <p:regular r:id="rId19"/>
    </p:embeddedFont>
    <p:embeddedFont>
      <p:font typeface="Barlow Italics" panose="020B0604020202020204" charset="0"/>
      <p:regular r:id="rId20"/>
    </p:embeddedFont>
    <p:embeddedFont>
      <p:font typeface="Barlow Medium" panose="00000600000000000000" pitchFamily="2" charset="0"/>
      <p:regular r:id="rId21"/>
    </p:embeddedFont>
    <p:embeddedFont>
      <p:font typeface="Barlow Medium Italics" panose="020B0604020202020204" charset="0"/>
      <p:regular r:id="rId22"/>
    </p:embeddedFont>
    <p:embeddedFont>
      <p:font typeface="Barlow Semi-Bold" panose="020B0604020202020204" charset="0"/>
      <p:regular r:id="rId23"/>
    </p:embeddedFont>
    <p:embeddedFont>
      <p:font typeface="Canva Sans" panose="020B0604020202020204" charset="0"/>
      <p:regular r:id="rId24"/>
    </p:embeddedFont>
    <p:embeddedFont>
      <p:font typeface="Garet"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050357" y="9484941"/>
            <a:ext cx="798886" cy="347980"/>
          </a:xfrm>
          <a:prstGeom prst="rect">
            <a:avLst/>
          </a:prstGeom>
        </p:spPr>
        <p:txBody>
          <a:bodyPr lIns="0" tIns="0" rIns="0" bIns="0" rtlCol="0" anchor="t">
            <a:spAutoFit/>
          </a:bodyPr>
          <a:lstStyle/>
          <a:p>
            <a:pPr algn="r">
              <a:lnSpc>
                <a:spcPts val="2749"/>
              </a:lnSpc>
            </a:pPr>
            <a:r>
              <a:rPr lang="en-US" sz="2199" b="1">
                <a:solidFill>
                  <a:srgbClr val="90113E"/>
                </a:solidFill>
                <a:latin typeface="Barlow Semi-Bold"/>
                <a:ea typeface="Barlow Semi-Bold"/>
                <a:cs typeface="Barlow Semi-Bold"/>
                <a:sym typeface="Barlow Semi-Bold"/>
              </a:rPr>
              <a:t>02</a:t>
            </a:r>
          </a:p>
        </p:txBody>
      </p:sp>
      <p:sp>
        <p:nvSpPr>
          <p:cNvPr id="3" name="Freeform 3"/>
          <p:cNvSpPr/>
          <p:nvPr/>
        </p:nvSpPr>
        <p:spPr>
          <a:xfrm>
            <a:off x="14309762" y="1467788"/>
            <a:ext cx="2274977" cy="2274977"/>
          </a:xfrm>
          <a:custGeom>
            <a:avLst/>
            <a:gdLst/>
            <a:ahLst/>
            <a:cxnLst/>
            <a:rect l="l" t="t" r="r" b="b"/>
            <a:pathLst>
              <a:path w="2274977" h="2274977">
                <a:moveTo>
                  <a:pt x="0" y="0"/>
                </a:moveTo>
                <a:lnTo>
                  <a:pt x="2274976" y="0"/>
                </a:lnTo>
                <a:lnTo>
                  <a:pt x="2274976" y="2274977"/>
                </a:lnTo>
                <a:lnTo>
                  <a:pt x="0" y="22749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234911" y="2328734"/>
            <a:ext cx="2212339" cy="553085"/>
          </a:xfrm>
          <a:custGeom>
            <a:avLst/>
            <a:gdLst/>
            <a:ahLst/>
            <a:cxnLst/>
            <a:rect l="l" t="t" r="r" b="b"/>
            <a:pathLst>
              <a:path w="2212339" h="553085">
                <a:moveTo>
                  <a:pt x="0" y="0"/>
                </a:moveTo>
                <a:lnTo>
                  <a:pt x="2212339" y="0"/>
                </a:lnTo>
                <a:lnTo>
                  <a:pt x="2212339" y="553085"/>
                </a:lnTo>
                <a:lnTo>
                  <a:pt x="0" y="5530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a:off x="1028700" y="1013155"/>
            <a:ext cx="10865999" cy="3288641"/>
            <a:chOff x="0" y="0"/>
            <a:chExt cx="14487999" cy="4384855"/>
          </a:xfrm>
        </p:grpSpPr>
        <p:sp>
          <p:nvSpPr>
            <p:cNvPr id="6" name="TextBox 6"/>
            <p:cNvSpPr txBox="1"/>
            <p:nvPr/>
          </p:nvSpPr>
          <p:spPr>
            <a:xfrm>
              <a:off x="0" y="0"/>
              <a:ext cx="14487999" cy="3276600"/>
            </a:xfrm>
            <a:prstGeom prst="rect">
              <a:avLst/>
            </a:prstGeom>
          </p:spPr>
          <p:txBody>
            <a:bodyPr lIns="0" tIns="0" rIns="0" bIns="0" rtlCol="0" anchor="t">
              <a:spAutoFit/>
            </a:bodyPr>
            <a:lstStyle/>
            <a:p>
              <a:pPr marL="0" lvl="0" indent="0" algn="l">
                <a:lnSpc>
                  <a:spcPts val="9720"/>
                </a:lnSpc>
              </a:pPr>
              <a:r>
                <a:rPr lang="en-US" sz="8100" b="1" u="none">
                  <a:solidFill>
                    <a:srgbClr val="90113E"/>
                  </a:solidFill>
                  <a:latin typeface="Barlow Semi-Bold"/>
                  <a:ea typeface="Barlow Semi-Bold"/>
                  <a:cs typeface="Barlow Semi-Bold"/>
                  <a:sym typeface="Barlow Semi-Bold"/>
                </a:rPr>
                <a:t>How to Use this Presentation</a:t>
              </a:r>
            </a:p>
          </p:txBody>
        </p:sp>
        <p:sp>
          <p:nvSpPr>
            <p:cNvPr id="7" name="TextBox 7"/>
            <p:cNvSpPr txBox="1"/>
            <p:nvPr/>
          </p:nvSpPr>
          <p:spPr>
            <a:xfrm>
              <a:off x="0" y="3494796"/>
              <a:ext cx="14487999" cy="890060"/>
            </a:xfrm>
            <a:prstGeom prst="rect">
              <a:avLst/>
            </a:prstGeom>
          </p:spPr>
          <p:txBody>
            <a:bodyPr lIns="0" tIns="0" rIns="0" bIns="0" rtlCol="0" anchor="t">
              <a:spAutoFit/>
            </a:bodyPr>
            <a:lstStyle/>
            <a:p>
              <a:pPr algn="l">
                <a:lnSpc>
                  <a:spcPts val="5599"/>
                </a:lnSpc>
              </a:pPr>
              <a:r>
                <a:rPr lang="en-US" sz="3999" b="1" i="1">
                  <a:solidFill>
                    <a:srgbClr val="0BB6BC"/>
                  </a:solidFill>
                  <a:latin typeface="Barlow Medium Italics"/>
                  <a:ea typeface="Barlow Medium Italics"/>
                  <a:cs typeface="Barlow Medium Italics"/>
                  <a:sym typeface="Barlow Medium Italics"/>
                </a:rPr>
                <a:t>Present with ease and wow your audience</a:t>
              </a:r>
            </a:p>
          </p:txBody>
        </p:sp>
      </p:grpSp>
      <p:sp>
        <p:nvSpPr>
          <p:cNvPr id="8" name="TextBox 8"/>
          <p:cNvSpPr txBox="1"/>
          <p:nvPr/>
        </p:nvSpPr>
        <p:spPr>
          <a:xfrm>
            <a:off x="1028700" y="5076825"/>
            <a:ext cx="12024357" cy="3919221"/>
          </a:xfrm>
          <a:prstGeom prst="rect">
            <a:avLst/>
          </a:prstGeom>
        </p:spPr>
        <p:txBody>
          <a:bodyPr lIns="0" tIns="0" rIns="0" bIns="0" rtlCol="0" anchor="t">
            <a:spAutoFit/>
          </a:bodyPr>
          <a:lstStyle/>
          <a:p>
            <a:pPr marL="690876" lvl="1" indent="-345438" algn="l">
              <a:lnSpc>
                <a:spcPts val="4479"/>
              </a:lnSpc>
              <a:buFont typeface="Arial"/>
              <a:buChar char="•"/>
            </a:pPr>
            <a:r>
              <a:rPr lang="en-US" sz="3199">
                <a:solidFill>
                  <a:srgbClr val="000000"/>
                </a:solidFill>
                <a:latin typeface="Barlow"/>
                <a:ea typeface="Barlow"/>
                <a:cs typeface="Barlow"/>
                <a:sym typeface="Barlow"/>
              </a:rPr>
              <a:t>Customize with text and photos. </a:t>
            </a:r>
          </a:p>
          <a:p>
            <a:pPr marL="690876" lvl="1" indent="-345438" algn="l">
              <a:lnSpc>
                <a:spcPts val="4479"/>
              </a:lnSpc>
              <a:buFont typeface="Arial"/>
              <a:buChar char="•"/>
            </a:pPr>
            <a:r>
              <a:rPr lang="en-US" sz="3199">
                <a:solidFill>
                  <a:srgbClr val="000000"/>
                </a:solidFill>
                <a:latin typeface="Barlow"/>
                <a:ea typeface="Barlow"/>
                <a:cs typeface="Barlow"/>
                <a:sym typeface="Barlow"/>
              </a:rPr>
              <a:t>Add elements from the library or upload from your drive. </a:t>
            </a:r>
          </a:p>
          <a:p>
            <a:pPr marL="690876" lvl="1" indent="-345438" algn="l">
              <a:lnSpc>
                <a:spcPts val="4479"/>
              </a:lnSpc>
              <a:buFont typeface="Arial"/>
              <a:buChar char="•"/>
            </a:pPr>
            <a:r>
              <a:rPr lang="en-US" sz="3199">
                <a:solidFill>
                  <a:srgbClr val="000000"/>
                </a:solidFill>
                <a:latin typeface="Barlow"/>
                <a:ea typeface="Barlow"/>
                <a:cs typeface="Barlow"/>
                <a:sym typeface="Barlow"/>
              </a:rPr>
              <a:t>Apply page animations and transitions to emphasize ideas. </a:t>
            </a:r>
          </a:p>
          <a:p>
            <a:pPr marL="690876" lvl="1" indent="-345438" algn="l">
              <a:lnSpc>
                <a:spcPts val="4479"/>
              </a:lnSpc>
              <a:buFont typeface="Arial"/>
              <a:buChar char="•"/>
            </a:pPr>
            <a:r>
              <a:rPr lang="en-US" sz="3199">
                <a:solidFill>
                  <a:srgbClr val="000000"/>
                </a:solidFill>
                <a:latin typeface="Barlow"/>
                <a:ea typeface="Barlow"/>
                <a:cs typeface="Barlow"/>
                <a:sym typeface="Barlow"/>
              </a:rPr>
              <a:t>Use point forms and short sentences instate of long paragraphs</a:t>
            </a:r>
          </a:p>
          <a:p>
            <a:pPr marL="690876" lvl="1" indent="-345438" algn="l">
              <a:lnSpc>
                <a:spcPts val="4479"/>
              </a:lnSpc>
              <a:buFont typeface="Arial"/>
              <a:buChar char="•"/>
            </a:pPr>
            <a:r>
              <a:rPr lang="en-US" sz="3199">
                <a:solidFill>
                  <a:srgbClr val="000000"/>
                </a:solidFill>
                <a:latin typeface="Barlow"/>
                <a:ea typeface="Barlow"/>
                <a:cs typeface="Barlow"/>
                <a:sym typeface="Barlow"/>
              </a:rPr>
              <a:t>Use the PLP pitch deck guide and follow the protocol on slides</a:t>
            </a:r>
          </a:p>
          <a:p>
            <a:pPr algn="l">
              <a:lnSpc>
                <a:spcPts val="4479"/>
              </a:lnSpc>
            </a:pPr>
            <a:endParaRPr lang="en-US" sz="3199">
              <a:solidFill>
                <a:srgbClr val="000000"/>
              </a:solidFill>
              <a:latin typeface="Barlow"/>
              <a:ea typeface="Barlow"/>
              <a:cs typeface="Barlow"/>
              <a:sym typeface="Barlow"/>
            </a:endParaRPr>
          </a:p>
          <a:p>
            <a:pPr algn="l">
              <a:lnSpc>
                <a:spcPts val="4479"/>
              </a:lnSpc>
            </a:pPr>
            <a:r>
              <a:rPr lang="en-US" sz="3199">
                <a:solidFill>
                  <a:srgbClr val="000000"/>
                </a:solidFill>
                <a:latin typeface="Barlow"/>
                <a:ea typeface="Barlow"/>
                <a:cs typeface="Barlow"/>
                <a:sym typeface="Barlow"/>
              </a:rPr>
              <a:t>Lastly “</a:t>
            </a:r>
            <a:r>
              <a:rPr lang="en-US" sz="3199" b="1">
                <a:solidFill>
                  <a:srgbClr val="000000"/>
                </a:solidFill>
                <a:latin typeface="Barlow Bold"/>
                <a:ea typeface="Barlow Bold"/>
                <a:cs typeface="Barlow Bold"/>
                <a:sym typeface="Barlow Bold"/>
              </a:rPr>
              <a:t>PLEASE DELETE THIS SLIDE WHEN YOU ARE DONE!</a:t>
            </a:r>
            <a:r>
              <a:rPr lang="en-US" sz="3199">
                <a:solidFill>
                  <a:srgbClr val="000000"/>
                </a:solidFill>
                <a:latin typeface="Barlow"/>
                <a:ea typeface="Barlow"/>
                <a:cs typeface="Barlow"/>
                <a:sym typeface="Barlow"/>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703359" y="3971075"/>
            <a:ext cx="14881282" cy="602142"/>
          </a:xfrm>
          <a:prstGeom prst="rect">
            <a:avLst/>
          </a:prstGeom>
          <a:solidFill>
            <a:srgbClr val="90113E">
              <a:alpha val="1961"/>
            </a:srgbClr>
          </a:solidFill>
        </p:spPr>
      </p:sp>
      <p:sp>
        <p:nvSpPr>
          <p:cNvPr id="3" name="AutoShape 3"/>
          <p:cNvSpPr/>
          <p:nvPr/>
        </p:nvSpPr>
        <p:spPr>
          <a:xfrm>
            <a:off x="1703359" y="5158824"/>
            <a:ext cx="14881282" cy="602142"/>
          </a:xfrm>
          <a:prstGeom prst="rect">
            <a:avLst/>
          </a:prstGeom>
          <a:solidFill>
            <a:srgbClr val="90113E">
              <a:alpha val="1961"/>
            </a:srgbClr>
          </a:solidFill>
        </p:spPr>
      </p:sp>
      <p:sp>
        <p:nvSpPr>
          <p:cNvPr id="4" name="AutoShape 4"/>
          <p:cNvSpPr/>
          <p:nvPr/>
        </p:nvSpPr>
        <p:spPr>
          <a:xfrm>
            <a:off x="1828800" y="6346573"/>
            <a:ext cx="7162800" cy="602142"/>
          </a:xfrm>
          <a:prstGeom prst="rect">
            <a:avLst/>
          </a:prstGeom>
          <a:solidFill>
            <a:srgbClr val="90113E">
              <a:alpha val="1961"/>
            </a:srgbClr>
          </a:solidFill>
        </p:spPr>
      </p:sp>
      <p:sp>
        <p:nvSpPr>
          <p:cNvPr id="5" name="AutoShape 5"/>
          <p:cNvSpPr/>
          <p:nvPr/>
        </p:nvSpPr>
        <p:spPr>
          <a:xfrm>
            <a:off x="1703359" y="7534322"/>
            <a:ext cx="14881282" cy="602142"/>
          </a:xfrm>
          <a:prstGeom prst="rect">
            <a:avLst/>
          </a:prstGeom>
          <a:solidFill>
            <a:srgbClr val="90113E">
              <a:alpha val="1961"/>
            </a:srgbClr>
          </a:solidFill>
        </p:spPr>
      </p:sp>
      <p:sp>
        <p:nvSpPr>
          <p:cNvPr id="6" name="AutoShape 6"/>
          <p:cNvSpPr/>
          <p:nvPr/>
        </p:nvSpPr>
        <p:spPr>
          <a:xfrm>
            <a:off x="1703359" y="3357575"/>
            <a:ext cx="14881282" cy="0"/>
          </a:xfrm>
          <a:prstGeom prst="line">
            <a:avLst/>
          </a:prstGeom>
          <a:ln w="19050" cap="flat">
            <a:solidFill>
              <a:srgbClr val="90113E"/>
            </a:solidFill>
            <a:prstDash val="solid"/>
            <a:headEnd type="none" w="sm" len="sm"/>
            <a:tailEnd type="none" w="sm" len="sm"/>
          </a:ln>
        </p:spPr>
      </p:sp>
      <p:sp>
        <p:nvSpPr>
          <p:cNvPr id="7" name="AutoShape 7"/>
          <p:cNvSpPr/>
          <p:nvPr/>
        </p:nvSpPr>
        <p:spPr>
          <a:xfrm>
            <a:off x="1703359" y="8136464"/>
            <a:ext cx="14881282" cy="0"/>
          </a:xfrm>
          <a:prstGeom prst="line">
            <a:avLst/>
          </a:prstGeom>
          <a:ln w="19050" cap="flat">
            <a:solidFill>
              <a:srgbClr val="90113E"/>
            </a:solidFill>
            <a:prstDash val="solid"/>
            <a:headEnd type="none" w="sm" len="sm"/>
            <a:tailEnd type="none" w="sm" len="sm"/>
          </a:ln>
        </p:spPr>
      </p:sp>
      <p:sp>
        <p:nvSpPr>
          <p:cNvPr id="8" name="AutoShape 8"/>
          <p:cNvSpPr/>
          <p:nvPr/>
        </p:nvSpPr>
        <p:spPr>
          <a:xfrm>
            <a:off x="8659450" y="2473365"/>
            <a:ext cx="1972472" cy="894023"/>
          </a:xfrm>
          <a:prstGeom prst="rect">
            <a:avLst/>
          </a:prstGeom>
          <a:solidFill>
            <a:srgbClr val="FFFFFF"/>
          </a:solidFill>
        </p:spPr>
      </p:sp>
      <p:sp>
        <p:nvSpPr>
          <p:cNvPr id="9" name="AutoShape 9"/>
          <p:cNvSpPr/>
          <p:nvPr/>
        </p:nvSpPr>
        <p:spPr>
          <a:xfrm>
            <a:off x="6673531" y="2473365"/>
            <a:ext cx="1972472" cy="894023"/>
          </a:xfrm>
          <a:prstGeom prst="rect">
            <a:avLst/>
          </a:prstGeom>
          <a:solidFill>
            <a:srgbClr val="FFFFFF"/>
          </a:solidFill>
        </p:spPr>
      </p:sp>
      <p:sp>
        <p:nvSpPr>
          <p:cNvPr id="10" name="TextBox 10"/>
          <p:cNvSpPr txBox="1"/>
          <p:nvPr/>
        </p:nvSpPr>
        <p:spPr>
          <a:xfrm>
            <a:off x="6913736" y="2694518"/>
            <a:ext cx="1524842" cy="391529"/>
          </a:xfrm>
          <a:prstGeom prst="rect">
            <a:avLst/>
          </a:prstGeom>
        </p:spPr>
        <p:txBody>
          <a:bodyPr lIns="0" tIns="0" rIns="0" bIns="0" rtlCol="0" anchor="t">
            <a:spAutoFit/>
          </a:bodyPr>
          <a:lstStyle/>
          <a:p>
            <a:pPr marL="0" lvl="0" indent="0" algn="ctr">
              <a:lnSpc>
                <a:spcPts val="3220"/>
              </a:lnSpc>
              <a:spcBef>
                <a:spcPct val="0"/>
              </a:spcBef>
            </a:pPr>
            <a:r>
              <a:rPr lang="en-US" sz="2300" u="none">
                <a:solidFill>
                  <a:srgbClr val="90113E"/>
                </a:solidFill>
                <a:latin typeface="Barlow"/>
                <a:ea typeface="Barlow"/>
                <a:cs typeface="Barlow"/>
                <a:sym typeface="Barlow"/>
              </a:rPr>
              <a:t>Month 1</a:t>
            </a:r>
          </a:p>
        </p:txBody>
      </p:sp>
      <p:sp>
        <p:nvSpPr>
          <p:cNvPr id="11" name="TextBox 11"/>
          <p:cNvSpPr txBox="1"/>
          <p:nvPr/>
        </p:nvSpPr>
        <p:spPr>
          <a:xfrm>
            <a:off x="9075969" y="2694518"/>
            <a:ext cx="1316017" cy="391529"/>
          </a:xfrm>
          <a:prstGeom prst="rect">
            <a:avLst/>
          </a:prstGeom>
        </p:spPr>
        <p:txBody>
          <a:bodyPr lIns="0" tIns="0" rIns="0" bIns="0" rtlCol="0" anchor="t">
            <a:spAutoFit/>
          </a:bodyPr>
          <a:lstStyle/>
          <a:p>
            <a:pPr marL="0" lvl="0" indent="0" algn="ctr">
              <a:lnSpc>
                <a:spcPts val="3220"/>
              </a:lnSpc>
              <a:spcBef>
                <a:spcPct val="0"/>
              </a:spcBef>
            </a:pPr>
            <a:r>
              <a:rPr lang="en-US" sz="2300" u="none">
                <a:solidFill>
                  <a:srgbClr val="90113E"/>
                </a:solidFill>
                <a:latin typeface="Barlow"/>
                <a:ea typeface="Barlow"/>
                <a:cs typeface="Barlow"/>
                <a:sym typeface="Barlow"/>
              </a:rPr>
              <a:t>Month 2</a:t>
            </a:r>
          </a:p>
        </p:txBody>
      </p:sp>
      <p:sp>
        <p:nvSpPr>
          <p:cNvPr id="12" name="AutoShape 12"/>
          <p:cNvSpPr/>
          <p:nvPr/>
        </p:nvSpPr>
        <p:spPr>
          <a:xfrm>
            <a:off x="10645368" y="2473365"/>
            <a:ext cx="1972472" cy="894023"/>
          </a:xfrm>
          <a:prstGeom prst="rect">
            <a:avLst/>
          </a:prstGeom>
          <a:solidFill>
            <a:srgbClr val="FFFFFF"/>
          </a:solidFill>
        </p:spPr>
      </p:sp>
      <p:sp>
        <p:nvSpPr>
          <p:cNvPr id="13" name="TextBox 13"/>
          <p:cNvSpPr txBox="1"/>
          <p:nvPr/>
        </p:nvSpPr>
        <p:spPr>
          <a:xfrm>
            <a:off x="11029376" y="2694518"/>
            <a:ext cx="1316017" cy="391529"/>
          </a:xfrm>
          <a:prstGeom prst="rect">
            <a:avLst/>
          </a:prstGeom>
        </p:spPr>
        <p:txBody>
          <a:bodyPr lIns="0" tIns="0" rIns="0" bIns="0" rtlCol="0" anchor="t">
            <a:spAutoFit/>
          </a:bodyPr>
          <a:lstStyle/>
          <a:p>
            <a:pPr marL="0" lvl="0" indent="0" algn="ctr">
              <a:lnSpc>
                <a:spcPts val="3220"/>
              </a:lnSpc>
              <a:spcBef>
                <a:spcPct val="0"/>
              </a:spcBef>
            </a:pPr>
            <a:r>
              <a:rPr lang="en-US" sz="2300" u="none">
                <a:solidFill>
                  <a:srgbClr val="90113E"/>
                </a:solidFill>
                <a:latin typeface="Barlow"/>
                <a:ea typeface="Barlow"/>
                <a:cs typeface="Barlow"/>
                <a:sym typeface="Barlow"/>
              </a:rPr>
              <a:t>Month 3</a:t>
            </a:r>
          </a:p>
        </p:txBody>
      </p:sp>
      <p:sp>
        <p:nvSpPr>
          <p:cNvPr id="14" name="AutoShape 14"/>
          <p:cNvSpPr/>
          <p:nvPr/>
        </p:nvSpPr>
        <p:spPr>
          <a:xfrm>
            <a:off x="12631287" y="2473365"/>
            <a:ext cx="1972472" cy="894023"/>
          </a:xfrm>
          <a:prstGeom prst="rect">
            <a:avLst/>
          </a:prstGeom>
          <a:solidFill>
            <a:srgbClr val="FFFFFF"/>
          </a:solidFill>
        </p:spPr>
      </p:sp>
      <p:sp>
        <p:nvSpPr>
          <p:cNvPr id="15" name="AutoShape 15"/>
          <p:cNvSpPr/>
          <p:nvPr/>
        </p:nvSpPr>
        <p:spPr>
          <a:xfrm>
            <a:off x="14612169" y="2467083"/>
            <a:ext cx="1972472" cy="894023"/>
          </a:xfrm>
          <a:prstGeom prst="rect">
            <a:avLst/>
          </a:prstGeom>
          <a:solidFill>
            <a:srgbClr val="FFFFFF"/>
          </a:solidFill>
        </p:spPr>
      </p:sp>
      <p:sp>
        <p:nvSpPr>
          <p:cNvPr id="16" name="TextBox 16"/>
          <p:cNvSpPr txBox="1"/>
          <p:nvPr/>
        </p:nvSpPr>
        <p:spPr>
          <a:xfrm>
            <a:off x="12982784" y="2694518"/>
            <a:ext cx="1316017" cy="391529"/>
          </a:xfrm>
          <a:prstGeom prst="rect">
            <a:avLst/>
          </a:prstGeom>
        </p:spPr>
        <p:txBody>
          <a:bodyPr lIns="0" tIns="0" rIns="0" bIns="0" rtlCol="0" anchor="t">
            <a:spAutoFit/>
          </a:bodyPr>
          <a:lstStyle/>
          <a:p>
            <a:pPr marL="0" lvl="0" indent="0" algn="ctr">
              <a:lnSpc>
                <a:spcPts val="3220"/>
              </a:lnSpc>
              <a:spcBef>
                <a:spcPct val="0"/>
              </a:spcBef>
            </a:pPr>
            <a:r>
              <a:rPr lang="en-US" sz="2300" u="none">
                <a:solidFill>
                  <a:srgbClr val="90113E"/>
                </a:solidFill>
                <a:latin typeface="Barlow"/>
                <a:ea typeface="Barlow"/>
                <a:cs typeface="Barlow"/>
                <a:sym typeface="Barlow"/>
              </a:rPr>
              <a:t>Month 4</a:t>
            </a:r>
          </a:p>
        </p:txBody>
      </p:sp>
      <p:sp>
        <p:nvSpPr>
          <p:cNvPr id="17" name="TextBox 17"/>
          <p:cNvSpPr txBox="1"/>
          <p:nvPr/>
        </p:nvSpPr>
        <p:spPr>
          <a:xfrm>
            <a:off x="14936191" y="2694518"/>
            <a:ext cx="1316017" cy="391529"/>
          </a:xfrm>
          <a:prstGeom prst="rect">
            <a:avLst/>
          </a:prstGeom>
        </p:spPr>
        <p:txBody>
          <a:bodyPr lIns="0" tIns="0" rIns="0" bIns="0" rtlCol="0" anchor="t">
            <a:spAutoFit/>
          </a:bodyPr>
          <a:lstStyle/>
          <a:p>
            <a:pPr marL="0" lvl="0" indent="0" algn="ctr">
              <a:lnSpc>
                <a:spcPts val="3220"/>
              </a:lnSpc>
              <a:spcBef>
                <a:spcPct val="0"/>
              </a:spcBef>
            </a:pPr>
            <a:r>
              <a:rPr lang="en-US" sz="2300" u="none">
                <a:solidFill>
                  <a:srgbClr val="90113E"/>
                </a:solidFill>
                <a:latin typeface="Barlow"/>
                <a:ea typeface="Barlow"/>
                <a:cs typeface="Barlow"/>
                <a:sym typeface="Barlow"/>
              </a:rPr>
              <a:t>Month 5</a:t>
            </a:r>
          </a:p>
        </p:txBody>
      </p:sp>
      <p:sp>
        <p:nvSpPr>
          <p:cNvPr id="18" name="TextBox 18"/>
          <p:cNvSpPr txBox="1"/>
          <p:nvPr/>
        </p:nvSpPr>
        <p:spPr>
          <a:xfrm>
            <a:off x="2068802" y="2696086"/>
            <a:ext cx="4370690" cy="389255"/>
          </a:xfrm>
          <a:prstGeom prst="rect">
            <a:avLst/>
          </a:prstGeom>
        </p:spPr>
        <p:txBody>
          <a:bodyPr lIns="0" tIns="0" rIns="0" bIns="0" rtlCol="0" anchor="t">
            <a:spAutoFit/>
          </a:bodyPr>
          <a:lstStyle/>
          <a:p>
            <a:pPr marL="0" lvl="0" indent="0" algn="just">
              <a:lnSpc>
                <a:spcPts val="3220"/>
              </a:lnSpc>
              <a:spcBef>
                <a:spcPct val="0"/>
              </a:spcBef>
            </a:pPr>
            <a:r>
              <a:rPr lang="en-US" sz="2300" u="none">
                <a:solidFill>
                  <a:srgbClr val="90113E"/>
                </a:solidFill>
                <a:latin typeface="Barlow"/>
                <a:ea typeface="Barlow"/>
                <a:cs typeface="Barlow"/>
                <a:sym typeface="Barlow"/>
              </a:rPr>
              <a:t>Tasks</a:t>
            </a:r>
          </a:p>
        </p:txBody>
      </p:sp>
      <p:sp>
        <p:nvSpPr>
          <p:cNvPr id="19" name="TextBox 19"/>
          <p:cNvSpPr txBox="1"/>
          <p:nvPr/>
        </p:nvSpPr>
        <p:spPr>
          <a:xfrm>
            <a:off x="1997743" y="3419744"/>
            <a:ext cx="4441750" cy="366767"/>
          </a:xfrm>
          <a:prstGeom prst="rect">
            <a:avLst/>
          </a:prstGeom>
        </p:spPr>
        <p:txBody>
          <a:bodyPr lIns="0" tIns="0" rIns="0" bIns="0" rtlCol="0" anchor="t">
            <a:spAutoFit/>
          </a:bodyPr>
          <a:lstStyle/>
          <a:p>
            <a:pPr marL="0" lvl="0" indent="0" algn="just">
              <a:lnSpc>
                <a:spcPts val="3220"/>
              </a:lnSpc>
              <a:spcBef>
                <a:spcPct val="0"/>
              </a:spcBef>
            </a:pPr>
            <a:r>
              <a:rPr lang="en-US" sz="2300" dirty="0">
                <a:solidFill>
                  <a:srgbClr val="90113E"/>
                </a:solidFill>
                <a:latin typeface="Barlow"/>
                <a:ea typeface="Barlow"/>
                <a:cs typeface="Barlow"/>
                <a:sym typeface="Barlow"/>
              </a:rPr>
              <a:t>Come up with proposal</a:t>
            </a:r>
            <a:endParaRPr lang="en-US" sz="2300" u="none" dirty="0">
              <a:solidFill>
                <a:srgbClr val="90113E"/>
              </a:solidFill>
              <a:latin typeface="Barlow"/>
              <a:ea typeface="Barlow"/>
              <a:cs typeface="Barlow"/>
              <a:sym typeface="Barlow"/>
            </a:endParaRPr>
          </a:p>
        </p:txBody>
      </p:sp>
      <p:sp>
        <p:nvSpPr>
          <p:cNvPr id="20" name="TextBox 20"/>
          <p:cNvSpPr txBox="1"/>
          <p:nvPr/>
        </p:nvSpPr>
        <p:spPr>
          <a:xfrm>
            <a:off x="1997743" y="4022985"/>
            <a:ext cx="4441750" cy="366767"/>
          </a:xfrm>
          <a:prstGeom prst="rect">
            <a:avLst/>
          </a:prstGeom>
        </p:spPr>
        <p:txBody>
          <a:bodyPr lIns="0" tIns="0" rIns="0" bIns="0" rtlCol="0" anchor="t">
            <a:spAutoFit/>
          </a:bodyPr>
          <a:lstStyle/>
          <a:p>
            <a:pPr marL="0" lvl="0" indent="0" algn="just">
              <a:lnSpc>
                <a:spcPts val="3220"/>
              </a:lnSpc>
              <a:spcBef>
                <a:spcPct val="0"/>
              </a:spcBef>
            </a:pPr>
            <a:r>
              <a:rPr lang="en-US" sz="2300" u="none" dirty="0">
                <a:solidFill>
                  <a:srgbClr val="90113E"/>
                </a:solidFill>
                <a:latin typeface="Barlow"/>
                <a:ea typeface="Barlow"/>
                <a:cs typeface="Barlow"/>
                <a:sym typeface="Barlow"/>
              </a:rPr>
              <a:t>research topic for opinion </a:t>
            </a:r>
          </a:p>
        </p:txBody>
      </p:sp>
      <p:sp>
        <p:nvSpPr>
          <p:cNvPr id="21" name="TextBox 21"/>
          <p:cNvSpPr txBox="1"/>
          <p:nvPr/>
        </p:nvSpPr>
        <p:spPr>
          <a:xfrm>
            <a:off x="1997743" y="4626226"/>
            <a:ext cx="4441750" cy="366767"/>
          </a:xfrm>
          <a:prstGeom prst="rect">
            <a:avLst/>
          </a:prstGeom>
        </p:spPr>
        <p:txBody>
          <a:bodyPr lIns="0" tIns="0" rIns="0" bIns="0" rtlCol="0" anchor="t">
            <a:spAutoFit/>
          </a:bodyPr>
          <a:lstStyle/>
          <a:p>
            <a:pPr marL="0" lvl="0" indent="0" algn="just">
              <a:lnSpc>
                <a:spcPts val="3220"/>
              </a:lnSpc>
              <a:spcBef>
                <a:spcPct val="0"/>
              </a:spcBef>
            </a:pPr>
            <a:r>
              <a:rPr lang="en-US" sz="2300" dirty="0">
                <a:solidFill>
                  <a:srgbClr val="90113E"/>
                </a:solidFill>
                <a:latin typeface="Barlow"/>
                <a:ea typeface="Barlow"/>
                <a:cs typeface="Barlow"/>
                <a:sym typeface="Barlow"/>
              </a:rPr>
              <a:t>Acquire team for development</a:t>
            </a:r>
            <a:endParaRPr lang="en-US" sz="2300" u="none" dirty="0">
              <a:solidFill>
                <a:srgbClr val="90113E"/>
              </a:solidFill>
              <a:latin typeface="Barlow"/>
              <a:ea typeface="Barlow"/>
              <a:cs typeface="Barlow"/>
              <a:sym typeface="Barlow"/>
            </a:endParaRPr>
          </a:p>
        </p:txBody>
      </p:sp>
      <p:sp>
        <p:nvSpPr>
          <p:cNvPr id="22" name="TextBox 22"/>
          <p:cNvSpPr txBox="1"/>
          <p:nvPr/>
        </p:nvSpPr>
        <p:spPr>
          <a:xfrm>
            <a:off x="1997743" y="5229466"/>
            <a:ext cx="4441750" cy="366767"/>
          </a:xfrm>
          <a:prstGeom prst="rect">
            <a:avLst/>
          </a:prstGeom>
        </p:spPr>
        <p:txBody>
          <a:bodyPr lIns="0" tIns="0" rIns="0" bIns="0" rtlCol="0" anchor="t">
            <a:spAutoFit/>
          </a:bodyPr>
          <a:lstStyle/>
          <a:p>
            <a:pPr marL="0" lvl="0" indent="0" algn="just">
              <a:lnSpc>
                <a:spcPts val="3220"/>
              </a:lnSpc>
              <a:spcBef>
                <a:spcPct val="0"/>
              </a:spcBef>
            </a:pPr>
            <a:r>
              <a:rPr lang="en-US" sz="2300" dirty="0">
                <a:solidFill>
                  <a:srgbClr val="90113E"/>
                </a:solidFill>
                <a:latin typeface="Barlow"/>
                <a:ea typeface="Barlow"/>
                <a:cs typeface="Barlow"/>
                <a:sym typeface="Barlow"/>
              </a:rPr>
              <a:t>Develop prototype</a:t>
            </a:r>
            <a:endParaRPr lang="en-US" sz="2300" u="none" dirty="0">
              <a:solidFill>
                <a:srgbClr val="90113E"/>
              </a:solidFill>
              <a:latin typeface="Barlow"/>
              <a:ea typeface="Barlow"/>
              <a:cs typeface="Barlow"/>
              <a:sym typeface="Barlow"/>
            </a:endParaRPr>
          </a:p>
        </p:txBody>
      </p:sp>
      <p:sp>
        <p:nvSpPr>
          <p:cNvPr id="23" name="TextBox 23"/>
          <p:cNvSpPr txBox="1"/>
          <p:nvPr/>
        </p:nvSpPr>
        <p:spPr>
          <a:xfrm>
            <a:off x="1997743" y="5832707"/>
            <a:ext cx="4441750" cy="366767"/>
          </a:xfrm>
          <a:prstGeom prst="rect">
            <a:avLst/>
          </a:prstGeom>
        </p:spPr>
        <p:txBody>
          <a:bodyPr lIns="0" tIns="0" rIns="0" bIns="0" rtlCol="0" anchor="t">
            <a:spAutoFit/>
          </a:bodyPr>
          <a:lstStyle/>
          <a:p>
            <a:pPr marL="0" lvl="0" indent="0" algn="just">
              <a:lnSpc>
                <a:spcPts val="3220"/>
              </a:lnSpc>
              <a:spcBef>
                <a:spcPct val="0"/>
              </a:spcBef>
            </a:pPr>
            <a:r>
              <a:rPr lang="en-US" sz="2300" dirty="0">
                <a:solidFill>
                  <a:srgbClr val="90113E"/>
                </a:solidFill>
                <a:latin typeface="Barlow"/>
                <a:ea typeface="Barlow"/>
                <a:cs typeface="Barlow"/>
                <a:sym typeface="Barlow"/>
              </a:rPr>
              <a:t>Test prototype</a:t>
            </a:r>
            <a:endParaRPr lang="en-US" sz="2300" u="none" dirty="0">
              <a:solidFill>
                <a:srgbClr val="90113E"/>
              </a:solidFill>
              <a:latin typeface="Barlow"/>
              <a:ea typeface="Barlow"/>
              <a:cs typeface="Barlow"/>
              <a:sym typeface="Barlow"/>
            </a:endParaRPr>
          </a:p>
        </p:txBody>
      </p:sp>
      <p:sp>
        <p:nvSpPr>
          <p:cNvPr id="24" name="TextBox 24"/>
          <p:cNvSpPr txBox="1"/>
          <p:nvPr/>
        </p:nvSpPr>
        <p:spPr>
          <a:xfrm>
            <a:off x="1828800" y="6379618"/>
            <a:ext cx="5546057" cy="366767"/>
          </a:xfrm>
          <a:prstGeom prst="rect">
            <a:avLst/>
          </a:prstGeom>
        </p:spPr>
        <p:txBody>
          <a:bodyPr wrap="square" lIns="0" tIns="0" rIns="0" bIns="0" rtlCol="0" anchor="t">
            <a:spAutoFit/>
          </a:bodyPr>
          <a:lstStyle/>
          <a:p>
            <a:pPr marL="0" lvl="0" indent="0" algn="just">
              <a:lnSpc>
                <a:spcPts val="3220"/>
              </a:lnSpc>
              <a:spcBef>
                <a:spcPct val="0"/>
              </a:spcBef>
            </a:pPr>
            <a:r>
              <a:rPr lang="en-US" sz="2300" dirty="0">
                <a:solidFill>
                  <a:srgbClr val="90113E"/>
                </a:solidFill>
                <a:latin typeface="Barlow"/>
                <a:ea typeface="Barlow"/>
                <a:cs typeface="Barlow"/>
                <a:sym typeface="Barlow"/>
              </a:rPr>
              <a:t>Pitch idea for funding. Acquire funds </a:t>
            </a:r>
            <a:endParaRPr lang="en-US" sz="2300" u="none" dirty="0">
              <a:solidFill>
                <a:srgbClr val="90113E"/>
              </a:solidFill>
              <a:latin typeface="Barlow"/>
              <a:ea typeface="Barlow"/>
              <a:cs typeface="Barlow"/>
              <a:sym typeface="Barlow"/>
            </a:endParaRPr>
          </a:p>
        </p:txBody>
      </p:sp>
      <p:sp>
        <p:nvSpPr>
          <p:cNvPr id="25" name="TextBox 25"/>
          <p:cNvSpPr txBox="1"/>
          <p:nvPr/>
        </p:nvSpPr>
        <p:spPr>
          <a:xfrm>
            <a:off x="1997743" y="7039189"/>
            <a:ext cx="4441750" cy="366767"/>
          </a:xfrm>
          <a:prstGeom prst="rect">
            <a:avLst/>
          </a:prstGeom>
        </p:spPr>
        <p:txBody>
          <a:bodyPr lIns="0" tIns="0" rIns="0" bIns="0" rtlCol="0" anchor="t">
            <a:spAutoFit/>
          </a:bodyPr>
          <a:lstStyle/>
          <a:p>
            <a:pPr marL="0" lvl="0" indent="0" algn="just">
              <a:lnSpc>
                <a:spcPts val="3220"/>
              </a:lnSpc>
              <a:spcBef>
                <a:spcPct val="0"/>
              </a:spcBef>
            </a:pPr>
            <a:r>
              <a:rPr lang="en-US" sz="2300" dirty="0">
                <a:solidFill>
                  <a:srgbClr val="90113E"/>
                </a:solidFill>
                <a:latin typeface="Barlow"/>
                <a:ea typeface="Barlow"/>
                <a:cs typeface="Barlow"/>
                <a:sym typeface="Barlow"/>
              </a:rPr>
              <a:t>Complete development </a:t>
            </a:r>
            <a:endParaRPr lang="en-US" sz="2300" u="none" dirty="0">
              <a:solidFill>
                <a:srgbClr val="90113E"/>
              </a:solidFill>
              <a:latin typeface="Barlow"/>
              <a:ea typeface="Barlow"/>
              <a:cs typeface="Barlow"/>
              <a:sym typeface="Barlow"/>
            </a:endParaRPr>
          </a:p>
        </p:txBody>
      </p:sp>
      <p:sp>
        <p:nvSpPr>
          <p:cNvPr id="26" name="TextBox 26"/>
          <p:cNvSpPr txBox="1"/>
          <p:nvPr/>
        </p:nvSpPr>
        <p:spPr>
          <a:xfrm>
            <a:off x="1997743" y="7642429"/>
            <a:ext cx="4441750" cy="366767"/>
          </a:xfrm>
          <a:prstGeom prst="rect">
            <a:avLst/>
          </a:prstGeom>
        </p:spPr>
        <p:txBody>
          <a:bodyPr lIns="0" tIns="0" rIns="0" bIns="0" rtlCol="0" anchor="t">
            <a:spAutoFit/>
          </a:bodyPr>
          <a:lstStyle/>
          <a:p>
            <a:pPr marL="0" lvl="0" indent="0" algn="just">
              <a:lnSpc>
                <a:spcPts val="3220"/>
              </a:lnSpc>
              <a:spcBef>
                <a:spcPct val="0"/>
              </a:spcBef>
            </a:pPr>
            <a:r>
              <a:rPr lang="en-US" sz="2300" dirty="0">
                <a:solidFill>
                  <a:srgbClr val="90113E"/>
                </a:solidFill>
                <a:latin typeface="Barlow"/>
                <a:ea typeface="Barlow"/>
                <a:cs typeface="Barlow"/>
                <a:sym typeface="Barlow"/>
              </a:rPr>
              <a:t>Deploy system and register users.</a:t>
            </a:r>
            <a:endParaRPr lang="en-US" sz="2300" u="none" dirty="0">
              <a:solidFill>
                <a:srgbClr val="90113E"/>
              </a:solidFill>
              <a:latin typeface="Barlow"/>
              <a:ea typeface="Barlow"/>
              <a:cs typeface="Barlow"/>
              <a:sym typeface="Barlow"/>
            </a:endParaRPr>
          </a:p>
        </p:txBody>
      </p:sp>
      <p:sp>
        <p:nvSpPr>
          <p:cNvPr id="27" name="AutoShape 27"/>
          <p:cNvSpPr/>
          <p:nvPr/>
        </p:nvSpPr>
        <p:spPr>
          <a:xfrm>
            <a:off x="6673184" y="3424302"/>
            <a:ext cx="1972820" cy="0"/>
          </a:xfrm>
          <a:prstGeom prst="line">
            <a:avLst/>
          </a:prstGeom>
          <a:ln w="485775" cap="flat">
            <a:solidFill>
              <a:srgbClr val="90113E"/>
            </a:solidFill>
            <a:prstDash val="solid"/>
            <a:headEnd type="none" w="sm" len="sm"/>
            <a:tailEnd type="none" w="sm" len="sm"/>
          </a:ln>
        </p:spPr>
      </p:sp>
      <p:sp>
        <p:nvSpPr>
          <p:cNvPr id="28" name="AutoShape 28"/>
          <p:cNvSpPr/>
          <p:nvPr/>
        </p:nvSpPr>
        <p:spPr>
          <a:xfrm>
            <a:off x="7659594" y="4027543"/>
            <a:ext cx="2972328" cy="0"/>
          </a:xfrm>
          <a:prstGeom prst="line">
            <a:avLst/>
          </a:prstGeom>
          <a:ln w="485775" cap="flat">
            <a:solidFill>
              <a:srgbClr val="0BB6BC"/>
            </a:solidFill>
            <a:prstDash val="solid"/>
            <a:headEnd type="none" w="sm" len="sm"/>
            <a:tailEnd type="none" w="sm" len="sm"/>
          </a:ln>
        </p:spPr>
      </p:sp>
      <p:sp>
        <p:nvSpPr>
          <p:cNvPr id="29" name="AutoShape 29"/>
          <p:cNvSpPr/>
          <p:nvPr/>
        </p:nvSpPr>
        <p:spPr>
          <a:xfrm>
            <a:off x="7659594" y="4603308"/>
            <a:ext cx="2012985" cy="0"/>
          </a:xfrm>
          <a:prstGeom prst="line">
            <a:avLst/>
          </a:prstGeom>
          <a:ln w="485775" cap="flat">
            <a:solidFill>
              <a:srgbClr val="FF66C4"/>
            </a:solidFill>
            <a:prstDash val="solid"/>
            <a:headEnd type="none" w="sm" len="sm"/>
            <a:tailEnd type="none" w="sm" len="sm"/>
          </a:ln>
        </p:spPr>
      </p:sp>
      <p:sp>
        <p:nvSpPr>
          <p:cNvPr id="30" name="AutoShape 30"/>
          <p:cNvSpPr/>
          <p:nvPr/>
        </p:nvSpPr>
        <p:spPr>
          <a:xfrm>
            <a:off x="12631287" y="6402324"/>
            <a:ext cx="2962913" cy="0"/>
          </a:xfrm>
          <a:prstGeom prst="line">
            <a:avLst/>
          </a:prstGeom>
          <a:ln w="485775" cap="flat">
            <a:solidFill>
              <a:srgbClr val="083169"/>
            </a:solidFill>
            <a:prstDash val="solid"/>
            <a:headEnd type="none" w="sm" len="sm"/>
            <a:tailEnd type="none" w="sm" len="sm"/>
          </a:ln>
        </p:spPr>
      </p:sp>
      <p:sp>
        <p:nvSpPr>
          <p:cNvPr id="31" name="AutoShape 31"/>
          <p:cNvSpPr/>
          <p:nvPr/>
        </p:nvSpPr>
        <p:spPr>
          <a:xfrm>
            <a:off x="14603759" y="6996645"/>
            <a:ext cx="1980882" cy="0"/>
          </a:xfrm>
          <a:prstGeom prst="line">
            <a:avLst/>
          </a:prstGeom>
          <a:ln w="485775" cap="flat">
            <a:solidFill>
              <a:srgbClr val="CF6E38"/>
            </a:solidFill>
            <a:prstDash val="solid"/>
            <a:headEnd type="none" w="sm" len="sm"/>
            <a:tailEnd type="none" w="sm" len="sm"/>
          </a:ln>
        </p:spPr>
      </p:sp>
      <p:sp>
        <p:nvSpPr>
          <p:cNvPr id="32" name="AutoShape 32"/>
          <p:cNvSpPr/>
          <p:nvPr/>
        </p:nvSpPr>
        <p:spPr>
          <a:xfrm>
            <a:off x="15598405" y="7590073"/>
            <a:ext cx="986236" cy="0"/>
          </a:xfrm>
          <a:prstGeom prst="line">
            <a:avLst/>
          </a:prstGeom>
          <a:ln w="485775" cap="flat">
            <a:solidFill>
              <a:srgbClr val="FF5757"/>
            </a:solidFill>
            <a:prstDash val="solid"/>
            <a:headEnd type="none" w="sm" len="sm"/>
            <a:tailEnd type="none" w="sm" len="sm"/>
          </a:ln>
        </p:spPr>
      </p:sp>
      <p:sp>
        <p:nvSpPr>
          <p:cNvPr id="33" name="AutoShape 33"/>
          <p:cNvSpPr/>
          <p:nvPr/>
        </p:nvSpPr>
        <p:spPr>
          <a:xfrm>
            <a:off x="10645368" y="5214576"/>
            <a:ext cx="3966801" cy="0"/>
          </a:xfrm>
          <a:prstGeom prst="line">
            <a:avLst/>
          </a:prstGeom>
          <a:ln w="485775" cap="flat">
            <a:solidFill>
              <a:srgbClr val="FFDE59"/>
            </a:solidFill>
            <a:prstDash val="solid"/>
            <a:headEnd type="none" w="sm" len="sm"/>
            <a:tailEnd type="none" w="sm" len="sm"/>
          </a:ln>
        </p:spPr>
      </p:sp>
      <p:sp>
        <p:nvSpPr>
          <p:cNvPr id="34" name="AutoShape 34"/>
          <p:cNvSpPr/>
          <p:nvPr/>
        </p:nvSpPr>
        <p:spPr>
          <a:xfrm>
            <a:off x="9672578" y="5809789"/>
            <a:ext cx="3944944" cy="0"/>
          </a:xfrm>
          <a:prstGeom prst="line">
            <a:avLst/>
          </a:prstGeom>
          <a:ln w="485775" cap="flat">
            <a:solidFill>
              <a:srgbClr val="00BF63"/>
            </a:solidFill>
            <a:prstDash val="solid"/>
            <a:headEnd type="none" w="sm" len="sm"/>
            <a:tailEnd type="none" w="sm" len="sm"/>
          </a:ln>
        </p:spPr>
      </p:sp>
      <p:sp>
        <p:nvSpPr>
          <p:cNvPr id="35" name="TextBox 35"/>
          <p:cNvSpPr txBox="1"/>
          <p:nvPr/>
        </p:nvSpPr>
        <p:spPr>
          <a:xfrm>
            <a:off x="1703359" y="343008"/>
            <a:ext cx="14733814" cy="1238250"/>
          </a:xfrm>
          <a:prstGeom prst="rect">
            <a:avLst/>
          </a:prstGeom>
        </p:spPr>
        <p:txBody>
          <a:bodyPr lIns="0" tIns="0" rIns="0" bIns="0" rtlCol="0" anchor="t">
            <a:spAutoFit/>
          </a:bodyPr>
          <a:lstStyle/>
          <a:p>
            <a:pPr marL="0" lvl="0" indent="0" algn="l">
              <a:lnSpc>
                <a:spcPts val="9719"/>
              </a:lnSpc>
            </a:pPr>
            <a:r>
              <a:rPr lang="en-US" sz="8099" b="1">
                <a:solidFill>
                  <a:srgbClr val="0BB6BC"/>
                </a:solidFill>
                <a:latin typeface="Barlow Semi-Bold"/>
                <a:ea typeface="Barlow Semi-Bold"/>
                <a:cs typeface="Barlow Semi-Bold"/>
                <a:sym typeface="Barlow Semi-Bold"/>
              </a:rPr>
              <a:t>Project Traction</a:t>
            </a:r>
          </a:p>
        </p:txBody>
      </p:sp>
      <p:sp>
        <p:nvSpPr>
          <p:cNvPr id="36" name="AutoShape 36"/>
          <p:cNvSpPr/>
          <p:nvPr/>
        </p:nvSpPr>
        <p:spPr>
          <a:xfrm>
            <a:off x="-602092" y="8998522"/>
            <a:ext cx="18890092" cy="2585870"/>
          </a:xfrm>
          <a:prstGeom prst="rect">
            <a:avLst/>
          </a:prstGeom>
          <a:solidFill>
            <a:srgbClr val="90113E"/>
          </a:solidFill>
        </p:spPr>
      </p:sp>
      <p:sp>
        <p:nvSpPr>
          <p:cNvPr id="37" name="TextBox 37"/>
          <p:cNvSpPr txBox="1"/>
          <p:nvPr/>
        </p:nvSpPr>
        <p:spPr>
          <a:xfrm>
            <a:off x="17050357" y="9484941"/>
            <a:ext cx="798886" cy="347980"/>
          </a:xfrm>
          <a:prstGeom prst="rect">
            <a:avLst/>
          </a:prstGeom>
        </p:spPr>
        <p:txBody>
          <a:bodyPr lIns="0" tIns="0" rIns="0" bIns="0" rtlCol="0" anchor="t">
            <a:spAutoFit/>
          </a:bodyPr>
          <a:lstStyle/>
          <a:p>
            <a:pPr algn="r">
              <a:lnSpc>
                <a:spcPts val="2749"/>
              </a:lnSpc>
            </a:pPr>
            <a:r>
              <a:rPr lang="en-US" sz="2199" b="1">
                <a:solidFill>
                  <a:srgbClr val="000000"/>
                </a:solidFill>
                <a:latin typeface="Barlow Semi-Bold"/>
                <a:ea typeface="Barlow Semi-Bold"/>
                <a:cs typeface="Barlow Semi-Bold"/>
                <a:sym typeface="Barlow Semi-Bold"/>
              </a:rPr>
              <a:t>23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028700" y="404813"/>
            <a:ext cx="14733814" cy="1238250"/>
          </a:xfrm>
          <a:prstGeom prst="rect">
            <a:avLst/>
          </a:prstGeom>
        </p:spPr>
        <p:txBody>
          <a:bodyPr lIns="0" tIns="0" rIns="0" bIns="0" rtlCol="0" anchor="t">
            <a:spAutoFit/>
          </a:bodyPr>
          <a:lstStyle/>
          <a:p>
            <a:pPr marL="0" lvl="0" indent="0" algn="l">
              <a:lnSpc>
                <a:spcPts val="9719"/>
              </a:lnSpc>
            </a:pPr>
            <a:r>
              <a:rPr lang="en-US" sz="8099" b="1">
                <a:solidFill>
                  <a:srgbClr val="0BB6BC"/>
                </a:solidFill>
                <a:latin typeface="Barlow Semi-Bold"/>
                <a:ea typeface="Barlow Semi-Bold"/>
                <a:cs typeface="Barlow Semi-Bold"/>
                <a:sym typeface="Barlow Semi-Bold"/>
              </a:rPr>
              <a:t>Business Model</a:t>
            </a:r>
          </a:p>
        </p:txBody>
      </p:sp>
      <p:sp>
        <p:nvSpPr>
          <p:cNvPr id="6" name="TextBox 6"/>
          <p:cNvSpPr txBox="1"/>
          <p:nvPr/>
        </p:nvSpPr>
        <p:spPr>
          <a:xfrm>
            <a:off x="17050357" y="9484941"/>
            <a:ext cx="798886" cy="347980"/>
          </a:xfrm>
          <a:prstGeom prst="rect">
            <a:avLst/>
          </a:prstGeom>
        </p:spPr>
        <p:txBody>
          <a:bodyPr lIns="0" tIns="0" rIns="0" bIns="0" rtlCol="0" anchor="t">
            <a:spAutoFit/>
          </a:bodyPr>
          <a:lstStyle/>
          <a:p>
            <a:pPr algn="r">
              <a:lnSpc>
                <a:spcPts val="2749"/>
              </a:lnSpc>
            </a:pPr>
            <a:r>
              <a:rPr lang="en-US" sz="2199" b="1">
                <a:solidFill>
                  <a:srgbClr val="000000"/>
                </a:solidFill>
                <a:latin typeface="Barlow Semi-Bold"/>
                <a:ea typeface="Barlow Semi-Bold"/>
                <a:cs typeface="Barlow Semi-Bold"/>
                <a:sym typeface="Barlow Semi-Bold"/>
              </a:rPr>
              <a:t>23</a:t>
            </a:r>
          </a:p>
        </p:txBody>
      </p:sp>
      <p:sp>
        <p:nvSpPr>
          <p:cNvPr id="7" name="TextBox 7"/>
          <p:cNvSpPr txBox="1"/>
          <p:nvPr/>
        </p:nvSpPr>
        <p:spPr>
          <a:xfrm>
            <a:off x="1524000" y="845620"/>
            <a:ext cx="15735301" cy="6273705"/>
          </a:xfrm>
          <a:prstGeom prst="rect">
            <a:avLst/>
          </a:prstGeom>
        </p:spPr>
        <p:txBody>
          <a:bodyPr wrap="square" lIns="0" tIns="0" rIns="0" bIns="0" rtlCol="0" anchor="t">
            <a:spAutoFit/>
          </a:bodyPr>
          <a:lstStyle/>
          <a:p>
            <a:pPr algn="ctr">
              <a:lnSpc>
                <a:spcPts val="4184"/>
              </a:lnSpc>
            </a:pPr>
            <a:endParaRPr dirty="0"/>
          </a:p>
          <a:p>
            <a:pPr algn="ctr">
              <a:lnSpc>
                <a:spcPts val="4184"/>
              </a:lnSpc>
            </a:pPr>
            <a:endParaRPr dirty="0"/>
          </a:p>
          <a:p>
            <a:pPr algn="ctr">
              <a:lnSpc>
                <a:spcPts val="4184"/>
              </a:lnSpc>
            </a:pPr>
            <a:r>
              <a:rPr lang="en-US" sz="2988" spc="14" dirty="0">
                <a:solidFill>
                  <a:srgbClr val="000000"/>
                </a:solidFill>
                <a:latin typeface="Canva Sans"/>
                <a:ea typeface="Canva Sans"/>
                <a:cs typeface="Canva Sans"/>
                <a:sym typeface="Canva Sans"/>
              </a:rPr>
              <a:t>For users to get most probable match they will have to pay for a premium service. this is how this platform will allow us as the developer to make money. security makes a system more desirable and that is exactly what we will deliver</a:t>
            </a:r>
          </a:p>
          <a:p>
            <a:pPr algn="ctr">
              <a:lnSpc>
                <a:spcPts val="4184"/>
              </a:lnSpc>
            </a:pPr>
            <a:endParaRPr lang="en-US" sz="2988" spc="14" dirty="0">
              <a:solidFill>
                <a:srgbClr val="000000"/>
              </a:solidFill>
              <a:latin typeface="Canva Sans"/>
              <a:ea typeface="Canva Sans"/>
              <a:cs typeface="Canva Sans"/>
              <a:sym typeface="Canva Sans"/>
            </a:endParaRPr>
          </a:p>
          <a:p>
            <a:pPr algn="ctr">
              <a:lnSpc>
                <a:spcPts val="4184"/>
              </a:lnSpc>
            </a:pPr>
            <a:endParaRPr lang="en-US" sz="2988" spc="14" dirty="0">
              <a:solidFill>
                <a:srgbClr val="000000"/>
              </a:solidFill>
              <a:latin typeface="Canva Sans"/>
              <a:ea typeface="Canva Sans"/>
              <a:cs typeface="Canva Sans"/>
              <a:sym typeface="Canva Sans"/>
            </a:endParaRPr>
          </a:p>
          <a:p>
            <a:pPr algn="ctr">
              <a:lnSpc>
                <a:spcPts val="4184"/>
              </a:lnSpc>
            </a:pPr>
            <a:endParaRPr lang="en-US" sz="2988" spc="14" dirty="0">
              <a:solidFill>
                <a:srgbClr val="000000"/>
              </a:solidFill>
              <a:latin typeface="Canva Sans"/>
              <a:ea typeface="Canva Sans"/>
              <a:cs typeface="Canva Sans"/>
              <a:sym typeface="Canva Sans"/>
            </a:endParaRPr>
          </a:p>
          <a:p>
            <a:pPr algn="ctr">
              <a:lnSpc>
                <a:spcPts val="4184"/>
              </a:lnSpc>
            </a:pPr>
            <a:endParaRPr lang="en-US" sz="2988" spc="14" dirty="0">
              <a:solidFill>
                <a:srgbClr val="000000"/>
              </a:solidFill>
              <a:latin typeface="Canva Sans"/>
              <a:ea typeface="Canva Sans"/>
              <a:cs typeface="Canva Sans"/>
              <a:sym typeface="Canva Sans"/>
            </a:endParaRPr>
          </a:p>
          <a:p>
            <a:pPr algn="ctr">
              <a:lnSpc>
                <a:spcPts val="4184"/>
              </a:lnSpc>
            </a:pPr>
            <a:endParaRPr lang="en-US" sz="2988" spc="14" dirty="0">
              <a:solidFill>
                <a:srgbClr val="000000"/>
              </a:solidFill>
              <a:latin typeface="Canva Sans"/>
              <a:ea typeface="Canva Sans"/>
              <a:cs typeface="Canva Sans"/>
              <a:sym typeface="Canva Sans"/>
            </a:endParaRPr>
          </a:p>
          <a:p>
            <a:pPr algn="ctr">
              <a:lnSpc>
                <a:spcPts val="8231"/>
              </a:lnSpc>
            </a:pPr>
            <a:endParaRPr lang="en-US" sz="2988" spc="14" dirty="0">
              <a:solidFill>
                <a:srgbClr val="000000"/>
              </a:solidFill>
              <a:latin typeface="Canva Sans"/>
              <a:ea typeface="Canva Sans"/>
              <a:cs typeface="Canva Sans"/>
              <a:sym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902317" cy="10287000"/>
          </a:xfrm>
          <a:prstGeom prst="rect">
            <a:avLst/>
          </a:prstGeom>
          <a:solidFill>
            <a:srgbClr val="90113E"/>
          </a:solidFill>
        </p:spPr>
      </p:sp>
      <p:sp>
        <p:nvSpPr>
          <p:cNvPr id="3" name="Freeform 3"/>
          <p:cNvSpPr/>
          <p:nvPr/>
        </p:nvSpPr>
        <p:spPr>
          <a:xfrm>
            <a:off x="-1902317" y="-84320"/>
            <a:ext cx="3804634" cy="10455640"/>
          </a:xfrm>
          <a:custGeom>
            <a:avLst/>
            <a:gdLst/>
            <a:ahLst/>
            <a:cxnLst/>
            <a:rect l="l" t="t" r="r" b="b"/>
            <a:pathLst>
              <a:path w="3804634" h="10455640">
                <a:moveTo>
                  <a:pt x="0" y="0"/>
                </a:moveTo>
                <a:lnTo>
                  <a:pt x="3804634" y="0"/>
                </a:lnTo>
                <a:lnTo>
                  <a:pt x="3804634" y="10455640"/>
                </a:lnTo>
                <a:lnTo>
                  <a:pt x="0" y="10455640"/>
                </a:lnTo>
                <a:lnTo>
                  <a:pt x="0" y="0"/>
                </a:lnTo>
                <a:close/>
              </a:path>
            </a:pathLst>
          </a:custGeom>
          <a:blipFill>
            <a:blip r:embed="rId2">
              <a:extLst>
                <a:ext uri="{96DAC541-7B7A-43D3-8B79-37D633B846F1}">
                  <asvg:svgBlip xmlns:asvg="http://schemas.microsoft.com/office/drawing/2016/SVG/main" r:embed="rId3"/>
                </a:ext>
              </a:extLst>
            </a:blip>
            <a:stretch>
              <a:fillRect r="-174813"/>
            </a:stretch>
          </a:blipFill>
        </p:spPr>
      </p:sp>
      <p:sp>
        <p:nvSpPr>
          <p:cNvPr id="4" name="TextBox 4"/>
          <p:cNvSpPr txBox="1"/>
          <p:nvPr/>
        </p:nvSpPr>
        <p:spPr>
          <a:xfrm>
            <a:off x="2176755" y="2579698"/>
            <a:ext cx="11683751" cy="10031657"/>
          </a:xfrm>
          <a:prstGeom prst="rect">
            <a:avLst/>
          </a:prstGeom>
        </p:spPr>
        <p:txBody>
          <a:bodyPr lIns="0" tIns="0" rIns="0" bIns="0" rtlCol="0" anchor="t">
            <a:spAutoFit/>
          </a:bodyPr>
          <a:lstStyle/>
          <a:p>
            <a:pPr algn="l">
              <a:lnSpc>
                <a:spcPts val="5021"/>
              </a:lnSpc>
            </a:pPr>
            <a:r>
              <a:rPr lang="en-US" sz="3586" dirty="0">
                <a:solidFill>
                  <a:srgbClr val="000000"/>
                </a:solidFill>
                <a:latin typeface="Canva Sans"/>
                <a:ea typeface="Canva Sans"/>
                <a:cs typeface="Canva Sans"/>
                <a:sym typeface="Canva Sans"/>
              </a:rPr>
              <a:t>To make our presence known to potential users we will use advertising services. This means we will have to invest so as to be able to buy this service. We will also have influencers use our apps and refer it to others as many people trust in social media celebrities due to the technology age</a:t>
            </a: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p:txBody>
      </p:sp>
      <p:sp>
        <p:nvSpPr>
          <p:cNvPr id="5" name="TextBox 5"/>
          <p:cNvSpPr txBox="1"/>
          <p:nvPr/>
        </p:nvSpPr>
        <p:spPr>
          <a:xfrm>
            <a:off x="2382668" y="667172"/>
            <a:ext cx="13944632" cy="1228725"/>
          </a:xfrm>
          <a:prstGeom prst="rect">
            <a:avLst/>
          </a:prstGeom>
        </p:spPr>
        <p:txBody>
          <a:bodyPr lIns="0" tIns="0" rIns="0" bIns="0" rtlCol="0" anchor="t">
            <a:spAutoFit/>
          </a:bodyPr>
          <a:lstStyle/>
          <a:p>
            <a:pPr marL="0" lvl="0" indent="0" algn="l">
              <a:lnSpc>
                <a:spcPts val="9720"/>
              </a:lnSpc>
            </a:pPr>
            <a:r>
              <a:rPr lang="en-US" sz="8100" b="1">
                <a:solidFill>
                  <a:srgbClr val="0BB6BC"/>
                </a:solidFill>
                <a:latin typeface="Barlow Semi-Bold"/>
                <a:ea typeface="Barlow Semi-Bold"/>
                <a:cs typeface="Barlow Semi-Bold"/>
                <a:sym typeface="Barlow Semi-Bold"/>
              </a:rPr>
              <a:t>Go To Market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902317" cy="10287000"/>
          </a:xfrm>
          <a:prstGeom prst="rect">
            <a:avLst/>
          </a:prstGeom>
          <a:solidFill>
            <a:srgbClr val="90113E"/>
          </a:solidFill>
        </p:spPr>
      </p:sp>
      <p:sp>
        <p:nvSpPr>
          <p:cNvPr id="3" name="Freeform 3"/>
          <p:cNvSpPr/>
          <p:nvPr/>
        </p:nvSpPr>
        <p:spPr>
          <a:xfrm>
            <a:off x="-1902317" y="-84320"/>
            <a:ext cx="3804634" cy="10455640"/>
          </a:xfrm>
          <a:custGeom>
            <a:avLst/>
            <a:gdLst/>
            <a:ahLst/>
            <a:cxnLst/>
            <a:rect l="l" t="t" r="r" b="b"/>
            <a:pathLst>
              <a:path w="3804634" h="10455640">
                <a:moveTo>
                  <a:pt x="0" y="0"/>
                </a:moveTo>
                <a:lnTo>
                  <a:pt x="3804634" y="0"/>
                </a:lnTo>
                <a:lnTo>
                  <a:pt x="3804634" y="10455640"/>
                </a:lnTo>
                <a:lnTo>
                  <a:pt x="0" y="10455640"/>
                </a:lnTo>
                <a:lnTo>
                  <a:pt x="0" y="0"/>
                </a:lnTo>
                <a:close/>
              </a:path>
            </a:pathLst>
          </a:custGeom>
          <a:blipFill>
            <a:blip r:embed="rId2">
              <a:extLst>
                <a:ext uri="{96DAC541-7B7A-43D3-8B79-37D633B846F1}">
                  <asvg:svgBlip xmlns:asvg="http://schemas.microsoft.com/office/drawing/2016/SVG/main" r:embed="rId3"/>
                </a:ext>
              </a:extLst>
            </a:blip>
            <a:stretch>
              <a:fillRect r="-174813"/>
            </a:stretch>
          </a:blipFill>
        </p:spPr>
      </p:sp>
      <p:sp>
        <p:nvSpPr>
          <p:cNvPr id="4" name="TextBox 4"/>
          <p:cNvSpPr txBox="1"/>
          <p:nvPr/>
        </p:nvSpPr>
        <p:spPr>
          <a:xfrm>
            <a:off x="2176755" y="2579698"/>
            <a:ext cx="11683751" cy="8826199"/>
          </a:xfrm>
          <a:prstGeom prst="rect">
            <a:avLst/>
          </a:prstGeom>
        </p:spPr>
        <p:txBody>
          <a:bodyPr lIns="0" tIns="0" rIns="0" bIns="0" rtlCol="0" anchor="t">
            <a:spAutoFit/>
          </a:bodyPr>
          <a:lstStyle/>
          <a:p>
            <a:pPr marL="571500" indent="-571500" algn="l">
              <a:lnSpc>
                <a:spcPts val="5021"/>
              </a:lnSpc>
              <a:buFont typeface="Arial" panose="020B0604020202020204" pitchFamily="34" charset="0"/>
              <a:buChar char="•"/>
            </a:pPr>
            <a:r>
              <a:rPr lang="en-US" sz="3586" dirty="0">
                <a:solidFill>
                  <a:srgbClr val="000000"/>
                </a:solidFill>
                <a:latin typeface="Canva Sans"/>
                <a:ea typeface="Canva Sans"/>
                <a:cs typeface="Canva Sans"/>
                <a:sym typeface="Canva Sans"/>
              </a:rPr>
              <a:t>Our idea brings has an impact on innovation</a:t>
            </a:r>
          </a:p>
          <a:p>
            <a:pPr marL="571500" indent="-571500" algn="l">
              <a:lnSpc>
                <a:spcPts val="5021"/>
              </a:lnSpc>
              <a:buFont typeface="Arial" panose="020B0604020202020204" pitchFamily="34" charset="0"/>
              <a:buChar char="•"/>
            </a:pPr>
            <a:r>
              <a:rPr lang="en-US" sz="3586" dirty="0">
                <a:solidFill>
                  <a:srgbClr val="000000"/>
                </a:solidFill>
                <a:latin typeface="Canva Sans"/>
                <a:ea typeface="Canva Sans"/>
                <a:cs typeface="Canva Sans"/>
                <a:sym typeface="Canva Sans"/>
              </a:rPr>
              <a:t>It shows that there are so many ideas to go about with use of technology</a:t>
            </a:r>
          </a:p>
          <a:p>
            <a:pPr marL="571500" indent="-571500" algn="l">
              <a:lnSpc>
                <a:spcPts val="5021"/>
              </a:lnSpc>
              <a:buFont typeface="Arial" panose="020B0604020202020204" pitchFamily="34" charset="0"/>
              <a:buChar char="•"/>
            </a:pPr>
            <a:r>
              <a:rPr lang="en-US" sz="3586" dirty="0">
                <a:solidFill>
                  <a:srgbClr val="000000"/>
                </a:solidFill>
                <a:latin typeface="Canva Sans"/>
                <a:ea typeface="Canva Sans"/>
                <a:cs typeface="Canva Sans"/>
                <a:sym typeface="Canva Sans"/>
              </a:rPr>
              <a:t>It also contributes to economic growth</a:t>
            </a:r>
          </a:p>
          <a:p>
            <a:pPr marL="571500" indent="-571500" algn="l">
              <a:lnSpc>
                <a:spcPts val="5021"/>
              </a:lnSpc>
              <a:buFont typeface="Arial" panose="020B0604020202020204" pitchFamily="34" charset="0"/>
              <a:buChar char="•"/>
            </a:pPr>
            <a:r>
              <a:rPr lang="en-US" sz="3586" dirty="0">
                <a:solidFill>
                  <a:srgbClr val="000000"/>
                </a:solidFill>
                <a:latin typeface="Canva Sans"/>
                <a:ea typeface="Canva Sans"/>
                <a:cs typeface="Canva Sans"/>
                <a:sym typeface="Canva Sans"/>
              </a:rPr>
              <a:t>It also offers a source of income for individuals</a:t>
            </a: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a:p>
            <a:pPr algn="l">
              <a:lnSpc>
                <a:spcPts val="4372"/>
              </a:lnSpc>
            </a:pPr>
            <a:endParaRPr lang="en-US" sz="3586" dirty="0">
              <a:solidFill>
                <a:srgbClr val="000000"/>
              </a:solidFill>
              <a:latin typeface="Canva Sans"/>
              <a:ea typeface="Canva Sans"/>
              <a:cs typeface="Canva Sans"/>
              <a:sym typeface="Canva Sans"/>
            </a:endParaRPr>
          </a:p>
        </p:txBody>
      </p:sp>
      <p:sp>
        <p:nvSpPr>
          <p:cNvPr id="5" name="TextBox 5"/>
          <p:cNvSpPr txBox="1"/>
          <p:nvPr/>
        </p:nvSpPr>
        <p:spPr>
          <a:xfrm>
            <a:off x="2382668" y="667172"/>
            <a:ext cx="13944632" cy="1228725"/>
          </a:xfrm>
          <a:prstGeom prst="rect">
            <a:avLst/>
          </a:prstGeom>
        </p:spPr>
        <p:txBody>
          <a:bodyPr lIns="0" tIns="0" rIns="0" bIns="0" rtlCol="0" anchor="t">
            <a:spAutoFit/>
          </a:bodyPr>
          <a:lstStyle/>
          <a:p>
            <a:pPr marL="0" lvl="0" indent="0" algn="l">
              <a:lnSpc>
                <a:spcPts val="9720"/>
              </a:lnSpc>
            </a:pPr>
            <a:r>
              <a:rPr lang="en-US" sz="8100" b="1">
                <a:solidFill>
                  <a:srgbClr val="0BB6BC"/>
                </a:solidFill>
                <a:latin typeface="Barlow Semi-Bold"/>
                <a:ea typeface="Barlow Semi-Bold"/>
                <a:cs typeface="Barlow Semi-Bold"/>
                <a:sym typeface="Barlow Semi-Bold"/>
              </a:rPr>
              <a:t>Social Impact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306702"/>
            <a:ext cx="14180848" cy="6321987"/>
          </a:xfrm>
          <a:prstGeom prst="rect">
            <a:avLst/>
          </a:prstGeom>
        </p:spPr>
        <p:txBody>
          <a:bodyPr lIns="0" tIns="0" rIns="0" bIns="0" rtlCol="0" anchor="t">
            <a:spAutoFit/>
          </a:bodyPr>
          <a:lstStyle/>
          <a:p>
            <a:pPr marL="942660" lvl="1" indent="-471330" algn="l">
              <a:lnSpc>
                <a:spcPts val="6549"/>
              </a:lnSpc>
              <a:buFont typeface="Arial"/>
              <a:buChar char="•"/>
            </a:pPr>
            <a:r>
              <a:rPr lang="en-US" sz="4366" spc="21" dirty="0">
                <a:solidFill>
                  <a:srgbClr val="000000"/>
                </a:solidFill>
                <a:latin typeface="Barlow"/>
                <a:ea typeface="Barlow"/>
                <a:cs typeface="Barlow"/>
                <a:sym typeface="Barlow"/>
              </a:rPr>
              <a:t>As the developers of the system </a:t>
            </a:r>
            <a:r>
              <a:rPr lang="en-US" sz="4366" spc="21" dirty="0" err="1">
                <a:solidFill>
                  <a:srgbClr val="000000"/>
                </a:solidFill>
                <a:latin typeface="Barlow"/>
                <a:ea typeface="Barlow"/>
                <a:cs typeface="Barlow"/>
                <a:sym typeface="Barlow"/>
              </a:rPr>
              <a:t>wre</a:t>
            </a:r>
            <a:r>
              <a:rPr lang="en-US" sz="4366" spc="21" dirty="0">
                <a:solidFill>
                  <a:srgbClr val="000000"/>
                </a:solidFill>
                <a:latin typeface="Barlow"/>
                <a:ea typeface="Barlow"/>
                <a:cs typeface="Barlow"/>
                <a:sym typeface="Barlow"/>
              </a:rPr>
              <a:t> would like to acquire 500k dollars to help fully develop and deploy a working system to people who will rely on security and </a:t>
            </a:r>
            <a:r>
              <a:rPr lang="en-US" sz="4366" spc="21" dirty="0" err="1">
                <a:solidFill>
                  <a:srgbClr val="000000"/>
                </a:solidFill>
                <a:latin typeface="Barlow"/>
                <a:ea typeface="Barlow"/>
                <a:cs typeface="Barlow"/>
                <a:sym typeface="Barlow"/>
              </a:rPr>
              <a:t>fuctionality</a:t>
            </a:r>
            <a:r>
              <a:rPr lang="en-US" sz="4366" spc="21" dirty="0">
                <a:solidFill>
                  <a:srgbClr val="000000"/>
                </a:solidFill>
                <a:latin typeface="Barlow"/>
                <a:ea typeface="Barlow"/>
                <a:cs typeface="Barlow"/>
                <a:sym typeface="Barlow"/>
              </a:rPr>
              <a:t> on of the most desirable aspect s of  system</a:t>
            </a:r>
          </a:p>
          <a:p>
            <a:pPr algn="l">
              <a:lnSpc>
                <a:spcPts val="9364"/>
              </a:lnSpc>
            </a:pPr>
            <a:endParaRPr lang="en-US" sz="4366" spc="21" dirty="0">
              <a:solidFill>
                <a:srgbClr val="000000"/>
              </a:solidFill>
              <a:latin typeface="Barlow"/>
              <a:ea typeface="Barlow"/>
              <a:cs typeface="Barlow"/>
              <a:sym typeface="Barlow"/>
            </a:endParaRPr>
          </a:p>
          <a:p>
            <a:pPr algn="l">
              <a:lnSpc>
                <a:spcPts val="8739"/>
              </a:lnSpc>
            </a:pPr>
            <a:endParaRPr lang="en-US" sz="4366" spc="21" dirty="0">
              <a:solidFill>
                <a:srgbClr val="000000"/>
              </a:solidFill>
              <a:latin typeface="Barlow"/>
              <a:ea typeface="Barlow"/>
              <a:cs typeface="Barlow"/>
              <a:sym typeface="Barlow"/>
            </a:endParaRPr>
          </a:p>
        </p:txBody>
      </p:sp>
      <p:sp>
        <p:nvSpPr>
          <p:cNvPr id="3" name="TextBox 3"/>
          <p:cNvSpPr txBox="1"/>
          <p:nvPr/>
        </p:nvSpPr>
        <p:spPr>
          <a:xfrm>
            <a:off x="1028700" y="657822"/>
            <a:ext cx="6896736" cy="1228725"/>
          </a:xfrm>
          <a:prstGeom prst="rect">
            <a:avLst/>
          </a:prstGeom>
        </p:spPr>
        <p:txBody>
          <a:bodyPr lIns="0" tIns="0" rIns="0" bIns="0" rtlCol="0" anchor="t">
            <a:spAutoFit/>
          </a:bodyPr>
          <a:lstStyle/>
          <a:p>
            <a:pPr marL="0" lvl="0" indent="0" algn="l">
              <a:lnSpc>
                <a:spcPts val="9720"/>
              </a:lnSpc>
              <a:spcBef>
                <a:spcPct val="0"/>
              </a:spcBef>
            </a:pPr>
            <a:r>
              <a:rPr lang="en-US" sz="8100" b="1">
                <a:solidFill>
                  <a:srgbClr val="0BB6BC"/>
                </a:solidFill>
                <a:latin typeface="Barlow Bold"/>
                <a:ea typeface="Barlow Bold"/>
                <a:cs typeface="Barlow Bold"/>
                <a:sym typeface="Barlow Bold"/>
              </a:rPr>
              <a:t>Our Ask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5725" y="1028700"/>
            <a:ext cx="13944632" cy="1985652"/>
            <a:chOff x="0" y="0"/>
            <a:chExt cx="18592843" cy="2647536"/>
          </a:xfrm>
        </p:grpSpPr>
        <p:sp>
          <p:nvSpPr>
            <p:cNvPr id="3" name="TextBox 3"/>
            <p:cNvSpPr txBox="1"/>
            <p:nvPr/>
          </p:nvSpPr>
          <p:spPr>
            <a:xfrm>
              <a:off x="0" y="0"/>
              <a:ext cx="18592843" cy="1638300"/>
            </a:xfrm>
            <a:prstGeom prst="rect">
              <a:avLst/>
            </a:prstGeom>
          </p:spPr>
          <p:txBody>
            <a:bodyPr lIns="0" tIns="0" rIns="0" bIns="0" rtlCol="0" anchor="t">
              <a:spAutoFit/>
            </a:bodyPr>
            <a:lstStyle/>
            <a:p>
              <a:pPr marL="0" lvl="0" indent="0" algn="l">
                <a:lnSpc>
                  <a:spcPts val="9720"/>
                </a:lnSpc>
              </a:pPr>
              <a:r>
                <a:rPr lang="en-US" sz="8100" b="1" u="none" dirty="0">
                  <a:solidFill>
                    <a:srgbClr val="0BB6BC"/>
                  </a:solidFill>
                  <a:latin typeface="Barlow Semi-Bold"/>
                  <a:ea typeface="Barlow Semi-Bold"/>
                  <a:cs typeface="Barlow Semi-Bold"/>
                  <a:sym typeface="Barlow Semi-Bold"/>
                </a:rPr>
                <a:t> Team Members </a:t>
              </a:r>
            </a:p>
          </p:txBody>
        </p:sp>
        <p:sp>
          <p:nvSpPr>
            <p:cNvPr id="4" name="TextBox 4"/>
            <p:cNvSpPr txBox="1"/>
            <p:nvPr/>
          </p:nvSpPr>
          <p:spPr>
            <a:xfrm>
              <a:off x="0" y="1939934"/>
              <a:ext cx="16429858" cy="707602"/>
            </a:xfrm>
            <a:prstGeom prst="rect">
              <a:avLst/>
            </a:prstGeom>
          </p:spPr>
          <p:txBody>
            <a:bodyPr lIns="0" tIns="0" rIns="0" bIns="0" rtlCol="0" anchor="t">
              <a:spAutoFit/>
            </a:bodyPr>
            <a:lstStyle/>
            <a:p>
              <a:pPr algn="l">
                <a:lnSpc>
                  <a:spcPts val="4479"/>
                </a:lnSpc>
              </a:pPr>
              <a:endParaRPr lang="en-US" sz="3199" b="1" dirty="0">
                <a:solidFill>
                  <a:srgbClr val="90113E"/>
                </a:solidFill>
                <a:latin typeface="Barlow Medium"/>
                <a:ea typeface="Barlow Medium"/>
                <a:cs typeface="Barlow Medium"/>
                <a:sym typeface="Barlow Medium"/>
              </a:endParaRPr>
            </a:p>
          </p:txBody>
        </p:sp>
      </p:grpSp>
      <p:grpSp>
        <p:nvGrpSpPr>
          <p:cNvPr id="13" name="Group 13"/>
          <p:cNvGrpSpPr/>
          <p:nvPr/>
        </p:nvGrpSpPr>
        <p:grpSpPr>
          <a:xfrm>
            <a:off x="3209612" y="2467194"/>
            <a:ext cx="5934388" cy="1156677"/>
            <a:chOff x="0" y="-19050"/>
            <a:chExt cx="3239636" cy="1338903"/>
          </a:xfrm>
        </p:grpSpPr>
        <p:sp>
          <p:nvSpPr>
            <p:cNvPr id="14" name="TextBox 14"/>
            <p:cNvSpPr txBox="1"/>
            <p:nvPr/>
          </p:nvSpPr>
          <p:spPr>
            <a:xfrm>
              <a:off x="0" y="-19050"/>
              <a:ext cx="3239636" cy="534397"/>
            </a:xfrm>
            <a:prstGeom prst="rect">
              <a:avLst/>
            </a:prstGeom>
          </p:spPr>
          <p:txBody>
            <a:bodyPr lIns="0" tIns="0" rIns="0" bIns="0" rtlCol="0" anchor="t">
              <a:spAutoFit/>
            </a:bodyPr>
            <a:lstStyle/>
            <a:p>
              <a:pPr marL="0" lvl="0" indent="0" algn="ctr">
                <a:lnSpc>
                  <a:spcPts val="3600"/>
                </a:lnSpc>
              </a:pPr>
              <a:r>
                <a:rPr lang="en-US" sz="3000" b="1" u="none" dirty="0">
                  <a:solidFill>
                    <a:srgbClr val="90113E"/>
                  </a:solidFill>
                  <a:latin typeface="Barlow Semi-Bold"/>
                  <a:ea typeface="Barlow Semi-Bold"/>
                  <a:cs typeface="Barlow Semi-Bold"/>
                  <a:sym typeface="Barlow Semi-Bold"/>
                </a:rPr>
                <a:t> </a:t>
              </a:r>
              <a:r>
                <a:rPr lang="en-US" sz="3000" b="1" dirty="0">
                  <a:solidFill>
                    <a:srgbClr val="90113E"/>
                  </a:solidFill>
                  <a:latin typeface="Barlow Semi-Bold"/>
                  <a:ea typeface="Barlow Semi-Bold"/>
                  <a:cs typeface="Barlow Semi-Bold"/>
                  <a:sym typeface="Barlow Semi-Bold"/>
                </a:rPr>
                <a:t>Fatuma </a:t>
              </a:r>
              <a:r>
                <a:rPr lang="en-US" sz="3000" b="1" dirty="0" err="1">
                  <a:solidFill>
                    <a:srgbClr val="90113E"/>
                  </a:solidFill>
                  <a:latin typeface="Barlow Semi-Bold"/>
                  <a:ea typeface="Barlow Semi-Bold"/>
                  <a:cs typeface="Barlow Semi-Bold"/>
                  <a:sym typeface="Barlow Semi-Bold"/>
                </a:rPr>
                <a:t>abdi</a:t>
              </a:r>
              <a:endParaRPr lang="en-US" sz="3000" b="1" u="none" dirty="0">
                <a:solidFill>
                  <a:srgbClr val="90113E"/>
                </a:solidFill>
                <a:latin typeface="Barlow Semi-Bold"/>
                <a:ea typeface="Barlow Semi-Bold"/>
                <a:cs typeface="Barlow Semi-Bold"/>
                <a:sym typeface="Barlow Semi-Bold"/>
              </a:endParaRPr>
            </a:p>
          </p:txBody>
        </p:sp>
        <p:sp>
          <p:nvSpPr>
            <p:cNvPr id="15" name="TextBox 15"/>
            <p:cNvSpPr txBox="1"/>
            <p:nvPr/>
          </p:nvSpPr>
          <p:spPr>
            <a:xfrm>
              <a:off x="0" y="816630"/>
              <a:ext cx="3239636" cy="503223"/>
            </a:xfrm>
            <a:prstGeom prst="rect">
              <a:avLst/>
            </a:prstGeom>
          </p:spPr>
          <p:txBody>
            <a:bodyPr lIns="0" tIns="0" rIns="0" bIns="0" rtlCol="0" anchor="t">
              <a:spAutoFit/>
            </a:bodyPr>
            <a:lstStyle/>
            <a:p>
              <a:pPr algn="ctr">
                <a:lnSpc>
                  <a:spcPts val="3779"/>
                </a:lnSpc>
              </a:pPr>
              <a:r>
                <a:rPr lang="en-US" sz="2699" dirty="0">
                  <a:solidFill>
                    <a:srgbClr val="90113E"/>
                  </a:solidFill>
                  <a:latin typeface="Barlow"/>
                  <a:ea typeface="Barlow"/>
                  <a:cs typeface="Barlow"/>
                  <a:sym typeface="Barlow"/>
                </a:rPr>
                <a:t>developer</a:t>
              </a:r>
            </a:p>
          </p:txBody>
        </p:sp>
      </p:grpSp>
      <p:grpSp>
        <p:nvGrpSpPr>
          <p:cNvPr id="19" name="Group 19"/>
          <p:cNvGrpSpPr/>
          <p:nvPr/>
        </p:nvGrpSpPr>
        <p:grpSpPr>
          <a:xfrm>
            <a:off x="4495801" y="3986212"/>
            <a:ext cx="3804634" cy="1061538"/>
            <a:chOff x="0" y="-19050"/>
            <a:chExt cx="3239636" cy="1415287"/>
          </a:xfrm>
        </p:grpSpPr>
        <p:sp>
          <p:nvSpPr>
            <p:cNvPr id="20" name="TextBox 20"/>
            <p:cNvSpPr txBox="1"/>
            <p:nvPr/>
          </p:nvSpPr>
          <p:spPr>
            <a:xfrm>
              <a:off x="0" y="-19050"/>
              <a:ext cx="3239636" cy="628650"/>
            </a:xfrm>
            <a:prstGeom prst="rect">
              <a:avLst/>
            </a:prstGeom>
          </p:spPr>
          <p:txBody>
            <a:bodyPr lIns="0" tIns="0" rIns="0" bIns="0" rtlCol="0" anchor="t">
              <a:spAutoFit/>
            </a:bodyPr>
            <a:lstStyle/>
            <a:p>
              <a:pPr marL="0" lvl="0" indent="0" algn="ctr">
                <a:lnSpc>
                  <a:spcPts val="3600"/>
                </a:lnSpc>
              </a:pPr>
              <a:r>
                <a:rPr lang="en-US" sz="3000" b="1" u="none" dirty="0">
                  <a:solidFill>
                    <a:srgbClr val="90113E"/>
                  </a:solidFill>
                  <a:latin typeface="Barlow Semi-Bold"/>
                  <a:ea typeface="Barlow Semi-Bold"/>
                  <a:cs typeface="Barlow Semi-Bold"/>
                  <a:sym typeface="Barlow Semi-Bold"/>
                </a:rPr>
                <a:t>Alvin </a:t>
              </a:r>
              <a:r>
                <a:rPr lang="en-US" sz="3000" b="1" u="none" dirty="0" err="1">
                  <a:solidFill>
                    <a:srgbClr val="90113E"/>
                  </a:solidFill>
                  <a:latin typeface="Barlow Semi-Bold"/>
                  <a:ea typeface="Barlow Semi-Bold"/>
                  <a:cs typeface="Barlow Semi-Bold"/>
                  <a:sym typeface="Barlow Semi-Bold"/>
                </a:rPr>
                <a:t>kilonzo</a:t>
              </a:r>
              <a:endParaRPr lang="en-US" sz="3000" b="1" u="none" dirty="0">
                <a:solidFill>
                  <a:srgbClr val="90113E"/>
                </a:solidFill>
                <a:latin typeface="Barlow Semi-Bold"/>
                <a:ea typeface="Barlow Semi-Bold"/>
                <a:cs typeface="Barlow Semi-Bold"/>
                <a:sym typeface="Barlow Semi-Bold"/>
              </a:endParaRPr>
            </a:p>
          </p:txBody>
        </p:sp>
        <p:sp>
          <p:nvSpPr>
            <p:cNvPr id="21" name="TextBox 21"/>
            <p:cNvSpPr txBox="1"/>
            <p:nvPr/>
          </p:nvSpPr>
          <p:spPr>
            <a:xfrm>
              <a:off x="0" y="816631"/>
              <a:ext cx="3239636" cy="579606"/>
            </a:xfrm>
            <a:prstGeom prst="rect">
              <a:avLst/>
            </a:prstGeom>
          </p:spPr>
          <p:txBody>
            <a:bodyPr lIns="0" tIns="0" rIns="0" bIns="0" rtlCol="0" anchor="t">
              <a:spAutoFit/>
            </a:bodyPr>
            <a:lstStyle/>
            <a:p>
              <a:pPr algn="ctr">
                <a:lnSpc>
                  <a:spcPts val="3779"/>
                </a:lnSpc>
              </a:pPr>
              <a:r>
                <a:rPr lang="en-US" sz="2699" dirty="0">
                  <a:solidFill>
                    <a:srgbClr val="90113E"/>
                  </a:solidFill>
                  <a:latin typeface="Barlow"/>
                  <a:ea typeface="Barlow"/>
                  <a:cs typeface="Barlow"/>
                  <a:sym typeface="Barlow"/>
                </a:rPr>
                <a:t>developer</a:t>
              </a:r>
            </a:p>
          </p:txBody>
        </p:sp>
      </p:grpSp>
      <p:sp>
        <p:nvSpPr>
          <p:cNvPr id="25" name="AutoShape 25"/>
          <p:cNvSpPr/>
          <p:nvPr/>
        </p:nvSpPr>
        <p:spPr>
          <a:xfrm>
            <a:off x="0" y="0"/>
            <a:ext cx="1902317" cy="10287000"/>
          </a:xfrm>
          <a:prstGeom prst="rect">
            <a:avLst/>
          </a:prstGeom>
          <a:solidFill>
            <a:srgbClr val="90113E"/>
          </a:solidFill>
        </p:spPr>
      </p:sp>
      <p:sp>
        <p:nvSpPr>
          <p:cNvPr id="26" name="Freeform 26"/>
          <p:cNvSpPr/>
          <p:nvPr/>
        </p:nvSpPr>
        <p:spPr>
          <a:xfrm>
            <a:off x="-1902317" y="-84320"/>
            <a:ext cx="3804634" cy="10455640"/>
          </a:xfrm>
          <a:custGeom>
            <a:avLst/>
            <a:gdLst/>
            <a:ahLst/>
            <a:cxnLst/>
            <a:rect l="l" t="t" r="r" b="b"/>
            <a:pathLst>
              <a:path w="3804634" h="10455640">
                <a:moveTo>
                  <a:pt x="0" y="0"/>
                </a:moveTo>
                <a:lnTo>
                  <a:pt x="3804634" y="0"/>
                </a:lnTo>
                <a:lnTo>
                  <a:pt x="3804634" y="10455640"/>
                </a:lnTo>
                <a:lnTo>
                  <a:pt x="0" y="10455640"/>
                </a:lnTo>
                <a:lnTo>
                  <a:pt x="0" y="0"/>
                </a:lnTo>
                <a:close/>
              </a:path>
            </a:pathLst>
          </a:custGeom>
          <a:blipFill>
            <a:blip r:embed="rId2">
              <a:extLst>
                <a:ext uri="{96DAC541-7B7A-43D3-8B79-37D633B846F1}">
                  <asvg:svgBlip xmlns:asvg="http://schemas.microsoft.com/office/drawing/2016/SVG/main" r:embed="rId3"/>
                </a:ext>
              </a:extLst>
            </a:blip>
            <a:stretch>
              <a:fillRect r="-174813"/>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34634" y="-84320"/>
            <a:ext cx="10455640" cy="10455640"/>
          </a:xfrm>
          <a:custGeom>
            <a:avLst/>
            <a:gdLst/>
            <a:ahLst/>
            <a:cxnLst/>
            <a:rect l="l" t="t" r="r" b="b"/>
            <a:pathLst>
              <a:path w="10455640" h="10455640">
                <a:moveTo>
                  <a:pt x="0" y="0"/>
                </a:moveTo>
                <a:lnTo>
                  <a:pt x="10455640" y="0"/>
                </a:lnTo>
                <a:lnTo>
                  <a:pt x="10455640" y="10455640"/>
                </a:lnTo>
                <a:lnTo>
                  <a:pt x="0" y="104556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044460" y="3615931"/>
            <a:ext cx="10199079" cy="3055138"/>
            <a:chOff x="0" y="0"/>
            <a:chExt cx="13598772" cy="4073517"/>
          </a:xfrm>
        </p:grpSpPr>
        <p:sp>
          <p:nvSpPr>
            <p:cNvPr id="4" name="TextBox 4"/>
            <p:cNvSpPr txBox="1"/>
            <p:nvPr/>
          </p:nvSpPr>
          <p:spPr>
            <a:xfrm>
              <a:off x="0" y="285750"/>
              <a:ext cx="13598772" cy="2762250"/>
            </a:xfrm>
            <a:prstGeom prst="rect">
              <a:avLst/>
            </a:prstGeom>
          </p:spPr>
          <p:txBody>
            <a:bodyPr lIns="0" tIns="0" rIns="0" bIns="0" rtlCol="0" anchor="t">
              <a:spAutoFit/>
            </a:bodyPr>
            <a:lstStyle/>
            <a:p>
              <a:pPr algn="ctr">
                <a:lnSpc>
                  <a:spcPts val="15000"/>
                </a:lnSpc>
              </a:pPr>
              <a:r>
                <a:rPr lang="en-US" sz="15000" b="1">
                  <a:solidFill>
                    <a:srgbClr val="0BB6BC"/>
                  </a:solidFill>
                  <a:latin typeface="Barlow Semi-Bold"/>
                  <a:ea typeface="Barlow Semi-Bold"/>
                  <a:cs typeface="Barlow Semi-Bold"/>
                  <a:sym typeface="Barlow Semi-Bold"/>
                </a:rPr>
                <a:t>Thank you!</a:t>
              </a:r>
            </a:p>
          </p:txBody>
        </p:sp>
        <p:sp>
          <p:nvSpPr>
            <p:cNvPr id="5" name="TextBox 5"/>
            <p:cNvSpPr txBox="1"/>
            <p:nvPr/>
          </p:nvSpPr>
          <p:spPr>
            <a:xfrm>
              <a:off x="0" y="3365915"/>
              <a:ext cx="13219076" cy="707602"/>
            </a:xfrm>
            <a:prstGeom prst="rect">
              <a:avLst/>
            </a:prstGeom>
          </p:spPr>
          <p:txBody>
            <a:bodyPr lIns="0" tIns="0" rIns="0" bIns="0" rtlCol="0" anchor="t">
              <a:spAutoFit/>
            </a:bodyPr>
            <a:lstStyle/>
            <a:p>
              <a:pPr algn="ctr">
                <a:lnSpc>
                  <a:spcPts val="4479"/>
                </a:lnSpc>
              </a:pPr>
              <a:r>
                <a:rPr lang="en-US" sz="3199" b="1" dirty="0">
                  <a:solidFill>
                    <a:srgbClr val="000000"/>
                  </a:solidFill>
                  <a:latin typeface="Barlow Medium"/>
                  <a:ea typeface="Barlow Medium"/>
                  <a:cs typeface="Barlow Medium"/>
                  <a:sym typeface="Barlow Medium"/>
                </a:rPr>
                <a:t>Find us on instagramTravelcompanion001</a:t>
              </a:r>
            </a:p>
          </p:txBody>
        </p:sp>
      </p:grpSp>
      <p:sp>
        <p:nvSpPr>
          <p:cNvPr id="6" name="Freeform 6"/>
          <p:cNvSpPr/>
          <p:nvPr/>
        </p:nvSpPr>
        <p:spPr>
          <a:xfrm>
            <a:off x="14892730" y="1028700"/>
            <a:ext cx="2793363" cy="1396681"/>
          </a:xfrm>
          <a:custGeom>
            <a:avLst/>
            <a:gdLst/>
            <a:ahLst/>
            <a:cxnLst/>
            <a:rect l="l" t="t" r="r" b="b"/>
            <a:pathLst>
              <a:path w="2793363" h="1396681">
                <a:moveTo>
                  <a:pt x="0" y="0"/>
                </a:moveTo>
                <a:lnTo>
                  <a:pt x="2793363" y="0"/>
                </a:lnTo>
                <a:lnTo>
                  <a:pt x="2793363" y="1396681"/>
                </a:lnTo>
                <a:lnTo>
                  <a:pt x="0" y="13966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H="1">
            <a:off x="2825260" y="6798102"/>
            <a:ext cx="2438400" cy="2438400"/>
          </a:xfrm>
          <a:custGeom>
            <a:avLst/>
            <a:gdLst/>
            <a:ahLst/>
            <a:cxnLst/>
            <a:rect l="l" t="t" r="r" b="b"/>
            <a:pathLst>
              <a:path w="2438400" h="2438400">
                <a:moveTo>
                  <a:pt x="2438400" y="0"/>
                </a:moveTo>
                <a:lnTo>
                  <a:pt x="0" y="0"/>
                </a:lnTo>
                <a:lnTo>
                  <a:pt x="0" y="2438400"/>
                </a:lnTo>
                <a:lnTo>
                  <a:pt x="2438400" y="2438400"/>
                </a:lnTo>
                <a:lnTo>
                  <a:pt x="243840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629257" y="893789"/>
            <a:ext cx="1079292" cy="269823"/>
          </a:xfrm>
          <a:custGeom>
            <a:avLst/>
            <a:gdLst/>
            <a:ahLst/>
            <a:cxnLst/>
            <a:rect l="l" t="t" r="r" b="b"/>
            <a:pathLst>
              <a:path w="1079292" h="269823">
                <a:moveTo>
                  <a:pt x="0" y="0"/>
                </a:moveTo>
                <a:lnTo>
                  <a:pt x="1079292" y="0"/>
                </a:lnTo>
                <a:lnTo>
                  <a:pt x="1079292" y="269822"/>
                </a:lnTo>
                <a:lnTo>
                  <a:pt x="0" y="2698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17050357" y="9484941"/>
            <a:ext cx="798886" cy="347980"/>
          </a:xfrm>
          <a:prstGeom prst="rect">
            <a:avLst/>
          </a:prstGeom>
        </p:spPr>
        <p:txBody>
          <a:bodyPr lIns="0" tIns="0" rIns="0" bIns="0" rtlCol="0" anchor="t">
            <a:spAutoFit/>
          </a:bodyPr>
          <a:lstStyle/>
          <a:p>
            <a:pPr algn="r">
              <a:lnSpc>
                <a:spcPts val="2749"/>
              </a:lnSpc>
            </a:pPr>
            <a:r>
              <a:rPr lang="en-US" sz="2199" b="1">
                <a:solidFill>
                  <a:srgbClr val="000000"/>
                </a:solidFill>
                <a:latin typeface="Barlow Semi-Bold"/>
                <a:ea typeface="Barlow Semi-Bold"/>
                <a:cs typeface="Barlow Semi-Bold"/>
                <a:sym typeface="Barlow Semi-Bold"/>
              </a:rPr>
              <a:t>17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BB6BC"/>
        </a:solidFill>
        <a:effectLst/>
      </p:bgPr>
    </p:bg>
    <p:spTree>
      <p:nvGrpSpPr>
        <p:cNvPr id="1" name=""/>
        <p:cNvGrpSpPr/>
        <p:nvPr/>
      </p:nvGrpSpPr>
      <p:grpSpPr>
        <a:xfrm>
          <a:off x="0" y="0"/>
          <a:ext cx="0" cy="0"/>
          <a:chOff x="0" y="0"/>
          <a:chExt cx="0" cy="0"/>
        </a:xfrm>
      </p:grpSpPr>
      <p:sp>
        <p:nvSpPr>
          <p:cNvPr id="2" name="Freeform 2"/>
          <p:cNvSpPr/>
          <p:nvPr/>
        </p:nvSpPr>
        <p:spPr>
          <a:xfrm>
            <a:off x="0" y="-552450"/>
            <a:ext cx="9601200" cy="11544300"/>
          </a:xfrm>
          <a:custGeom>
            <a:avLst/>
            <a:gdLst/>
            <a:ahLst/>
            <a:cxnLst/>
            <a:rect l="l" t="t" r="r" b="b"/>
            <a:pathLst>
              <a:path w="9601200" h="11544300">
                <a:moveTo>
                  <a:pt x="0" y="0"/>
                </a:moveTo>
                <a:lnTo>
                  <a:pt x="9601200" y="0"/>
                </a:lnTo>
                <a:lnTo>
                  <a:pt x="9601200" y="11544300"/>
                </a:lnTo>
                <a:lnTo>
                  <a:pt x="0" y="11544300"/>
                </a:lnTo>
                <a:lnTo>
                  <a:pt x="0" y="0"/>
                </a:lnTo>
                <a:close/>
              </a:path>
            </a:pathLst>
          </a:custGeom>
          <a:blipFill>
            <a:blip r:embed="rId2">
              <a:extLst>
                <a:ext uri="{96DAC541-7B7A-43D3-8B79-37D633B846F1}">
                  <asvg:svgBlip xmlns:asvg="http://schemas.microsoft.com/office/drawing/2016/SVG/main" r:embed="rId3"/>
                </a:ext>
              </a:extLst>
            </a:blip>
            <a:stretch>
              <a:fillRect l="-35381" t="-2505" b="-10089"/>
            </a:stretch>
          </a:blipFill>
        </p:spPr>
      </p:sp>
      <p:sp>
        <p:nvSpPr>
          <p:cNvPr id="3" name="TextBox 3"/>
          <p:cNvSpPr txBox="1"/>
          <p:nvPr/>
        </p:nvSpPr>
        <p:spPr>
          <a:xfrm>
            <a:off x="1028700" y="4165600"/>
            <a:ext cx="6994911" cy="4103688"/>
          </a:xfrm>
          <a:prstGeom prst="rect">
            <a:avLst/>
          </a:prstGeom>
        </p:spPr>
        <p:txBody>
          <a:bodyPr lIns="0" tIns="0" rIns="0" bIns="0" rtlCol="0" anchor="t">
            <a:spAutoFit/>
          </a:bodyPr>
          <a:lstStyle/>
          <a:p>
            <a:pPr algn="l">
              <a:lnSpc>
                <a:spcPts val="8000"/>
              </a:lnSpc>
            </a:pPr>
            <a:r>
              <a:rPr lang="en-US" sz="8000" b="1" dirty="0">
                <a:solidFill>
                  <a:srgbClr val="000000"/>
                </a:solidFill>
                <a:latin typeface="Barlow Semi-Bold"/>
                <a:ea typeface="Barlow Semi-Bold"/>
                <a:cs typeface="Barlow Semi-Bold"/>
                <a:sym typeface="Barlow Semi-Bold"/>
              </a:rPr>
              <a:t>TRAVEL COMPANION WITH TWO FACTOR AUTH.</a:t>
            </a:r>
          </a:p>
        </p:txBody>
      </p:sp>
      <p:sp>
        <p:nvSpPr>
          <p:cNvPr id="4" name="TextBox 4"/>
          <p:cNvSpPr txBox="1"/>
          <p:nvPr/>
        </p:nvSpPr>
        <p:spPr>
          <a:xfrm>
            <a:off x="629257" y="9576600"/>
            <a:ext cx="798886" cy="347980"/>
          </a:xfrm>
          <a:prstGeom prst="rect">
            <a:avLst/>
          </a:prstGeom>
        </p:spPr>
        <p:txBody>
          <a:bodyPr lIns="0" tIns="0" rIns="0" bIns="0" rtlCol="0" anchor="t">
            <a:spAutoFit/>
          </a:bodyPr>
          <a:lstStyle/>
          <a:p>
            <a:pPr algn="l">
              <a:lnSpc>
                <a:spcPts val="2749"/>
              </a:lnSpc>
            </a:pPr>
            <a:r>
              <a:rPr lang="en-US" sz="2199" b="1">
                <a:solidFill>
                  <a:srgbClr val="90113E"/>
                </a:solidFill>
                <a:latin typeface="Barlow Semi-Bold"/>
                <a:ea typeface="Barlow Semi-Bold"/>
                <a:cs typeface="Barlow Semi-Bold"/>
                <a:sym typeface="Barlow Semi-Bold"/>
              </a:rPr>
              <a:t>01</a:t>
            </a:r>
          </a:p>
        </p:txBody>
      </p:sp>
      <p:sp>
        <p:nvSpPr>
          <p:cNvPr id="5" name="Freeform 5"/>
          <p:cNvSpPr/>
          <p:nvPr/>
        </p:nvSpPr>
        <p:spPr>
          <a:xfrm>
            <a:off x="11110869" y="1593957"/>
            <a:ext cx="5621312" cy="7251486"/>
          </a:xfrm>
          <a:custGeom>
            <a:avLst/>
            <a:gdLst/>
            <a:ahLst/>
            <a:cxnLst/>
            <a:rect l="l" t="t" r="r" b="b"/>
            <a:pathLst>
              <a:path w="5621312" h="7251486">
                <a:moveTo>
                  <a:pt x="0" y="0"/>
                </a:moveTo>
                <a:lnTo>
                  <a:pt x="5621312" y="0"/>
                </a:lnTo>
                <a:lnTo>
                  <a:pt x="5621312" y="7251486"/>
                </a:lnTo>
                <a:lnTo>
                  <a:pt x="0" y="7251486"/>
                </a:lnTo>
                <a:lnTo>
                  <a:pt x="0" y="0"/>
                </a:lnTo>
                <a:close/>
              </a:path>
            </a:pathLst>
          </a:custGeom>
          <a:blipFill>
            <a:blip r:embed="rId4"/>
            <a:stretch>
              <a:fillRect l="-57682" r="-35817"/>
            </a:stretch>
          </a:blipFill>
        </p:spPr>
      </p:sp>
      <p:sp>
        <p:nvSpPr>
          <p:cNvPr id="6" name="Freeform 6"/>
          <p:cNvSpPr/>
          <p:nvPr/>
        </p:nvSpPr>
        <p:spPr>
          <a:xfrm>
            <a:off x="303663" y="143884"/>
            <a:ext cx="1837509" cy="1837509"/>
          </a:xfrm>
          <a:custGeom>
            <a:avLst/>
            <a:gdLst/>
            <a:ahLst/>
            <a:cxnLst/>
            <a:rect l="l" t="t" r="r" b="b"/>
            <a:pathLst>
              <a:path w="1837509" h="1837509">
                <a:moveTo>
                  <a:pt x="0" y="0"/>
                </a:moveTo>
                <a:lnTo>
                  <a:pt x="1837510" y="0"/>
                </a:lnTo>
                <a:lnTo>
                  <a:pt x="1837510" y="1837510"/>
                </a:lnTo>
                <a:lnTo>
                  <a:pt x="0" y="1837510"/>
                </a:lnTo>
                <a:lnTo>
                  <a:pt x="0" y="0"/>
                </a:lnTo>
                <a:close/>
              </a:path>
            </a:pathLst>
          </a:custGeom>
          <a:blipFill>
            <a:blip r:embed="rId5"/>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2258270" y="-349930"/>
            <a:ext cx="7708159" cy="10986860"/>
          </a:xfrm>
          <a:prstGeom prst="rect">
            <a:avLst/>
          </a:prstGeom>
          <a:solidFill>
            <a:srgbClr val="0BB6BC"/>
          </a:solidFill>
        </p:spPr>
      </p:sp>
      <p:grpSp>
        <p:nvGrpSpPr>
          <p:cNvPr id="3" name="Group 3"/>
          <p:cNvGrpSpPr/>
          <p:nvPr/>
        </p:nvGrpSpPr>
        <p:grpSpPr>
          <a:xfrm>
            <a:off x="1028700" y="3162300"/>
            <a:ext cx="8499045" cy="6070410"/>
            <a:chOff x="0" y="-136053"/>
            <a:chExt cx="11332060" cy="5358228"/>
          </a:xfrm>
        </p:grpSpPr>
        <p:sp>
          <p:nvSpPr>
            <p:cNvPr id="4" name="TextBox 4"/>
            <p:cNvSpPr txBox="1"/>
            <p:nvPr/>
          </p:nvSpPr>
          <p:spPr>
            <a:xfrm>
              <a:off x="660400" y="-136053"/>
              <a:ext cx="10671660" cy="3182479"/>
            </a:xfrm>
            <a:prstGeom prst="rect">
              <a:avLst/>
            </a:prstGeom>
          </p:spPr>
          <p:txBody>
            <a:bodyPr wrap="square" lIns="0" tIns="0" rIns="0" bIns="0" rtlCol="0" anchor="t">
              <a:spAutoFit/>
            </a:bodyPr>
            <a:lstStyle/>
            <a:p>
              <a:pPr marL="0" lvl="0" indent="0" algn="l">
                <a:lnSpc>
                  <a:spcPts val="9720"/>
                </a:lnSpc>
              </a:pPr>
              <a:r>
                <a:rPr lang="en-US" sz="7200" b="1" u="none" dirty="0">
                  <a:solidFill>
                    <a:srgbClr val="0BB6BC"/>
                  </a:solidFill>
                  <a:latin typeface="Barlow Semi-Bold"/>
                  <a:ea typeface="Barlow Semi-Bold"/>
                  <a:cs typeface="Barlow Semi-Bold"/>
                  <a:sym typeface="Barlow Semi-Bold"/>
                </a:rPr>
                <a:t>ENSURING TRAVELLER SECURITY</a:t>
              </a:r>
            </a:p>
          </p:txBody>
        </p:sp>
        <p:sp>
          <p:nvSpPr>
            <p:cNvPr id="5" name="TextBox 5"/>
            <p:cNvSpPr txBox="1"/>
            <p:nvPr/>
          </p:nvSpPr>
          <p:spPr>
            <a:xfrm>
              <a:off x="0" y="3748941"/>
              <a:ext cx="9817477" cy="1473234"/>
            </a:xfrm>
            <a:prstGeom prst="rect">
              <a:avLst/>
            </a:prstGeom>
          </p:spPr>
          <p:txBody>
            <a:bodyPr lIns="0" tIns="0" rIns="0" bIns="0" rtlCol="0" anchor="t">
              <a:spAutoFit/>
            </a:bodyPr>
            <a:lstStyle/>
            <a:p>
              <a:pPr algn="l">
                <a:lnSpc>
                  <a:spcPts val="4479"/>
                </a:lnSpc>
              </a:pPr>
              <a:r>
                <a:rPr lang="en-US" sz="3199" b="1" dirty="0">
                  <a:solidFill>
                    <a:srgbClr val="000000"/>
                  </a:solidFill>
                  <a:latin typeface="Barlow Medium"/>
                  <a:ea typeface="Barlow Medium"/>
                  <a:cs typeface="Barlow Medium"/>
                  <a:sym typeface="Barlow Medium"/>
                </a:rPr>
                <a:t>This website aims to ensure all travelers' looking for companions can trust whom they are travelling with. </a:t>
              </a:r>
            </a:p>
          </p:txBody>
        </p:sp>
      </p:grpSp>
      <p:sp>
        <p:nvSpPr>
          <p:cNvPr id="6" name="Freeform 6"/>
          <p:cNvSpPr/>
          <p:nvPr/>
        </p:nvSpPr>
        <p:spPr>
          <a:xfrm>
            <a:off x="10663681" y="1028700"/>
            <a:ext cx="6595619" cy="8229600"/>
          </a:xfrm>
          <a:custGeom>
            <a:avLst/>
            <a:gdLst/>
            <a:ahLst/>
            <a:cxnLst/>
            <a:rect l="l" t="t" r="r" b="b"/>
            <a:pathLst>
              <a:path w="6595619" h="8229600">
                <a:moveTo>
                  <a:pt x="0" y="0"/>
                </a:moveTo>
                <a:lnTo>
                  <a:pt x="6595619" y="0"/>
                </a:lnTo>
                <a:lnTo>
                  <a:pt x="6595619" y="8229600"/>
                </a:lnTo>
                <a:lnTo>
                  <a:pt x="0" y="8229600"/>
                </a:lnTo>
                <a:lnTo>
                  <a:pt x="0" y="0"/>
                </a:lnTo>
                <a:close/>
              </a:path>
            </a:pathLst>
          </a:custGeom>
          <a:blipFill>
            <a:blip r:embed="rId2"/>
            <a:stretch>
              <a:fillRect t="-10108" b="-10108"/>
            </a:stretch>
          </a:blipFill>
        </p:spPr>
      </p:sp>
      <p:sp>
        <p:nvSpPr>
          <p:cNvPr id="7" name="TextBox 7"/>
          <p:cNvSpPr txBox="1"/>
          <p:nvPr/>
        </p:nvSpPr>
        <p:spPr>
          <a:xfrm>
            <a:off x="17050357" y="9484941"/>
            <a:ext cx="798886" cy="347980"/>
          </a:xfrm>
          <a:prstGeom prst="rect">
            <a:avLst/>
          </a:prstGeom>
        </p:spPr>
        <p:txBody>
          <a:bodyPr lIns="0" tIns="0" rIns="0" bIns="0" rtlCol="0" anchor="t">
            <a:spAutoFit/>
          </a:bodyPr>
          <a:lstStyle/>
          <a:p>
            <a:pPr algn="r">
              <a:lnSpc>
                <a:spcPts val="2749"/>
              </a:lnSpc>
            </a:pPr>
            <a:r>
              <a:rPr lang="en-US" sz="2199" b="1">
                <a:solidFill>
                  <a:srgbClr val="90113E"/>
                </a:solidFill>
                <a:latin typeface="Barlow Semi-Bold"/>
                <a:ea typeface="Barlow Semi-Bold"/>
                <a:cs typeface="Barlow Semi-Bold"/>
                <a:sym typeface="Barlow Semi-Bold"/>
              </a:rPr>
              <a:t>10</a:t>
            </a:r>
          </a:p>
        </p:txBody>
      </p:sp>
      <p:sp>
        <p:nvSpPr>
          <p:cNvPr id="8" name="Freeform 8"/>
          <p:cNvSpPr/>
          <p:nvPr/>
        </p:nvSpPr>
        <p:spPr>
          <a:xfrm>
            <a:off x="629257" y="893789"/>
            <a:ext cx="1079292" cy="269823"/>
          </a:xfrm>
          <a:custGeom>
            <a:avLst/>
            <a:gdLst/>
            <a:ahLst/>
            <a:cxnLst/>
            <a:rect l="l" t="t" r="r" b="b"/>
            <a:pathLst>
              <a:path w="1079292" h="269823">
                <a:moveTo>
                  <a:pt x="0" y="0"/>
                </a:moveTo>
                <a:lnTo>
                  <a:pt x="1079292" y="0"/>
                </a:lnTo>
                <a:lnTo>
                  <a:pt x="1079292" y="269822"/>
                </a:lnTo>
                <a:lnTo>
                  <a:pt x="0" y="2698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444798"/>
            <a:ext cx="1059192" cy="1059192"/>
            <a:chOff x="0" y="0"/>
            <a:chExt cx="1412257" cy="1412257"/>
          </a:xfrm>
        </p:grpSpPr>
        <p:grpSp>
          <p:nvGrpSpPr>
            <p:cNvPr id="3" name="Group 3"/>
            <p:cNvGrpSpPr/>
            <p:nvPr/>
          </p:nvGrpSpPr>
          <p:grpSpPr>
            <a:xfrm>
              <a:off x="0" y="0"/>
              <a:ext cx="1412257" cy="1412257"/>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0113E"/>
              </a:solidFill>
            </p:spPr>
          </p:sp>
        </p:grpSp>
        <p:sp>
          <p:nvSpPr>
            <p:cNvPr id="5" name="Freeform 5"/>
            <p:cNvSpPr/>
            <p:nvPr/>
          </p:nvSpPr>
          <p:spPr>
            <a:xfrm>
              <a:off x="474293" y="543843"/>
              <a:ext cx="463671" cy="324570"/>
            </a:xfrm>
            <a:custGeom>
              <a:avLst/>
              <a:gdLst/>
              <a:ahLst/>
              <a:cxnLst/>
              <a:rect l="l" t="t" r="r" b="b"/>
              <a:pathLst>
                <a:path w="463671" h="324570">
                  <a:moveTo>
                    <a:pt x="0" y="0"/>
                  </a:moveTo>
                  <a:lnTo>
                    <a:pt x="463671" y="0"/>
                  </a:lnTo>
                  <a:lnTo>
                    <a:pt x="463671" y="324570"/>
                  </a:lnTo>
                  <a:lnTo>
                    <a:pt x="0" y="3245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6" name="TextBox 6"/>
          <p:cNvSpPr txBox="1"/>
          <p:nvPr/>
        </p:nvSpPr>
        <p:spPr>
          <a:xfrm>
            <a:off x="1028700" y="625742"/>
            <a:ext cx="9571112" cy="1238250"/>
          </a:xfrm>
          <a:prstGeom prst="rect">
            <a:avLst/>
          </a:prstGeom>
        </p:spPr>
        <p:txBody>
          <a:bodyPr lIns="0" tIns="0" rIns="0" bIns="0" rtlCol="0" anchor="t">
            <a:spAutoFit/>
          </a:bodyPr>
          <a:lstStyle/>
          <a:p>
            <a:pPr marL="0" lvl="0" indent="0" algn="l">
              <a:lnSpc>
                <a:spcPts val="9600"/>
              </a:lnSpc>
            </a:pPr>
            <a:r>
              <a:rPr lang="en-US" sz="8000" b="1" u="none" dirty="0">
                <a:solidFill>
                  <a:srgbClr val="0BB6BC"/>
                </a:solidFill>
                <a:latin typeface="Barlow Bold"/>
                <a:ea typeface="Barlow Bold"/>
                <a:cs typeface="Barlow Bold"/>
                <a:sym typeface="Barlow Bold"/>
              </a:rPr>
              <a:t>solution</a:t>
            </a:r>
          </a:p>
        </p:txBody>
      </p:sp>
      <p:sp>
        <p:nvSpPr>
          <p:cNvPr id="7" name="TextBox 7"/>
          <p:cNvSpPr txBox="1"/>
          <p:nvPr/>
        </p:nvSpPr>
        <p:spPr>
          <a:xfrm>
            <a:off x="17050357" y="9484941"/>
            <a:ext cx="798886" cy="347980"/>
          </a:xfrm>
          <a:prstGeom prst="rect">
            <a:avLst/>
          </a:prstGeom>
        </p:spPr>
        <p:txBody>
          <a:bodyPr lIns="0" tIns="0" rIns="0" bIns="0" rtlCol="0" anchor="t">
            <a:spAutoFit/>
          </a:bodyPr>
          <a:lstStyle/>
          <a:p>
            <a:pPr algn="r">
              <a:lnSpc>
                <a:spcPts val="2749"/>
              </a:lnSpc>
            </a:pPr>
            <a:r>
              <a:rPr lang="en-US" sz="2199" b="1">
                <a:solidFill>
                  <a:srgbClr val="90113E"/>
                </a:solidFill>
                <a:latin typeface="Barlow Semi-Bold"/>
                <a:ea typeface="Barlow Semi-Bold"/>
                <a:cs typeface="Barlow Semi-Bold"/>
                <a:sym typeface="Barlow Semi-Bold"/>
              </a:rPr>
              <a:t>06</a:t>
            </a:r>
          </a:p>
        </p:txBody>
      </p:sp>
      <p:sp>
        <p:nvSpPr>
          <p:cNvPr id="8" name="TextBox 8"/>
          <p:cNvSpPr txBox="1"/>
          <p:nvPr/>
        </p:nvSpPr>
        <p:spPr>
          <a:xfrm>
            <a:off x="1028699" y="2454542"/>
            <a:ext cx="16021657" cy="4924425"/>
          </a:xfrm>
          <a:prstGeom prst="rect">
            <a:avLst/>
          </a:prstGeom>
        </p:spPr>
        <p:txBody>
          <a:bodyPr wrap="square" lIns="0" tIns="0" rIns="0" bIns="0" rtlCol="0" anchor="t">
            <a:spAutoFit/>
          </a:bodyPr>
          <a:lstStyle/>
          <a:p>
            <a:pPr marL="571500" lvl="0" indent="-571500" algn="l">
              <a:lnSpc>
                <a:spcPts val="4800"/>
              </a:lnSpc>
              <a:buFont typeface="Wingdings" panose="05000000000000000000" pitchFamily="2" charset="2"/>
              <a:buChar char="§"/>
            </a:pPr>
            <a:r>
              <a:rPr lang="en-US" sz="4000" u="none" dirty="0">
                <a:solidFill>
                  <a:srgbClr val="000000"/>
                </a:solidFill>
                <a:latin typeface="Barlow"/>
                <a:ea typeface="Barlow"/>
                <a:cs typeface="Barlow"/>
                <a:sym typeface="Barlow"/>
              </a:rPr>
              <a:t> adding an extra security measure when a new user signs in</a:t>
            </a:r>
            <a:r>
              <a:rPr lang="en-US" sz="4000" dirty="0">
                <a:solidFill>
                  <a:srgbClr val="000000"/>
                </a:solidFill>
                <a:latin typeface="Barlow"/>
                <a:ea typeface="Barlow"/>
                <a:cs typeface="Barlow"/>
                <a:sym typeface="Barlow"/>
              </a:rPr>
              <a:t>to the website for the first time</a:t>
            </a:r>
          </a:p>
          <a:p>
            <a:pPr marL="571500" lvl="0" indent="-571500" algn="l">
              <a:lnSpc>
                <a:spcPts val="4800"/>
              </a:lnSpc>
              <a:buFont typeface="Wingdings" panose="05000000000000000000" pitchFamily="2" charset="2"/>
              <a:buChar char="§"/>
            </a:pPr>
            <a:r>
              <a:rPr lang="en-US" sz="4000" dirty="0">
                <a:solidFill>
                  <a:srgbClr val="000000"/>
                </a:solidFill>
                <a:latin typeface="Barlow"/>
                <a:ea typeface="Barlow"/>
                <a:cs typeface="Barlow"/>
                <a:sym typeface="Barlow"/>
              </a:rPr>
              <a:t>making use of two factor authentication technology by getting rid of the traditional password use only</a:t>
            </a:r>
          </a:p>
          <a:p>
            <a:pPr marL="571500" lvl="0" indent="-571500" algn="l">
              <a:lnSpc>
                <a:spcPts val="4800"/>
              </a:lnSpc>
              <a:buFont typeface="Wingdings" panose="05000000000000000000" pitchFamily="2" charset="2"/>
              <a:buChar char="§"/>
            </a:pPr>
            <a:r>
              <a:rPr lang="en-US" sz="4000" dirty="0">
                <a:solidFill>
                  <a:srgbClr val="000000"/>
                </a:solidFill>
                <a:latin typeface="Barlow"/>
                <a:ea typeface="Barlow"/>
                <a:cs typeface="Barlow"/>
                <a:sym typeface="Barlow"/>
              </a:rPr>
              <a:t>Verifying a user every time they log into the travel </a:t>
            </a:r>
            <a:r>
              <a:rPr lang="en-US" sz="4000" dirty="0" err="1">
                <a:solidFill>
                  <a:srgbClr val="000000"/>
                </a:solidFill>
                <a:latin typeface="Barlow"/>
                <a:ea typeface="Barlow"/>
                <a:cs typeface="Barlow"/>
                <a:sym typeface="Barlow"/>
              </a:rPr>
              <a:t>compppanionn</a:t>
            </a:r>
            <a:r>
              <a:rPr lang="en-US" sz="4000" dirty="0">
                <a:solidFill>
                  <a:srgbClr val="000000"/>
                </a:solidFill>
                <a:latin typeface="Barlow"/>
                <a:ea typeface="Barlow"/>
                <a:cs typeface="Barlow"/>
                <a:sym typeface="Barlow"/>
              </a:rPr>
              <a:t> website to constantly ensure identity</a:t>
            </a:r>
          </a:p>
          <a:p>
            <a:pPr marL="571500" lvl="0" indent="-571500" algn="l">
              <a:lnSpc>
                <a:spcPts val="4800"/>
              </a:lnSpc>
              <a:buFont typeface="Wingdings" panose="05000000000000000000" pitchFamily="2" charset="2"/>
              <a:buChar char="§"/>
            </a:pPr>
            <a:r>
              <a:rPr lang="en-US" sz="4000" dirty="0">
                <a:solidFill>
                  <a:srgbClr val="000000"/>
                </a:solidFill>
                <a:latin typeface="Barlow"/>
                <a:ea typeface="Barlow"/>
                <a:cs typeface="Barlow"/>
                <a:sym typeface="Barlow"/>
              </a:rPr>
              <a:t>Locking suspicious users out of the travel companion website</a:t>
            </a:r>
          </a:p>
          <a:p>
            <a:pPr marL="571500" lvl="0" indent="-571500" algn="l">
              <a:lnSpc>
                <a:spcPts val="4800"/>
              </a:lnSpc>
              <a:buFont typeface="Wingdings" panose="05000000000000000000" pitchFamily="2" charset="2"/>
              <a:buChar char="§"/>
            </a:pPr>
            <a:endParaRPr lang="en-US" sz="4000" dirty="0">
              <a:solidFill>
                <a:srgbClr val="000000"/>
              </a:solidFill>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31598" y="2628900"/>
            <a:ext cx="3921401" cy="5272792"/>
            <a:chOff x="0" y="-27378"/>
            <a:chExt cx="2620010" cy="5210248"/>
          </a:xfrm>
        </p:grpSpPr>
        <p:sp>
          <p:nvSpPr>
            <p:cNvPr id="3" name="Freeform 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4" name="Freeform 4"/>
            <p:cNvSpPr/>
            <p:nvPr/>
          </p:nvSpPr>
          <p:spPr>
            <a:xfrm>
              <a:off x="185420" y="-27378"/>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solidFill>
              <a:srgbClr val="000000">
                <a:alpha val="0"/>
              </a:srgbClr>
            </a:solidFill>
            <a:ln w="12700">
              <a:solidFill>
                <a:srgbClr val="000000"/>
              </a:solidFill>
            </a:ln>
          </p:spPr>
        </p:sp>
        <p:sp>
          <p:nvSpPr>
            <p:cNvPr id="5" name="Freeform 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id="6" name="Freeform 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id="7" name="Freeform 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id="8" name="Freeform 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id="9" name="Freeform 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id="10" name="Freeform 1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id="11" name="Freeform 1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id="22" name="TextBox 22"/>
          <p:cNvSpPr txBox="1"/>
          <p:nvPr/>
        </p:nvSpPr>
        <p:spPr>
          <a:xfrm>
            <a:off x="1028700" y="667172"/>
            <a:ext cx="8663715" cy="1228725"/>
          </a:xfrm>
          <a:prstGeom prst="rect">
            <a:avLst/>
          </a:prstGeom>
        </p:spPr>
        <p:txBody>
          <a:bodyPr lIns="0" tIns="0" rIns="0" bIns="0" rtlCol="0" anchor="t">
            <a:spAutoFit/>
          </a:bodyPr>
          <a:lstStyle/>
          <a:p>
            <a:pPr marL="0" lvl="0" indent="0" algn="l">
              <a:lnSpc>
                <a:spcPts val="9720"/>
              </a:lnSpc>
              <a:spcBef>
                <a:spcPct val="0"/>
              </a:spcBef>
            </a:pPr>
            <a:r>
              <a:rPr lang="en-US" sz="8100" b="1" u="none">
                <a:solidFill>
                  <a:srgbClr val="0BB6BC"/>
                </a:solidFill>
                <a:latin typeface="Barlow Bold"/>
                <a:ea typeface="Barlow Bold"/>
                <a:cs typeface="Barlow Bold"/>
                <a:sym typeface="Barlow Bold"/>
              </a:rPr>
              <a:t>Product</a:t>
            </a:r>
          </a:p>
        </p:txBody>
      </p:sp>
      <p:sp>
        <p:nvSpPr>
          <p:cNvPr id="24" name="TextBox 24"/>
          <p:cNvSpPr txBox="1"/>
          <p:nvPr/>
        </p:nvSpPr>
        <p:spPr>
          <a:xfrm>
            <a:off x="11290419" y="4602138"/>
            <a:ext cx="5968881" cy="1303562"/>
          </a:xfrm>
          <a:prstGeom prst="rect">
            <a:avLst/>
          </a:prstGeom>
        </p:spPr>
        <p:txBody>
          <a:bodyPr lIns="0" tIns="0" rIns="0" bIns="0" rtlCol="0" anchor="t">
            <a:spAutoFit/>
          </a:bodyPr>
          <a:lstStyle/>
          <a:p>
            <a:pPr marL="0" lvl="0" indent="0" algn="l">
              <a:lnSpc>
                <a:spcPts val="3509"/>
              </a:lnSpc>
            </a:pPr>
            <a:r>
              <a:rPr lang="en-US" sz="2699" i="1" u="sng" dirty="0">
                <a:solidFill>
                  <a:srgbClr val="90113E"/>
                </a:solidFill>
                <a:latin typeface="Barlow Italics"/>
                <a:ea typeface="Barlow Italics"/>
                <a:cs typeface="Barlow Italics"/>
                <a:sym typeface="Barlow Italics"/>
              </a:rPr>
              <a:t>Ensure users security and privacy by use </a:t>
            </a:r>
            <a:r>
              <a:rPr lang="en-US" sz="2699" i="1" u="sng" dirty="0" err="1">
                <a:solidFill>
                  <a:srgbClr val="90113E"/>
                </a:solidFill>
                <a:latin typeface="Barlow Italics"/>
                <a:ea typeface="Barlow Italics"/>
                <a:cs typeface="Barlow Italics"/>
                <a:sym typeface="Barlow Italics"/>
              </a:rPr>
              <a:t>iof</a:t>
            </a:r>
            <a:r>
              <a:rPr lang="en-US" sz="2699" i="1" u="sng" dirty="0">
                <a:solidFill>
                  <a:srgbClr val="90113E"/>
                </a:solidFill>
                <a:latin typeface="Barlow Italics"/>
                <a:ea typeface="Barlow Italics"/>
                <a:cs typeface="Barlow Italics"/>
                <a:sym typeface="Barlow Italics"/>
              </a:rPr>
              <a:t> two factor authentication method through email OTP</a:t>
            </a:r>
          </a:p>
        </p:txBody>
      </p:sp>
      <p:sp>
        <p:nvSpPr>
          <p:cNvPr id="26" name="TextBox 26"/>
          <p:cNvSpPr txBox="1"/>
          <p:nvPr/>
        </p:nvSpPr>
        <p:spPr>
          <a:xfrm>
            <a:off x="17050357" y="9484941"/>
            <a:ext cx="798886" cy="347980"/>
          </a:xfrm>
          <a:prstGeom prst="rect">
            <a:avLst/>
          </a:prstGeom>
        </p:spPr>
        <p:txBody>
          <a:bodyPr lIns="0" tIns="0" rIns="0" bIns="0" rtlCol="0" anchor="t">
            <a:spAutoFit/>
          </a:bodyPr>
          <a:lstStyle/>
          <a:p>
            <a:pPr algn="r">
              <a:lnSpc>
                <a:spcPts val="2749"/>
              </a:lnSpc>
            </a:pPr>
            <a:r>
              <a:rPr lang="en-US" sz="2199">
                <a:solidFill>
                  <a:srgbClr val="000000"/>
                </a:solidFill>
                <a:latin typeface="Barlow"/>
                <a:ea typeface="Barlow"/>
                <a:cs typeface="Barlow"/>
                <a:sym typeface="Barlow"/>
              </a:rPr>
              <a:t>04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7FA"/>
        </a:solidFill>
        <a:effectLst/>
      </p:bgPr>
    </p:bg>
    <p:spTree>
      <p:nvGrpSpPr>
        <p:cNvPr id="1" name=""/>
        <p:cNvGrpSpPr/>
        <p:nvPr/>
      </p:nvGrpSpPr>
      <p:grpSpPr>
        <a:xfrm>
          <a:off x="0" y="0"/>
          <a:ext cx="0" cy="0"/>
          <a:chOff x="0" y="0"/>
          <a:chExt cx="0" cy="0"/>
        </a:xfrm>
      </p:grpSpPr>
      <p:grpSp>
        <p:nvGrpSpPr>
          <p:cNvPr id="2" name="Group 2"/>
          <p:cNvGrpSpPr/>
          <p:nvPr/>
        </p:nvGrpSpPr>
        <p:grpSpPr>
          <a:xfrm>
            <a:off x="6100057" y="1485900"/>
            <a:ext cx="10950300" cy="1956603"/>
            <a:chOff x="0" y="0"/>
            <a:chExt cx="14600401" cy="2440655"/>
          </a:xfrm>
        </p:grpSpPr>
        <p:sp>
          <p:nvSpPr>
            <p:cNvPr id="3" name="TextBox 3"/>
            <p:cNvSpPr txBox="1"/>
            <p:nvPr/>
          </p:nvSpPr>
          <p:spPr>
            <a:xfrm>
              <a:off x="0" y="0"/>
              <a:ext cx="14600401" cy="1551671"/>
            </a:xfrm>
            <a:prstGeom prst="rect">
              <a:avLst/>
            </a:prstGeom>
          </p:spPr>
          <p:txBody>
            <a:bodyPr wrap="square" lIns="0" tIns="0" rIns="0" bIns="0" rtlCol="0" anchor="t">
              <a:spAutoFit/>
            </a:bodyPr>
            <a:lstStyle/>
            <a:p>
              <a:pPr marL="0" lvl="0" indent="0" algn="l">
                <a:lnSpc>
                  <a:spcPts val="9720"/>
                </a:lnSpc>
              </a:pPr>
              <a:r>
                <a:rPr lang="en-US" sz="8100" b="1" u="none" dirty="0">
                  <a:solidFill>
                    <a:srgbClr val="000000"/>
                  </a:solidFill>
                  <a:latin typeface="Barlow Semi-Bold"/>
                  <a:ea typeface="Barlow Semi-Bold"/>
                  <a:cs typeface="Barlow Semi-Bold"/>
                  <a:sym typeface="Barlow Semi-Bold"/>
                </a:rPr>
                <a:t>30% of travelers'</a:t>
              </a:r>
            </a:p>
          </p:txBody>
        </p:sp>
        <p:sp>
          <p:nvSpPr>
            <p:cNvPr id="4" name="TextBox 4"/>
            <p:cNvSpPr txBox="1"/>
            <p:nvPr/>
          </p:nvSpPr>
          <p:spPr>
            <a:xfrm>
              <a:off x="0" y="1823986"/>
              <a:ext cx="12110334" cy="616669"/>
            </a:xfrm>
            <a:prstGeom prst="rect">
              <a:avLst/>
            </a:prstGeom>
          </p:spPr>
          <p:txBody>
            <a:bodyPr lIns="0" tIns="0" rIns="0" bIns="0" rtlCol="0" anchor="t">
              <a:spAutoFit/>
            </a:bodyPr>
            <a:lstStyle/>
            <a:p>
              <a:pPr algn="l">
                <a:lnSpc>
                  <a:spcPts val="4479"/>
                </a:lnSpc>
              </a:pPr>
              <a:r>
                <a:rPr lang="en-US" sz="2400" b="1" dirty="0">
                  <a:solidFill>
                    <a:srgbClr val="000000"/>
                  </a:solidFill>
                  <a:latin typeface="Barlow Medium"/>
                  <a:ea typeface="Barlow Medium"/>
                  <a:cs typeface="Barlow Medium"/>
                  <a:sym typeface="Barlow Medium"/>
                </a:rPr>
                <a:t>Percentage of people on online travel platforms</a:t>
              </a:r>
            </a:p>
          </p:txBody>
        </p:sp>
      </p:grpSp>
      <p:grpSp>
        <p:nvGrpSpPr>
          <p:cNvPr id="5" name="Group 5"/>
          <p:cNvGrpSpPr/>
          <p:nvPr/>
        </p:nvGrpSpPr>
        <p:grpSpPr>
          <a:xfrm>
            <a:off x="6100057" y="4720014"/>
            <a:ext cx="9082750" cy="1898690"/>
            <a:chOff x="0" y="0"/>
            <a:chExt cx="12110334" cy="2531587"/>
          </a:xfrm>
        </p:grpSpPr>
        <p:sp>
          <p:nvSpPr>
            <p:cNvPr id="6" name="TextBox 6"/>
            <p:cNvSpPr txBox="1"/>
            <p:nvPr/>
          </p:nvSpPr>
          <p:spPr>
            <a:xfrm>
              <a:off x="0" y="0"/>
              <a:ext cx="12110334" cy="1658574"/>
            </a:xfrm>
            <a:prstGeom prst="rect">
              <a:avLst/>
            </a:prstGeom>
          </p:spPr>
          <p:txBody>
            <a:bodyPr lIns="0" tIns="0" rIns="0" bIns="0" rtlCol="0" anchor="t">
              <a:spAutoFit/>
            </a:bodyPr>
            <a:lstStyle/>
            <a:p>
              <a:pPr marL="0" lvl="0" indent="0" algn="l">
                <a:lnSpc>
                  <a:spcPts val="9720"/>
                </a:lnSpc>
              </a:pPr>
              <a:r>
                <a:rPr lang="en-US" sz="8100" b="1" dirty="0">
                  <a:solidFill>
                    <a:srgbClr val="000000"/>
                  </a:solidFill>
                  <a:latin typeface="Barlow Semi-Bold"/>
                  <a:ea typeface="Barlow Semi-Bold"/>
                  <a:cs typeface="Barlow Semi-Bold"/>
                  <a:sym typeface="Barlow Semi-Bold"/>
                </a:rPr>
                <a:t>80</a:t>
              </a:r>
              <a:r>
                <a:rPr lang="en-US" sz="8100" b="1" u="none" dirty="0">
                  <a:solidFill>
                    <a:srgbClr val="000000"/>
                  </a:solidFill>
                  <a:latin typeface="Barlow Semi-Bold"/>
                  <a:ea typeface="Barlow Semi-Bold"/>
                  <a:cs typeface="Barlow Semi-Bold"/>
                  <a:sym typeface="Barlow Semi-Bold"/>
                </a:rPr>
                <a:t>%</a:t>
              </a:r>
              <a:r>
                <a:rPr lang="en-US" sz="8100" b="1" dirty="0">
                  <a:solidFill>
                    <a:srgbClr val="000000"/>
                  </a:solidFill>
                  <a:latin typeface="Barlow Semi-Bold"/>
                  <a:ea typeface="Barlow Semi-Bold"/>
                  <a:cs typeface="Barlow Semi-Bold"/>
                  <a:sym typeface="Barlow Semi-Bold"/>
                </a:rPr>
                <a:t> of all users </a:t>
              </a:r>
              <a:endParaRPr lang="en-US" sz="8100" b="1" u="none" dirty="0">
                <a:solidFill>
                  <a:srgbClr val="000000"/>
                </a:solidFill>
                <a:latin typeface="Barlow Semi-Bold"/>
                <a:ea typeface="Barlow Semi-Bold"/>
                <a:cs typeface="Barlow Semi-Bold"/>
                <a:sym typeface="Barlow Semi-Bold"/>
              </a:endParaRPr>
            </a:p>
          </p:txBody>
        </p:sp>
        <p:sp>
          <p:nvSpPr>
            <p:cNvPr id="7" name="TextBox 7"/>
            <p:cNvSpPr txBox="1"/>
            <p:nvPr/>
          </p:nvSpPr>
          <p:spPr>
            <a:xfrm>
              <a:off x="0" y="1823985"/>
              <a:ext cx="12110334" cy="707602"/>
            </a:xfrm>
            <a:prstGeom prst="rect">
              <a:avLst/>
            </a:prstGeom>
          </p:spPr>
          <p:txBody>
            <a:bodyPr lIns="0" tIns="0" rIns="0" bIns="0" rtlCol="0" anchor="t">
              <a:spAutoFit/>
            </a:bodyPr>
            <a:lstStyle/>
            <a:p>
              <a:pPr algn="l">
                <a:lnSpc>
                  <a:spcPts val="4479"/>
                </a:lnSpc>
              </a:pPr>
              <a:r>
                <a:rPr lang="en-US" sz="3199" b="1" dirty="0">
                  <a:solidFill>
                    <a:srgbClr val="000000"/>
                  </a:solidFill>
                  <a:latin typeface="Barlow Medium"/>
                  <a:ea typeface="Barlow Medium"/>
                  <a:cs typeface="Barlow Medium"/>
                  <a:sym typeface="Barlow Medium"/>
                </a:rPr>
                <a:t>Prefer to have a travelling partner</a:t>
              </a:r>
            </a:p>
          </p:txBody>
        </p:sp>
      </p:grpSp>
      <p:grpSp>
        <p:nvGrpSpPr>
          <p:cNvPr id="8" name="Group 8"/>
          <p:cNvGrpSpPr/>
          <p:nvPr/>
        </p:nvGrpSpPr>
        <p:grpSpPr>
          <a:xfrm>
            <a:off x="6100057" y="7337777"/>
            <a:ext cx="9082750" cy="2459955"/>
            <a:chOff x="0" y="0"/>
            <a:chExt cx="12110334" cy="3279941"/>
          </a:xfrm>
        </p:grpSpPr>
        <p:sp>
          <p:nvSpPr>
            <p:cNvPr id="9" name="TextBox 9"/>
            <p:cNvSpPr txBox="1"/>
            <p:nvPr/>
          </p:nvSpPr>
          <p:spPr>
            <a:xfrm>
              <a:off x="0" y="0"/>
              <a:ext cx="12110334" cy="1658574"/>
            </a:xfrm>
            <a:prstGeom prst="rect">
              <a:avLst/>
            </a:prstGeom>
          </p:spPr>
          <p:txBody>
            <a:bodyPr lIns="0" tIns="0" rIns="0" bIns="0" rtlCol="0" anchor="t">
              <a:spAutoFit/>
            </a:bodyPr>
            <a:lstStyle/>
            <a:p>
              <a:pPr marL="0" lvl="0" indent="0" algn="l">
                <a:lnSpc>
                  <a:spcPts val="9720"/>
                </a:lnSpc>
              </a:pPr>
              <a:r>
                <a:rPr lang="en-US" sz="8100" b="1" u="none" dirty="0">
                  <a:solidFill>
                    <a:srgbClr val="000000"/>
                  </a:solidFill>
                  <a:latin typeface="Barlow Semi-Bold"/>
                  <a:ea typeface="Barlow Semi-Bold"/>
                  <a:cs typeface="Barlow Semi-Bold"/>
                  <a:sym typeface="Barlow Semi-Bold"/>
                </a:rPr>
                <a:t>1.4 </a:t>
              </a:r>
              <a:r>
                <a:rPr lang="en-US" sz="8100" b="1" dirty="0">
                  <a:solidFill>
                    <a:srgbClr val="000000"/>
                  </a:solidFill>
                  <a:latin typeface="Barlow Semi-Bold"/>
                  <a:ea typeface="Barlow Semi-Bold"/>
                  <a:cs typeface="Barlow Semi-Bold"/>
                  <a:sym typeface="Barlow Semi-Bold"/>
                </a:rPr>
                <a:t>b</a:t>
              </a:r>
              <a:r>
                <a:rPr lang="en-US" sz="8100" b="1" u="none" dirty="0">
                  <a:solidFill>
                    <a:srgbClr val="000000"/>
                  </a:solidFill>
                  <a:latin typeface="Barlow Semi-Bold"/>
                  <a:ea typeface="Barlow Semi-Bold"/>
                  <a:cs typeface="Barlow Semi-Bold"/>
                  <a:sym typeface="Barlow Semi-Bold"/>
                </a:rPr>
                <a:t>illion</a:t>
              </a:r>
            </a:p>
          </p:txBody>
        </p:sp>
        <p:sp>
          <p:nvSpPr>
            <p:cNvPr id="10" name="TextBox 10"/>
            <p:cNvSpPr txBox="1"/>
            <p:nvPr/>
          </p:nvSpPr>
          <p:spPr>
            <a:xfrm>
              <a:off x="0" y="1823986"/>
              <a:ext cx="12110334" cy="1455955"/>
            </a:xfrm>
            <a:prstGeom prst="rect">
              <a:avLst/>
            </a:prstGeom>
          </p:spPr>
          <p:txBody>
            <a:bodyPr lIns="0" tIns="0" rIns="0" bIns="0" rtlCol="0" anchor="t">
              <a:spAutoFit/>
            </a:bodyPr>
            <a:lstStyle/>
            <a:p>
              <a:pPr algn="l">
                <a:lnSpc>
                  <a:spcPts val="4479"/>
                </a:lnSpc>
              </a:pPr>
              <a:r>
                <a:rPr lang="en-US" sz="3199" b="1" dirty="0">
                  <a:solidFill>
                    <a:srgbClr val="000000"/>
                  </a:solidFill>
                  <a:latin typeface="Barlow Medium"/>
                  <a:ea typeface="Barlow Medium"/>
                  <a:cs typeface="Barlow Medium"/>
                  <a:sym typeface="Barlow Medium"/>
                </a:rPr>
                <a:t>Amount of money from scams and theft involving </a:t>
              </a:r>
              <a:r>
                <a:rPr lang="en-US" sz="3199" b="1" dirty="0" err="1">
                  <a:solidFill>
                    <a:srgbClr val="000000"/>
                  </a:solidFill>
                  <a:latin typeface="Barlow Medium"/>
                  <a:ea typeface="Barlow Medium"/>
                  <a:cs typeface="Barlow Medium"/>
                  <a:sym typeface="Barlow Medium"/>
                </a:rPr>
                <a:t>travellers</a:t>
              </a:r>
              <a:r>
                <a:rPr lang="en-US" sz="3199" b="1" dirty="0">
                  <a:solidFill>
                    <a:srgbClr val="000000"/>
                  </a:solidFill>
                  <a:latin typeface="Barlow Medium"/>
                  <a:ea typeface="Barlow Medium"/>
                  <a:cs typeface="Barlow Medium"/>
                  <a:sym typeface="Barlow Medium"/>
                </a:rPr>
                <a:t> and untrustworthy </a:t>
              </a:r>
              <a:r>
                <a:rPr lang="en-US" sz="3199" b="1" dirty="0" err="1">
                  <a:solidFill>
                    <a:srgbClr val="000000"/>
                  </a:solidFill>
                  <a:latin typeface="Barlow Medium"/>
                  <a:ea typeface="Barlow Medium"/>
                  <a:cs typeface="Barlow Medium"/>
                  <a:sym typeface="Barlow Medium"/>
                </a:rPr>
                <a:t>patners</a:t>
              </a:r>
              <a:r>
                <a:rPr lang="en-US" sz="3199" b="1" dirty="0">
                  <a:solidFill>
                    <a:srgbClr val="000000"/>
                  </a:solidFill>
                  <a:latin typeface="Barlow Medium"/>
                  <a:ea typeface="Barlow Medium"/>
                  <a:cs typeface="Barlow Medium"/>
                  <a:sym typeface="Barlow Medium"/>
                </a:rPr>
                <a:t>.</a:t>
              </a:r>
            </a:p>
          </p:txBody>
        </p:sp>
      </p:grpSp>
      <p:pic>
        <p:nvPicPr>
          <p:cNvPr id="11" name="Picture 11"/>
          <p:cNvPicPr>
            <a:picLocks noChangeAspect="1"/>
          </p:cNvPicPr>
          <p:nvPr/>
        </p:nvPicPr>
        <p:blipFill>
          <a:blip r:embed="rId2"/>
          <a:stretch>
            <a:fillRect/>
          </a:stretch>
        </p:blipFill>
        <p:spPr>
          <a:xfrm>
            <a:off x="674552" y="4493818"/>
            <a:ext cx="4249772" cy="2479033"/>
          </a:xfrm>
          <a:prstGeom prst="rect">
            <a:avLst/>
          </a:prstGeom>
        </p:spPr>
      </p:pic>
      <p:pic>
        <p:nvPicPr>
          <p:cNvPr id="12" name="Picture 12"/>
          <p:cNvPicPr>
            <a:picLocks noChangeAspect="1"/>
          </p:cNvPicPr>
          <p:nvPr/>
        </p:nvPicPr>
        <p:blipFill>
          <a:blip r:embed="rId3"/>
          <a:stretch>
            <a:fillRect/>
          </a:stretch>
        </p:blipFill>
        <p:spPr>
          <a:xfrm>
            <a:off x="674552" y="7932974"/>
            <a:ext cx="4249772" cy="1345761"/>
          </a:xfrm>
          <a:prstGeom prst="rect">
            <a:avLst/>
          </a:prstGeom>
        </p:spPr>
      </p:pic>
      <p:pic>
        <p:nvPicPr>
          <p:cNvPr id="13" name="Picture 13"/>
          <p:cNvPicPr>
            <a:picLocks noChangeAspect="1"/>
          </p:cNvPicPr>
          <p:nvPr/>
        </p:nvPicPr>
        <p:blipFill>
          <a:blip r:embed="rId4"/>
          <a:stretch>
            <a:fillRect/>
          </a:stretch>
        </p:blipFill>
        <p:spPr>
          <a:xfrm>
            <a:off x="674552" y="1930507"/>
            <a:ext cx="4249772" cy="1919056"/>
          </a:xfrm>
          <a:prstGeom prst="rect">
            <a:avLst/>
          </a:prstGeom>
        </p:spPr>
      </p:pic>
      <p:sp>
        <p:nvSpPr>
          <p:cNvPr id="14" name="TextBox 14"/>
          <p:cNvSpPr txBox="1"/>
          <p:nvPr/>
        </p:nvSpPr>
        <p:spPr>
          <a:xfrm>
            <a:off x="17050357" y="9484941"/>
            <a:ext cx="798886" cy="347980"/>
          </a:xfrm>
          <a:prstGeom prst="rect">
            <a:avLst/>
          </a:prstGeom>
        </p:spPr>
        <p:txBody>
          <a:bodyPr lIns="0" tIns="0" rIns="0" bIns="0" rtlCol="0" anchor="t">
            <a:spAutoFit/>
          </a:bodyPr>
          <a:lstStyle/>
          <a:p>
            <a:pPr algn="r">
              <a:lnSpc>
                <a:spcPts val="2749"/>
              </a:lnSpc>
            </a:pPr>
            <a:r>
              <a:rPr lang="en-US" sz="2199" b="1">
                <a:solidFill>
                  <a:srgbClr val="90113E"/>
                </a:solidFill>
                <a:latin typeface="Barlow Semi-Bold"/>
                <a:ea typeface="Barlow Semi-Bold"/>
                <a:cs typeface="Barlow Semi-Bold"/>
                <a:sym typeface="Barlow Semi-Bold"/>
              </a:rPr>
              <a:t>14</a:t>
            </a:r>
          </a:p>
        </p:txBody>
      </p:sp>
      <p:sp>
        <p:nvSpPr>
          <p:cNvPr id="15" name="TextBox 15"/>
          <p:cNvSpPr txBox="1"/>
          <p:nvPr/>
        </p:nvSpPr>
        <p:spPr>
          <a:xfrm>
            <a:off x="1558682" y="0"/>
            <a:ext cx="9082750" cy="1228725"/>
          </a:xfrm>
          <a:prstGeom prst="rect">
            <a:avLst/>
          </a:prstGeom>
        </p:spPr>
        <p:txBody>
          <a:bodyPr lIns="0" tIns="0" rIns="0" bIns="0" rtlCol="0" anchor="t">
            <a:spAutoFit/>
          </a:bodyPr>
          <a:lstStyle/>
          <a:p>
            <a:pPr marL="0" lvl="0" indent="0" algn="l">
              <a:lnSpc>
                <a:spcPts val="9720"/>
              </a:lnSpc>
            </a:pPr>
            <a:r>
              <a:rPr lang="en-US" sz="8100" b="1">
                <a:solidFill>
                  <a:srgbClr val="0BB6BC"/>
                </a:solidFill>
                <a:latin typeface="Barlow Semi-Bold"/>
                <a:ea typeface="Barlow Semi-Bold"/>
                <a:cs typeface="Barlow Semi-Bold"/>
                <a:sym typeface="Barlow Semi-Bold"/>
              </a:rPr>
              <a:t>Target Market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2386178"/>
            <a:ext cx="7372995" cy="2789225"/>
          </a:xfrm>
          <a:prstGeom prst="rect">
            <a:avLst/>
          </a:prstGeom>
        </p:spPr>
        <p:txBody>
          <a:bodyPr lIns="0" tIns="0" rIns="0" bIns="0" rtlCol="0" anchor="t">
            <a:spAutoFit/>
          </a:bodyPr>
          <a:lstStyle/>
          <a:p>
            <a:pPr algn="l">
              <a:lnSpc>
                <a:spcPts val="4499"/>
              </a:lnSpc>
            </a:pPr>
            <a:r>
              <a:rPr lang="en-US" sz="2999" u="none" dirty="0">
                <a:solidFill>
                  <a:srgbClr val="000000"/>
                </a:solidFill>
                <a:latin typeface="Barlow"/>
                <a:ea typeface="Barlow"/>
                <a:cs typeface="Barlow"/>
                <a:sym typeface="Barlow"/>
              </a:rPr>
              <a:t>Most of the travelers' today are using travel companion websites as they are more efficient and give the</a:t>
            </a:r>
            <a:r>
              <a:rPr lang="en-US" sz="2999" dirty="0">
                <a:solidFill>
                  <a:srgbClr val="000000"/>
                </a:solidFill>
                <a:latin typeface="Barlow"/>
                <a:ea typeface="Barlow"/>
                <a:cs typeface="Barlow"/>
                <a:sym typeface="Barlow"/>
              </a:rPr>
              <a:t>m a chance to interact meet new people and have interactions</a:t>
            </a:r>
            <a:endParaRPr lang="en-US" sz="2999" u="none" dirty="0">
              <a:solidFill>
                <a:srgbClr val="000000"/>
              </a:solidFill>
              <a:latin typeface="Barlow"/>
              <a:ea typeface="Barlow"/>
              <a:cs typeface="Barlow"/>
              <a:sym typeface="Barlow"/>
            </a:endParaRPr>
          </a:p>
          <a:p>
            <a:pPr algn="l">
              <a:lnSpc>
                <a:spcPts val="4199"/>
              </a:lnSpc>
            </a:pPr>
            <a:endParaRPr lang="en-US" sz="2999" u="none" dirty="0">
              <a:solidFill>
                <a:srgbClr val="000000"/>
              </a:solidFill>
              <a:latin typeface="Barlow"/>
              <a:ea typeface="Barlow"/>
              <a:cs typeface="Barlow"/>
              <a:sym typeface="Barlow"/>
            </a:endParaRPr>
          </a:p>
        </p:txBody>
      </p:sp>
      <p:sp>
        <p:nvSpPr>
          <p:cNvPr id="4" name="TextBox 4"/>
          <p:cNvSpPr txBox="1"/>
          <p:nvPr/>
        </p:nvSpPr>
        <p:spPr>
          <a:xfrm>
            <a:off x="1028700" y="622869"/>
            <a:ext cx="6896736" cy="1228725"/>
          </a:xfrm>
          <a:prstGeom prst="rect">
            <a:avLst/>
          </a:prstGeom>
        </p:spPr>
        <p:txBody>
          <a:bodyPr lIns="0" tIns="0" rIns="0" bIns="0" rtlCol="0" anchor="t">
            <a:spAutoFit/>
          </a:bodyPr>
          <a:lstStyle/>
          <a:p>
            <a:pPr marL="0" lvl="0" indent="0" algn="l">
              <a:lnSpc>
                <a:spcPts val="9720"/>
              </a:lnSpc>
              <a:spcBef>
                <a:spcPct val="0"/>
              </a:spcBef>
            </a:pPr>
            <a:r>
              <a:rPr lang="en-US" sz="8100" b="1">
                <a:solidFill>
                  <a:srgbClr val="0BB6BC"/>
                </a:solidFill>
                <a:latin typeface="Barlow Bold"/>
                <a:ea typeface="Barlow Bold"/>
                <a:cs typeface="Barlow Bold"/>
                <a:sym typeface="Barlow Bold"/>
              </a:rPr>
              <a:t>Market Size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703359" y="3971075"/>
            <a:ext cx="14881282" cy="602142"/>
          </a:xfrm>
          <a:prstGeom prst="rect">
            <a:avLst/>
          </a:prstGeom>
          <a:solidFill>
            <a:srgbClr val="90113E">
              <a:alpha val="1961"/>
            </a:srgbClr>
          </a:solidFill>
        </p:spPr>
      </p:sp>
      <p:sp>
        <p:nvSpPr>
          <p:cNvPr id="3" name="AutoShape 3"/>
          <p:cNvSpPr/>
          <p:nvPr/>
        </p:nvSpPr>
        <p:spPr>
          <a:xfrm>
            <a:off x="1703359" y="5158824"/>
            <a:ext cx="14881282" cy="602142"/>
          </a:xfrm>
          <a:prstGeom prst="rect">
            <a:avLst/>
          </a:prstGeom>
          <a:solidFill>
            <a:srgbClr val="90113E">
              <a:alpha val="1961"/>
            </a:srgbClr>
          </a:solidFill>
        </p:spPr>
      </p:sp>
      <p:sp>
        <p:nvSpPr>
          <p:cNvPr id="4" name="AutoShape 4"/>
          <p:cNvSpPr/>
          <p:nvPr/>
        </p:nvSpPr>
        <p:spPr>
          <a:xfrm>
            <a:off x="6172199" y="6346573"/>
            <a:ext cx="10412441" cy="602142"/>
          </a:xfrm>
          <a:prstGeom prst="rect">
            <a:avLst/>
          </a:prstGeom>
          <a:solidFill>
            <a:srgbClr val="90113E">
              <a:alpha val="1961"/>
            </a:srgbClr>
          </a:solidFill>
        </p:spPr>
        <p:txBody>
          <a:bodyPr/>
          <a:lstStyle/>
          <a:p>
            <a:r>
              <a:rPr lang="en-US" dirty="0"/>
              <a:t>These sites have a competitive advantage as they have been established for a while thus having acquired many users</a:t>
            </a:r>
          </a:p>
          <a:p>
            <a:endParaRPr lang="en-KE" dirty="0"/>
          </a:p>
        </p:txBody>
      </p:sp>
      <p:sp>
        <p:nvSpPr>
          <p:cNvPr id="5" name="AutoShape 5"/>
          <p:cNvSpPr/>
          <p:nvPr/>
        </p:nvSpPr>
        <p:spPr>
          <a:xfrm>
            <a:off x="3124200" y="2051226"/>
            <a:ext cx="14881282" cy="602142"/>
          </a:xfrm>
          <a:prstGeom prst="rect">
            <a:avLst/>
          </a:prstGeom>
          <a:solidFill>
            <a:srgbClr val="90113E">
              <a:alpha val="1961"/>
            </a:srgbClr>
          </a:solidFill>
        </p:spPr>
      </p:sp>
      <p:sp>
        <p:nvSpPr>
          <p:cNvPr id="6" name="AutoShape 6"/>
          <p:cNvSpPr/>
          <p:nvPr/>
        </p:nvSpPr>
        <p:spPr>
          <a:xfrm>
            <a:off x="-602092" y="8998522"/>
            <a:ext cx="18890092" cy="2585870"/>
          </a:xfrm>
          <a:prstGeom prst="rect">
            <a:avLst/>
          </a:prstGeom>
          <a:solidFill>
            <a:srgbClr val="90113E"/>
          </a:solidFill>
        </p:spPr>
      </p:sp>
      <p:grpSp>
        <p:nvGrpSpPr>
          <p:cNvPr id="7" name="Group 7"/>
          <p:cNvGrpSpPr>
            <a:grpSpLocks noChangeAspect="1"/>
          </p:cNvGrpSpPr>
          <p:nvPr/>
        </p:nvGrpSpPr>
        <p:grpSpPr>
          <a:xfrm>
            <a:off x="0" y="0"/>
            <a:ext cx="6812379" cy="8998522"/>
            <a:chOff x="0" y="0"/>
            <a:chExt cx="6438900" cy="8505190"/>
          </a:xfrm>
        </p:grpSpPr>
        <p:sp>
          <p:nvSpPr>
            <p:cNvPr id="8" name="Freeform 8"/>
            <p:cNvSpPr/>
            <p:nvPr/>
          </p:nvSpPr>
          <p:spPr>
            <a:xfrm>
              <a:off x="0" y="0"/>
              <a:ext cx="6438900" cy="8505190"/>
            </a:xfrm>
            <a:custGeom>
              <a:avLst/>
              <a:gdLst/>
              <a:ahLst/>
              <a:cxnLst/>
              <a:rect l="l" t="t" r="r" b="b"/>
              <a:pathLst>
                <a:path w="6438900" h="8505190">
                  <a:moveTo>
                    <a:pt x="4916170" y="8505190"/>
                  </a:moveTo>
                  <a:lnTo>
                    <a:pt x="4627880" y="8505190"/>
                  </a:lnTo>
                  <a:lnTo>
                    <a:pt x="0" y="8072120"/>
                  </a:lnTo>
                  <a:lnTo>
                    <a:pt x="0" y="4405630"/>
                  </a:lnTo>
                  <a:lnTo>
                    <a:pt x="910590" y="0"/>
                  </a:lnTo>
                  <a:lnTo>
                    <a:pt x="6438900" y="0"/>
                  </a:lnTo>
                  <a:lnTo>
                    <a:pt x="6438900" y="671830"/>
                  </a:lnTo>
                  <a:lnTo>
                    <a:pt x="4916170" y="8505190"/>
                  </a:lnTo>
                  <a:close/>
                </a:path>
              </a:pathLst>
            </a:custGeom>
            <a:blipFill>
              <a:blip r:embed="rId2"/>
              <a:stretch>
                <a:fillRect l="-65869" r="-65869"/>
              </a:stretch>
            </a:blipFill>
          </p:spPr>
        </p:sp>
        <p:sp>
          <p:nvSpPr>
            <p:cNvPr id="9" name="Freeform 9"/>
            <p:cNvSpPr/>
            <p:nvPr/>
          </p:nvSpPr>
          <p:spPr>
            <a:xfrm>
              <a:off x="0" y="0"/>
              <a:ext cx="6438900" cy="8505190"/>
            </a:xfrm>
            <a:custGeom>
              <a:avLst/>
              <a:gdLst/>
              <a:ahLst/>
              <a:cxnLst/>
              <a:rect l="l" t="t" r="r" b="b"/>
              <a:pathLst>
                <a:path w="6438900" h="8505190">
                  <a:moveTo>
                    <a:pt x="910590" y="0"/>
                  </a:moveTo>
                  <a:lnTo>
                    <a:pt x="1898650" y="289560"/>
                  </a:lnTo>
                  <a:lnTo>
                    <a:pt x="0" y="4405630"/>
                  </a:lnTo>
                  <a:lnTo>
                    <a:pt x="910590" y="0"/>
                  </a:lnTo>
                  <a:close/>
                  <a:moveTo>
                    <a:pt x="3253740" y="8047990"/>
                  </a:moveTo>
                  <a:lnTo>
                    <a:pt x="4916170" y="8505190"/>
                  </a:lnTo>
                  <a:lnTo>
                    <a:pt x="6438900" y="671830"/>
                  </a:lnTo>
                  <a:lnTo>
                    <a:pt x="3253740" y="8047990"/>
                  </a:lnTo>
                  <a:close/>
                </a:path>
              </a:pathLst>
            </a:custGeom>
            <a:solidFill>
              <a:srgbClr val="0BB6BC"/>
            </a:solidFill>
          </p:spPr>
        </p:sp>
      </p:grpSp>
      <p:sp>
        <p:nvSpPr>
          <p:cNvPr id="10" name="TextBox 10"/>
          <p:cNvSpPr txBox="1"/>
          <p:nvPr/>
        </p:nvSpPr>
        <p:spPr>
          <a:xfrm>
            <a:off x="9375704" y="2057820"/>
            <a:ext cx="8473539" cy="3660617"/>
          </a:xfrm>
          <a:prstGeom prst="rect">
            <a:avLst/>
          </a:prstGeom>
        </p:spPr>
        <p:txBody>
          <a:bodyPr lIns="0" tIns="0" rIns="0" bIns="0" rtlCol="0" anchor="t">
            <a:spAutoFit/>
          </a:bodyPr>
          <a:lstStyle/>
          <a:p>
            <a:pPr marL="457200" lvl="0" indent="-457200" algn="just">
              <a:lnSpc>
                <a:spcPts val="4059"/>
              </a:lnSpc>
              <a:spcBef>
                <a:spcPct val="0"/>
              </a:spcBef>
              <a:buFont typeface="Wingdings" panose="05000000000000000000" pitchFamily="2" charset="2"/>
              <a:buChar char="§"/>
            </a:pPr>
            <a:r>
              <a:rPr lang="en-US" sz="2899" dirty="0">
                <a:solidFill>
                  <a:srgbClr val="000000"/>
                </a:solidFill>
                <a:latin typeface="Garet"/>
                <a:ea typeface="Garet"/>
                <a:cs typeface="Garet"/>
                <a:sym typeface="Garet"/>
              </a:rPr>
              <a:t>Get a friend for life</a:t>
            </a:r>
          </a:p>
          <a:p>
            <a:pPr marL="457200" lvl="0" indent="-457200" algn="just">
              <a:lnSpc>
                <a:spcPts val="4059"/>
              </a:lnSpc>
              <a:spcBef>
                <a:spcPct val="0"/>
              </a:spcBef>
              <a:buFont typeface="Wingdings" panose="05000000000000000000" pitchFamily="2" charset="2"/>
              <a:buChar char="§"/>
            </a:pPr>
            <a:r>
              <a:rPr lang="en-US" sz="2899" dirty="0">
                <a:solidFill>
                  <a:srgbClr val="000000"/>
                </a:solidFill>
                <a:latin typeface="Garet"/>
                <a:ea typeface="Garet"/>
                <a:cs typeface="Garet"/>
                <a:sym typeface="Garet"/>
              </a:rPr>
              <a:t>Workaway</a:t>
            </a:r>
          </a:p>
          <a:p>
            <a:pPr marL="457200" lvl="0" indent="-457200" algn="just">
              <a:lnSpc>
                <a:spcPts val="4059"/>
              </a:lnSpc>
              <a:spcBef>
                <a:spcPct val="0"/>
              </a:spcBef>
              <a:buFont typeface="Wingdings" panose="05000000000000000000" pitchFamily="2" charset="2"/>
              <a:buChar char="§"/>
            </a:pPr>
            <a:r>
              <a:rPr lang="en-US" sz="2899" dirty="0" err="1">
                <a:solidFill>
                  <a:srgbClr val="000000"/>
                </a:solidFill>
                <a:latin typeface="Garet"/>
                <a:ea typeface="Garet"/>
                <a:cs typeface="Garet"/>
                <a:sym typeface="Garet"/>
              </a:rPr>
              <a:t>Tripgiraffe</a:t>
            </a:r>
            <a:endParaRPr lang="en-US" sz="2899" dirty="0">
              <a:solidFill>
                <a:srgbClr val="000000"/>
              </a:solidFill>
              <a:latin typeface="Garet"/>
              <a:ea typeface="Garet"/>
              <a:cs typeface="Garet"/>
              <a:sym typeface="Garet"/>
            </a:endParaRPr>
          </a:p>
          <a:p>
            <a:pPr marL="457200" lvl="0" indent="-457200" algn="just">
              <a:lnSpc>
                <a:spcPts val="4059"/>
              </a:lnSpc>
              <a:spcBef>
                <a:spcPct val="0"/>
              </a:spcBef>
              <a:buFont typeface="Wingdings" panose="05000000000000000000" pitchFamily="2" charset="2"/>
              <a:buChar char="§"/>
            </a:pPr>
            <a:r>
              <a:rPr lang="en-US" sz="2899" dirty="0" err="1">
                <a:solidFill>
                  <a:srgbClr val="000000"/>
                </a:solidFill>
                <a:latin typeface="Garet"/>
                <a:ea typeface="Garet"/>
                <a:cs typeface="Garet"/>
                <a:sym typeface="Garet"/>
              </a:rPr>
              <a:t>Tourlina</a:t>
            </a:r>
            <a:endParaRPr lang="en-US" sz="2899" dirty="0">
              <a:solidFill>
                <a:srgbClr val="000000"/>
              </a:solidFill>
              <a:latin typeface="Garet"/>
              <a:ea typeface="Garet"/>
              <a:cs typeface="Garet"/>
              <a:sym typeface="Garet"/>
            </a:endParaRPr>
          </a:p>
          <a:p>
            <a:pPr marL="457200" lvl="0" indent="-457200" algn="just">
              <a:lnSpc>
                <a:spcPts val="4059"/>
              </a:lnSpc>
              <a:spcBef>
                <a:spcPct val="0"/>
              </a:spcBef>
              <a:buFont typeface="Wingdings" panose="05000000000000000000" pitchFamily="2" charset="2"/>
              <a:buChar char="§"/>
            </a:pPr>
            <a:r>
              <a:rPr lang="en-US" sz="2899" dirty="0" err="1">
                <a:solidFill>
                  <a:srgbClr val="000000"/>
                </a:solidFill>
                <a:latin typeface="Garet"/>
                <a:ea typeface="Garet"/>
                <a:cs typeface="Garet"/>
                <a:sym typeface="Garet"/>
              </a:rPr>
              <a:t>Viavil</a:t>
            </a:r>
            <a:endParaRPr lang="en-US" sz="2899" dirty="0">
              <a:solidFill>
                <a:srgbClr val="000000"/>
              </a:solidFill>
              <a:latin typeface="Garet"/>
              <a:ea typeface="Garet"/>
              <a:cs typeface="Garet"/>
              <a:sym typeface="Garet"/>
            </a:endParaRPr>
          </a:p>
          <a:p>
            <a:pPr marL="457200" lvl="0" indent="-457200" algn="just">
              <a:lnSpc>
                <a:spcPts val="4059"/>
              </a:lnSpc>
              <a:spcBef>
                <a:spcPct val="0"/>
              </a:spcBef>
              <a:buFont typeface="Wingdings" panose="05000000000000000000" pitchFamily="2" charset="2"/>
              <a:buChar char="§"/>
            </a:pPr>
            <a:r>
              <a:rPr lang="en-US" sz="2899" dirty="0">
                <a:solidFill>
                  <a:srgbClr val="000000"/>
                </a:solidFill>
                <a:latin typeface="Garet"/>
                <a:ea typeface="Garet"/>
                <a:cs typeface="Garet"/>
                <a:sym typeface="Garet"/>
              </a:rPr>
              <a:t>Couchsurfing</a:t>
            </a:r>
          </a:p>
          <a:p>
            <a:pPr marL="457200" lvl="0" indent="-457200" algn="just">
              <a:lnSpc>
                <a:spcPts val="4059"/>
              </a:lnSpc>
              <a:spcBef>
                <a:spcPct val="0"/>
              </a:spcBef>
              <a:buFont typeface="Wingdings" panose="05000000000000000000" pitchFamily="2" charset="2"/>
              <a:buChar char="§"/>
            </a:pPr>
            <a:endParaRPr lang="en-US" sz="2899" dirty="0">
              <a:solidFill>
                <a:srgbClr val="000000"/>
              </a:solidFill>
              <a:latin typeface="Garet"/>
              <a:ea typeface="Garet"/>
              <a:cs typeface="Garet"/>
              <a:sym typeface="Garet"/>
            </a:endParaRPr>
          </a:p>
        </p:txBody>
      </p:sp>
      <p:sp>
        <p:nvSpPr>
          <p:cNvPr id="11" name="TextBox 11"/>
          <p:cNvSpPr txBox="1"/>
          <p:nvPr/>
        </p:nvSpPr>
        <p:spPr>
          <a:xfrm>
            <a:off x="8508761" y="257175"/>
            <a:ext cx="8750539" cy="1238250"/>
          </a:xfrm>
          <a:prstGeom prst="rect">
            <a:avLst/>
          </a:prstGeom>
        </p:spPr>
        <p:txBody>
          <a:bodyPr lIns="0" tIns="0" rIns="0" bIns="0" rtlCol="0" anchor="t">
            <a:spAutoFit/>
          </a:bodyPr>
          <a:lstStyle/>
          <a:p>
            <a:pPr marL="0" lvl="0" indent="0" algn="ctr">
              <a:lnSpc>
                <a:spcPts val="9719"/>
              </a:lnSpc>
            </a:pPr>
            <a:r>
              <a:rPr lang="en-US" sz="8099" b="1">
                <a:solidFill>
                  <a:srgbClr val="0BB6BC"/>
                </a:solidFill>
                <a:latin typeface="Barlow Bold"/>
                <a:ea typeface="Barlow Bold"/>
                <a:cs typeface="Barlow Bold"/>
                <a:sym typeface="Barlow Bold"/>
              </a:rPr>
              <a:t>Competitors</a:t>
            </a:r>
          </a:p>
        </p:txBody>
      </p:sp>
      <p:sp>
        <p:nvSpPr>
          <p:cNvPr id="12" name="TextBox 12"/>
          <p:cNvSpPr txBox="1"/>
          <p:nvPr/>
        </p:nvSpPr>
        <p:spPr>
          <a:xfrm>
            <a:off x="17050357" y="9484941"/>
            <a:ext cx="798886" cy="347980"/>
          </a:xfrm>
          <a:prstGeom prst="rect">
            <a:avLst/>
          </a:prstGeom>
        </p:spPr>
        <p:txBody>
          <a:bodyPr lIns="0" tIns="0" rIns="0" bIns="0" rtlCol="0" anchor="t">
            <a:spAutoFit/>
          </a:bodyPr>
          <a:lstStyle/>
          <a:p>
            <a:pPr algn="r">
              <a:lnSpc>
                <a:spcPts val="2749"/>
              </a:lnSpc>
            </a:pPr>
            <a:r>
              <a:rPr lang="en-US" sz="2199" b="1">
                <a:solidFill>
                  <a:srgbClr val="000000"/>
                </a:solidFill>
                <a:latin typeface="Barlow Semi-Bold"/>
                <a:ea typeface="Barlow Semi-Bold"/>
                <a:cs typeface="Barlow Semi-Bold"/>
                <a:sym typeface="Barlow Semi-Bold"/>
              </a:rPr>
              <a:t>23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5725" y="1028700"/>
            <a:ext cx="13944632" cy="7740647"/>
            <a:chOff x="0" y="0"/>
            <a:chExt cx="18592843" cy="10320861"/>
          </a:xfrm>
        </p:grpSpPr>
        <p:sp>
          <p:nvSpPr>
            <p:cNvPr id="3" name="TextBox 3"/>
            <p:cNvSpPr txBox="1"/>
            <p:nvPr/>
          </p:nvSpPr>
          <p:spPr>
            <a:xfrm>
              <a:off x="0" y="0"/>
              <a:ext cx="18592843" cy="1638300"/>
            </a:xfrm>
            <a:prstGeom prst="rect">
              <a:avLst/>
            </a:prstGeom>
          </p:spPr>
          <p:txBody>
            <a:bodyPr lIns="0" tIns="0" rIns="0" bIns="0" rtlCol="0" anchor="t">
              <a:spAutoFit/>
            </a:bodyPr>
            <a:lstStyle/>
            <a:p>
              <a:pPr marL="0" lvl="0" indent="0" algn="l">
                <a:lnSpc>
                  <a:spcPts val="9720"/>
                </a:lnSpc>
              </a:pPr>
              <a:r>
                <a:rPr lang="en-US" sz="8100" b="1">
                  <a:solidFill>
                    <a:srgbClr val="0BB6BC"/>
                  </a:solidFill>
                  <a:latin typeface="Barlow Bold"/>
                  <a:ea typeface="Barlow Bold"/>
                  <a:cs typeface="Barlow Bold"/>
                  <a:sym typeface="Barlow Bold"/>
                </a:rPr>
                <a:t>Competitive Advantage</a:t>
              </a:r>
            </a:p>
          </p:txBody>
        </p:sp>
        <p:sp>
          <p:nvSpPr>
            <p:cNvPr id="4" name="TextBox 4"/>
            <p:cNvSpPr txBox="1"/>
            <p:nvPr/>
          </p:nvSpPr>
          <p:spPr>
            <a:xfrm>
              <a:off x="0" y="1939936"/>
              <a:ext cx="16429858" cy="8380925"/>
            </a:xfrm>
            <a:prstGeom prst="rect">
              <a:avLst/>
            </a:prstGeom>
          </p:spPr>
          <p:txBody>
            <a:bodyPr lIns="0" tIns="0" rIns="0" bIns="0" rtlCol="0" anchor="t">
              <a:spAutoFit/>
            </a:bodyPr>
            <a:lstStyle/>
            <a:p>
              <a:pPr algn="l">
                <a:lnSpc>
                  <a:spcPts val="4479"/>
                </a:lnSpc>
              </a:pPr>
              <a:r>
                <a:rPr lang="en-US" sz="3199" b="1" dirty="0">
                  <a:solidFill>
                    <a:srgbClr val="90113E"/>
                  </a:solidFill>
                  <a:latin typeface="Barlow Medium"/>
                  <a:ea typeface="Barlow Medium"/>
                  <a:cs typeface="Barlow Medium"/>
                  <a:sym typeface="Barlow Medium"/>
                </a:rPr>
                <a:t>What makes you unique?</a:t>
              </a:r>
            </a:p>
            <a:p>
              <a:pPr marL="457200" indent="-457200" algn="l">
                <a:lnSpc>
                  <a:spcPts val="4479"/>
                </a:lnSpc>
                <a:buFont typeface="Wingdings" panose="05000000000000000000" pitchFamily="2" charset="2"/>
                <a:buChar char="§"/>
              </a:pPr>
              <a:r>
                <a:rPr lang="en-US" sz="3199" b="1" dirty="0">
                  <a:solidFill>
                    <a:srgbClr val="90113E"/>
                  </a:solidFill>
                  <a:latin typeface="Barlow Medium"/>
                  <a:ea typeface="Barlow Medium"/>
                  <a:cs typeface="Barlow Medium"/>
                  <a:sym typeface="Barlow Medium"/>
                </a:rPr>
                <a:t>Travel companion is likely to be more desirable as it offer better security while </a:t>
              </a:r>
              <a:r>
                <a:rPr lang="en-US" sz="3199" b="1" dirty="0" err="1">
                  <a:solidFill>
                    <a:srgbClr val="90113E"/>
                  </a:solidFill>
                  <a:latin typeface="Barlow Medium"/>
                  <a:ea typeface="Barlow Medium"/>
                  <a:cs typeface="Barlow Medium"/>
                  <a:sym typeface="Barlow Medium"/>
                </a:rPr>
                <a:t>authenticationg</a:t>
              </a:r>
              <a:r>
                <a:rPr lang="en-US" sz="3199" b="1" dirty="0">
                  <a:solidFill>
                    <a:srgbClr val="90113E"/>
                  </a:solidFill>
                  <a:latin typeface="Barlow Medium"/>
                  <a:ea typeface="Barlow Medium"/>
                  <a:cs typeface="Barlow Medium"/>
                  <a:sym typeface="Barlow Medium"/>
                </a:rPr>
                <a:t> users signing into platform</a:t>
              </a:r>
            </a:p>
            <a:p>
              <a:pPr marL="457200" indent="-457200" algn="l">
                <a:lnSpc>
                  <a:spcPts val="4479"/>
                </a:lnSpc>
                <a:buFont typeface="Wingdings" panose="05000000000000000000" pitchFamily="2" charset="2"/>
                <a:buChar char="§"/>
              </a:pPr>
              <a:r>
                <a:rPr lang="en-US" sz="3199" b="1" dirty="0">
                  <a:solidFill>
                    <a:srgbClr val="90113E"/>
                  </a:solidFill>
                  <a:latin typeface="Barlow Medium"/>
                  <a:ea typeface="Barlow Medium"/>
                  <a:cs typeface="Barlow Medium"/>
                  <a:sym typeface="Barlow Medium"/>
                </a:rPr>
                <a:t>It requires two factor auth every time one has to log into the platform unlike typical sites when two factor authentication is done every once in a while</a:t>
              </a:r>
            </a:p>
            <a:p>
              <a:pPr marL="457200" indent="-457200" algn="l">
                <a:lnSpc>
                  <a:spcPts val="4479"/>
                </a:lnSpc>
                <a:buFont typeface="Wingdings" panose="05000000000000000000" pitchFamily="2" charset="2"/>
                <a:buChar char="§"/>
              </a:pPr>
              <a:r>
                <a:rPr lang="en-US" sz="3199" b="1" dirty="0">
                  <a:solidFill>
                    <a:srgbClr val="90113E"/>
                  </a:solidFill>
                  <a:latin typeface="Barlow Medium"/>
                  <a:ea typeface="Barlow Medium"/>
                  <a:cs typeface="Barlow Medium"/>
                  <a:sym typeface="Barlow Medium"/>
                </a:rPr>
                <a:t>It offers a unique way to match </a:t>
              </a:r>
              <a:r>
                <a:rPr lang="en-US" sz="3199" b="1" dirty="0" err="1">
                  <a:solidFill>
                    <a:srgbClr val="90113E"/>
                  </a:solidFill>
                  <a:latin typeface="Barlow Medium"/>
                  <a:ea typeface="Barlow Medium"/>
                  <a:cs typeface="Barlow Medium"/>
                  <a:sym typeface="Barlow Medium"/>
                </a:rPr>
                <a:t>patners</a:t>
              </a:r>
              <a:r>
                <a:rPr lang="en-US" sz="3199" b="1" dirty="0">
                  <a:solidFill>
                    <a:srgbClr val="90113E"/>
                  </a:solidFill>
                  <a:latin typeface="Barlow Medium"/>
                  <a:ea typeface="Barlow Medium"/>
                  <a:cs typeface="Barlow Medium"/>
                  <a:sym typeface="Barlow Medium"/>
                </a:rPr>
                <a:t> as it considers individuals </a:t>
              </a:r>
              <a:r>
                <a:rPr lang="en-US" sz="3199" b="1" dirty="0" err="1">
                  <a:solidFill>
                    <a:srgbClr val="90113E"/>
                  </a:solidFill>
                  <a:latin typeface="Barlow Medium"/>
                  <a:ea typeface="Barlow Medium"/>
                  <a:cs typeface="Barlow Medium"/>
                  <a:sym typeface="Barlow Medium"/>
                </a:rPr>
                <a:t>intrests</a:t>
              </a:r>
              <a:r>
                <a:rPr lang="en-US" sz="3199" b="1" dirty="0">
                  <a:solidFill>
                    <a:srgbClr val="90113E"/>
                  </a:solidFill>
                  <a:latin typeface="Barlow Medium"/>
                  <a:ea typeface="Barlow Medium"/>
                  <a:cs typeface="Barlow Medium"/>
                  <a:sym typeface="Barlow Medium"/>
                </a:rPr>
                <a:t> and matches them to the most matched person</a:t>
              </a:r>
            </a:p>
            <a:p>
              <a:pPr marL="457200" indent="-457200" algn="l">
                <a:lnSpc>
                  <a:spcPts val="4479"/>
                </a:lnSpc>
                <a:buFont typeface="Wingdings" panose="05000000000000000000" pitchFamily="2" charset="2"/>
                <a:buChar char="§"/>
              </a:pPr>
              <a:r>
                <a:rPr lang="en-US" sz="3199" b="1" dirty="0">
                  <a:solidFill>
                    <a:srgbClr val="90113E"/>
                  </a:solidFill>
                  <a:latin typeface="Barlow Medium"/>
                  <a:ea typeface="Barlow Medium"/>
                  <a:cs typeface="Barlow Medium"/>
                  <a:sym typeface="Barlow Medium"/>
                </a:rPr>
                <a:t>It offers better security as all communications are monitored incase to look for any suspicious conversations that are a threat to travelling </a:t>
              </a:r>
              <a:r>
                <a:rPr lang="en-US" sz="3199" b="1" dirty="0" err="1">
                  <a:solidFill>
                    <a:srgbClr val="90113E"/>
                  </a:solidFill>
                  <a:latin typeface="Barlow Medium"/>
                  <a:ea typeface="Barlow Medium"/>
                  <a:cs typeface="Barlow Medium"/>
                  <a:sym typeface="Barlow Medium"/>
                </a:rPr>
                <a:t>patner</a:t>
              </a:r>
              <a:r>
                <a:rPr lang="en-US" sz="3199" b="1" dirty="0">
                  <a:solidFill>
                    <a:srgbClr val="90113E"/>
                  </a:solidFill>
                  <a:latin typeface="Barlow Medium"/>
                  <a:ea typeface="Barlow Medium"/>
                  <a:cs typeface="Barlow Medium"/>
                  <a:sym typeface="Barlow Medium"/>
                </a:rPr>
                <a:t>. </a:t>
              </a:r>
            </a:p>
          </p:txBody>
        </p:sp>
      </p:grpSp>
      <p:sp>
        <p:nvSpPr>
          <p:cNvPr id="5" name="AutoShape 5"/>
          <p:cNvSpPr/>
          <p:nvPr/>
        </p:nvSpPr>
        <p:spPr>
          <a:xfrm>
            <a:off x="0" y="0"/>
            <a:ext cx="1902317" cy="10287000"/>
          </a:xfrm>
          <a:prstGeom prst="rect">
            <a:avLst/>
          </a:prstGeom>
          <a:solidFill>
            <a:srgbClr val="90113E"/>
          </a:solidFill>
        </p:spPr>
      </p:sp>
      <p:sp>
        <p:nvSpPr>
          <p:cNvPr id="6" name="Freeform 6"/>
          <p:cNvSpPr/>
          <p:nvPr/>
        </p:nvSpPr>
        <p:spPr>
          <a:xfrm>
            <a:off x="-1902317" y="-84320"/>
            <a:ext cx="3804634" cy="10455640"/>
          </a:xfrm>
          <a:custGeom>
            <a:avLst/>
            <a:gdLst/>
            <a:ahLst/>
            <a:cxnLst/>
            <a:rect l="l" t="t" r="r" b="b"/>
            <a:pathLst>
              <a:path w="3804634" h="10455640">
                <a:moveTo>
                  <a:pt x="0" y="0"/>
                </a:moveTo>
                <a:lnTo>
                  <a:pt x="3804634" y="0"/>
                </a:lnTo>
                <a:lnTo>
                  <a:pt x="3804634" y="10455640"/>
                </a:lnTo>
                <a:lnTo>
                  <a:pt x="0" y="10455640"/>
                </a:lnTo>
                <a:lnTo>
                  <a:pt x="0" y="0"/>
                </a:lnTo>
                <a:close/>
              </a:path>
            </a:pathLst>
          </a:custGeom>
          <a:blipFill>
            <a:blip r:embed="rId2">
              <a:extLst>
                <a:ext uri="{96DAC541-7B7A-43D3-8B79-37D633B846F1}">
                  <asvg:svgBlip xmlns:asvg="http://schemas.microsoft.com/office/drawing/2016/SVG/main" r:embed="rId3"/>
                </a:ext>
              </a:extLst>
            </a:blip>
            <a:stretch>
              <a:fillRect r="-174813"/>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637</Words>
  <Application>Microsoft Office PowerPoint</Application>
  <PresentationFormat>Custom</PresentationFormat>
  <Paragraphs>108</Paragraphs>
  <Slides>16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Barlow Bold</vt:lpstr>
      <vt:lpstr>Arial</vt:lpstr>
      <vt:lpstr>Barlow Italics</vt:lpstr>
      <vt:lpstr>Wingdings</vt:lpstr>
      <vt:lpstr>Barlow Medium Italics</vt:lpstr>
      <vt:lpstr>Calibri</vt:lpstr>
      <vt:lpstr>Barlow Semi-Bold</vt:lpstr>
      <vt:lpstr>Canva Sans</vt:lpstr>
      <vt:lpstr>Barlow</vt:lpstr>
      <vt:lpstr>Garet</vt:lpstr>
      <vt:lpstr>Barlow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Copy of PLP Standard Pitch Deck Template</dc:title>
  <dc:creator>ALVIN KILONZO</dc:creator>
  <cp:lastModifiedBy>ALVIN KILONZO</cp:lastModifiedBy>
  <cp:revision>3</cp:revision>
  <dcterms:created xsi:type="dcterms:W3CDTF">2006-08-16T00:00:00Z</dcterms:created>
  <dcterms:modified xsi:type="dcterms:W3CDTF">2025-04-16T20:59:45Z</dcterms:modified>
  <dc:identifier>DAGRQhOMgco</dc:identifier>
</cp:coreProperties>
</file>