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Bold" panose="00000800000000000000" charset="0"/>
      <p:regular r:id="rId21"/>
    </p:embeddedFont>
    <p:embeddedFont>
      <p:font typeface="Barlow Italics" panose="020B0604020202020204" charset="0"/>
      <p:regular r:id="rId22"/>
    </p:embeddedFont>
    <p:embeddedFont>
      <p:font typeface="Barlow Medium" panose="00000600000000000000" pitchFamily="2" charset="0"/>
      <p:regular r:id="rId23"/>
      <p:italic r:id="rId24"/>
    </p:embeddedFont>
    <p:embeddedFont>
      <p:font typeface="Barlow Semi-Bold" panose="020B0604020202020204" charset="0"/>
      <p:regular r:id="rId25"/>
    </p:embeddedFont>
    <p:embeddedFont>
      <p:font typeface="Canva San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524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65600"/>
            <a:ext cx="6994911" cy="3975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LOCAL REWARD</a:t>
            </a:r>
          </a:p>
          <a:p>
            <a:pPr algn="ctr">
              <a:lnSpc>
                <a:spcPts val="8000"/>
              </a:lnSpc>
            </a:pPr>
            <a:r>
              <a:rPr lang="en-US" sz="4000" dirty="0"/>
              <a:t>Turn everyday visits into lasting customer loyalty.</a:t>
            </a:r>
            <a:endParaRPr lang="en-US" sz="4000" b="1" dirty="0">
              <a:solidFill>
                <a:srgbClr val="00000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5" name="Freeform 5"/>
          <p:cNvSpPr/>
          <p:nvPr/>
        </p:nvSpPr>
        <p:spPr>
          <a:xfrm>
            <a:off x="11110869" y="1593957"/>
            <a:ext cx="5621312" cy="7251486"/>
          </a:xfrm>
          <a:custGeom>
            <a:avLst/>
            <a:gdLst/>
            <a:ahLst/>
            <a:cxnLst/>
            <a:rect l="l" t="t" r="r" b="b"/>
            <a:pathLst>
              <a:path w="5621312" h="7251486">
                <a:moveTo>
                  <a:pt x="0" y="0"/>
                </a:moveTo>
                <a:lnTo>
                  <a:pt x="5621312" y="0"/>
                </a:lnTo>
                <a:lnTo>
                  <a:pt x="5621312" y="7251486"/>
                </a:lnTo>
                <a:lnTo>
                  <a:pt x="0" y="7251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682" r="-3581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AutoShape 15"/>
          <p:cNvSpPr/>
          <p:nvPr/>
        </p:nvSpPr>
        <p:spPr>
          <a:xfrm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79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400" dirty="0"/>
              <a:t> </a:t>
            </a:r>
            <a:r>
              <a:rPr lang="en-US" sz="2400" b="1" dirty="0"/>
              <a:t>20+ Local Businesses </a:t>
            </a:r>
            <a:r>
              <a:rPr lang="en-US" sz="2400" dirty="0"/>
              <a:t>Onboarded</a:t>
            </a:r>
            <a:br>
              <a:rPr lang="en-US" sz="2400" dirty="0"/>
            </a:b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97743" y="4377586"/>
            <a:ext cx="4441750" cy="38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400" dirty="0"/>
              <a:t>35% Increase in Repeat Visits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97743" y="5139586"/>
            <a:ext cx="4441750" cy="38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400" dirty="0"/>
              <a:t>4.7★ Average App Rating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97743" y="6282586"/>
            <a:ext cx="4441750" cy="38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400" dirty="0"/>
              <a:t>1200+ Rewards Claimed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118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GB" sz="2000" dirty="0" err="1"/>
              <a:t>Patnership</a:t>
            </a:r>
            <a:r>
              <a:rPr lang="en-GB" sz="2000" dirty="0"/>
              <a:t> in progress</a:t>
            </a:r>
            <a:br>
              <a:rPr lang="en-GB" sz="2000" dirty="0"/>
            </a:br>
            <a:endParaRPr lang="en-US" sz="20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7659594" y="4027543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2631287" y="6402324"/>
            <a:ext cx="2962913" cy="0"/>
          </a:xfrm>
          <a:prstGeom prst="line">
            <a:avLst/>
          </a:prstGeom>
          <a:ln w="485775" cap="flat">
            <a:solidFill>
              <a:srgbClr val="0831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4603759" y="6996645"/>
            <a:ext cx="1980882" cy="0"/>
          </a:xfrm>
          <a:prstGeom prst="line">
            <a:avLst/>
          </a:prstGeom>
          <a:ln w="485775" cap="flat">
            <a:solidFill>
              <a:srgbClr val="CF6E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5598405" y="7590073"/>
            <a:ext cx="986236" cy="0"/>
          </a:xfrm>
          <a:prstGeom prst="line">
            <a:avLst/>
          </a:prstGeom>
          <a:ln w="485775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9672578" y="5809789"/>
            <a:ext cx="3944944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4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Free Plan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For small businesses just getting started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Up to 50 customer check-ins/month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Basic loyalty program features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4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Pro Plan – $19/month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For growing businesses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Unlimited check-ins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Promotions &amp; push notifications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Customer insights &amp; analytics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4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Business Plus – Custom Pricing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For franchises &amp; multi-location brands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Advanced tools, integrations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 Dedicated support</a:t>
              </a:r>
              <a:b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</a:br>
              <a:r>
                <a: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rlow Semi-Bold" panose="020B0604020202020204" charset="0"/>
                </a:rPr>
                <a:t>Branded experience</a:t>
              </a:r>
            </a:p>
            <a:p>
              <a:endParaRPr lang="en-GB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ABC8EC-76C4-1886-2939-D2EAD85C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8701" y="3467100"/>
            <a:ext cx="6591300" cy="4635500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latin typeface="Barlow Semi-Bold" panose="020B0604020202020204" charset="0"/>
              </a:rPr>
              <a:t>We charge local businesses a monthly subscription based on usage and features</a:t>
            </a:r>
            <a:r>
              <a:rPr lang="en-US" dirty="0">
                <a:latin typeface="Barlow Semi-Bold" panose="020B0604020202020204" charset="0"/>
              </a:rPr>
              <a:t>.</a:t>
            </a:r>
          </a:p>
          <a:p>
            <a:endParaRPr lang="en-GB" dirty="0">
              <a:latin typeface="Barlow Semi-Bol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9800" y="2579698"/>
            <a:ext cx="11963400" cy="731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latin typeface="Barlow Semi-Bold" panose="020B0604020202020204" charset="0"/>
              </a:rPr>
              <a:t>1. Direct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Barlow Semi-Bold" panose="020B0604020202020204" charset="0"/>
              </a:rPr>
              <a:t>In-person visits to salons, barbershops, and eateries</a:t>
            </a:r>
          </a:p>
          <a:p>
            <a:pPr>
              <a:buNone/>
            </a:pPr>
            <a:r>
              <a:rPr lang="en-US" sz="4000" b="1" dirty="0">
                <a:latin typeface="Barlow Semi-Bold" panose="020B0604020202020204" charset="0"/>
              </a:rPr>
              <a:t>2. 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Barlow Semi-Bold" panose="020B0604020202020204" charset="0"/>
              </a:rPr>
              <a:t>Offer co-branded promotions and loyalty initiatives</a:t>
            </a:r>
            <a:endParaRPr lang="en-US" sz="4000" dirty="0">
              <a:solidFill>
                <a:srgbClr val="000000"/>
              </a:solidFill>
              <a:latin typeface="Barlow Semi-Bold" panose="020B0604020202020204" charset="0"/>
              <a:ea typeface="Canva Sans"/>
              <a:cs typeface="Canva Sans"/>
              <a:sym typeface="Canva Sans"/>
            </a:endParaRPr>
          </a:p>
          <a:p>
            <a:pPr>
              <a:buNone/>
            </a:pPr>
            <a:r>
              <a:rPr lang="en-US" sz="4000" b="1" dirty="0">
                <a:latin typeface="Barlow Semi-Bold" panose="020B0604020202020204" charset="0"/>
              </a:rPr>
              <a:t>3. Social Media &amp;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Barlow Semi-Bold" panose="020B0604020202020204" charset="0"/>
              </a:rPr>
              <a:t>Educational content: “How loyalty grows your biz” videos &amp; reels</a:t>
            </a:r>
          </a:p>
          <a:p>
            <a:pPr>
              <a:buNone/>
            </a:pPr>
            <a:r>
              <a:rPr lang="en-US" sz="4000" b="1" dirty="0">
                <a:latin typeface="Barlow Semi-Bold" panose="020B0604020202020204" charset="0"/>
              </a:rPr>
              <a:t>4. Referral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Barlow Semi-Bold" panose="020B0604020202020204" charset="0"/>
              </a:rPr>
              <a:t>Business-to-business referral bonuses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Barlow Semi-Bold" panose="020B0604020202020204" charset="0"/>
              </a:rPr>
              <a:t>Customers refer their favorite local spots = bonus points</a:t>
            </a: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6702"/>
            <a:ext cx="14180848" cy="754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1330" lvl="1">
              <a:lnSpc>
                <a:spcPts val="6549"/>
              </a:lnSpc>
            </a:pPr>
            <a:r>
              <a:rPr lang="en-US" sz="4400" dirty="0">
                <a:latin typeface="Barlow Semi-Bold" panose="020B0604020202020204" charset="0"/>
              </a:rPr>
              <a:t>We’re seeking </a:t>
            </a:r>
            <a:r>
              <a:rPr lang="en-US" sz="4400" b="1" dirty="0">
                <a:latin typeface="Barlow Semi-Bold" panose="020B0604020202020204" charset="0"/>
              </a:rPr>
              <a:t>$150,000 in pre-seed funding</a:t>
            </a:r>
            <a:r>
              <a:rPr lang="en-US" sz="4400" dirty="0">
                <a:latin typeface="Barlow Semi-Bold" panose="020B0604020202020204" charset="0"/>
              </a:rPr>
              <a:t> to accelerate growth and product development.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Product Enhancements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Build advanced features, analytics, and onboarding tools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Marketing &amp; Customer Acquisition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Targeted campaigns to onboard 500+ local businesses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Sales &amp; Support Team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Hire reps to scale direct outreach and customer success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Technical Infrastructure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Ensure smooth performance as we scale usage</a:t>
            </a: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05725" y="1028700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u="none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Team Members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209612" y="3148012"/>
            <a:ext cx="2429727" cy="1061494"/>
            <a:chOff x="0" y="-19050"/>
            <a:chExt cx="3239636" cy="141532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FATUMA ABDI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6630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CEO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676673" y="3148012"/>
            <a:ext cx="3804634" cy="1061495"/>
            <a:chOff x="0" y="-19051"/>
            <a:chExt cx="3239636" cy="141532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1"/>
              <a:ext cx="3239636" cy="123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</a:t>
              </a: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ALVIN  MWENDWA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6630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LEAD DEVELOPER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352800" y="7796212"/>
            <a:ext cx="3657600" cy="1548808"/>
            <a:chOff x="0" y="-19051"/>
            <a:chExt cx="3239636" cy="20650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1"/>
              <a:ext cx="3239636" cy="123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</a:t>
              </a: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ANN</a:t>
              </a: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ETTE MATATA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16630"/>
              <a:ext cx="3239636" cy="1229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OPERATIONS MANAGER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744200" y="7643812"/>
            <a:ext cx="3962400" cy="1061495"/>
            <a:chOff x="0" y="-19051"/>
            <a:chExt cx="3239636" cy="1415326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19051"/>
              <a:ext cx="3239636" cy="123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ROSE GITHENGU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16630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SALES 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44460" y="3615931"/>
            <a:ext cx="10199079" cy="3055138"/>
            <a:chOff x="0" y="0"/>
            <a:chExt cx="13598772" cy="407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76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5"/>
              <a:ext cx="1321907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REACH US AT +254772009580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grpSp>
        <p:nvGrpSpPr>
          <p:cNvPr id="3" name="Group 3"/>
          <p:cNvGrpSpPr/>
          <p:nvPr/>
        </p:nvGrpSpPr>
        <p:grpSpPr>
          <a:xfrm>
            <a:off x="729261" y="3238500"/>
            <a:ext cx="12910539" cy="3616377"/>
            <a:chOff x="0" y="-136053"/>
            <a:chExt cx="11332060" cy="4339473"/>
          </a:xfrm>
        </p:grpSpPr>
        <p:sp>
          <p:nvSpPr>
            <p:cNvPr id="4" name="TextBox 4"/>
            <p:cNvSpPr txBox="1"/>
            <p:nvPr/>
          </p:nvSpPr>
          <p:spPr>
            <a:xfrm>
              <a:off x="660400" y="-136053"/>
              <a:ext cx="10671660" cy="9864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endParaRPr lang="en-US" sz="7200" b="1" u="none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48941"/>
              <a:ext cx="9817477" cy="454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0663681" y="1028700"/>
            <a:ext cx="6595619" cy="8229600"/>
          </a:xfrm>
          <a:custGeom>
            <a:avLst/>
            <a:gdLst/>
            <a:ahLst/>
            <a:cxnLst/>
            <a:rect l="l" t="t" r="r" b="b"/>
            <a:pathLst>
              <a:path w="6595619" h="8229600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08" b="-1010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26104-A28A-7220-A24A-686931B83B8C}"/>
              </a:ext>
            </a:extLst>
          </p:cNvPr>
          <p:cNvSpPr txBox="1"/>
          <p:nvPr/>
        </p:nvSpPr>
        <p:spPr>
          <a:xfrm>
            <a:off x="1" y="4686300"/>
            <a:ext cx="10210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Local businesses struggle to retain customers.</a:t>
            </a:r>
            <a:br>
              <a:rPr lang="en-US" dirty="0"/>
            </a:br>
            <a:r>
              <a:rPr lang="en-US" sz="4000" dirty="0"/>
              <a:t>Loyalty often goes unrecognized, and many small establishments lack the tools to reward their regulars or engage them digitally.</a:t>
            </a:r>
            <a:endParaRPr lang="en-GB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957111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699" y="2454542"/>
            <a:ext cx="1421130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4800"/>
              </a:lnSpc>
              <a:buFont typeface="Wingdings" panose="05000000000000000000" pitchFamily="2" charset="2"/>
              <a:buChar char="§"/>
            </a:pPr>
            <a:r>
              <a:rPr lang="en-US" sz="6000" b="1" dirty="0"/>
              <a:t>A simple, modern loyalty rewards app</a:t>
            </a:r>
            <a:r>
              <a:rPr lang="en-US" sz="4000" b="1" dirty="0"/>
              <a:t>.</a:t>
            </a:r>
            <a:br>
              <a:rPr lang="en-US" sz="4000" dirty="0"/>
            </a:br>
            <a:r>
              <a:rPr lang="en-US" sz="4400" dirty="0"/>
              <a:t>We help local businesses attract repeat visits by offering customizable, digital rewards tailored to their customers.</a:t>
            </a:r>
            <a:endParaRPr lang="en-US" sz="44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8B2337-82F2-ED84-B382-F5396210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457200"/>
            <a:ext cx="99822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Barlow Bold" panose="00000800000000000000" charset="0"/>
              </a:rPr>
              <a:t>PRODUCT FEATURES</a:t>
            </a:r>
            <a:endParaRPr lang="en-GB" sz="6000" b="1" dirty="0">
              <a:solidFill>
                <a:schemeClr val="accent5">
                  <a:lumMod val="75000"/>
                </a:schemeClr>
              </a:solidFill>
              <a:latin typeface="Barlow Bold" panose="00000800000000000000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1BB00D-0BDA-1C59-AA22-C06AB3CB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600200"/>
            <a:ext cx="11658600" cy="6743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🎯 </a:t>
            </a:r>
            <a:r>
              <a:rPr lang="en-GB" sz="3200" b="1" dirty="0"/>
              <a:t>Customizable Rewards</a:t>
            </a:r>
            <a:r>
              <a:rPr lang="en-GB" sz="3200" dirty="0"/>
              <a:t> – Set your own loyalty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📱 </a:t>
            </a:r>
            <a:r>
              <a:rPr lang="en-GB" sz="3200" b="1" dirty="0"/>
              <a:t>QR Code Check-ins</a:t>
            </a:r>
            <a:r>
              <a:rPr lang="en-GB" sz="3200" dirty="0"/>
              <a:t> – Easy point collection via scan.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🔔 </a:t>
            </a:r>
            <a:r>
              <a:rPr lang="en-GB" sz="3200" b="1" dirty="0"/>
              <a:t>Push Notifications</a:t>
            </a:r>
            <a:r>
              <a:rPr lang="en-GB" sz="3200" dirty="0"/>
              <a:t> – Send deals and promotions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📊 </a:t>
            </a:r>
            <a:r>
              <a:rPr lang="en-GB" sz="3200" b="1" dirty="0"/>
              <a:t>Customer Insights</a:t>
            </a:r>
            <a:r>
              <a:rPr lang="en-GB" sz="3200" dirty="0"/>
              <a:t> – Track </a:t>
            </a:r>
            <a:r>
              <a:rPr lang="en-GB" sz="3200" dirty="0" err="1"/>
              <a:t>behavior</a:t>
            </a:r>
            <a:r>
              <a:rPr lang="en-GB" sz="3200" dirty="0"/>
              <a:t> and optimize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👥 </a:t>
            </a:r>
            <a:r>
              <a:rPr lang="en-GB" sz="3200" b="1" dirty="0"/>
              <a:t>Referral Rewards</a:t>
            </a:r>
            <a:r>
              <a:rPr lang="en-GB" sz="3200" dirty="0"/>
              <a:t> – Let users spread the 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🌐 </a:t>
            </a:r>
            <a:r>
              <a:rPr lang="en-GB" sz="3200" b="1" dirty="0"/>
              <a:t>Multi-location Support</a:t>
            </a:r>
            <a:r>
              <a:rPr lang="en-GB" sz="3200" dirty="0"/>
              <a:t> – Great for franchises and chains.</a:t>
            </a:r>
          </a:p>
          <a:p>
            <a:pPr marL="0" lvl="0" indent="0" algn="l">
              <a:lnSpc>
                <a:spcPts val="3509"/>
              </a:lnSpc>
            </a:pPr>
            <a:endParaRPr lang="en-US" sz="3200" i="1" u="sng" dirty="0">
              <a:solidFill>
                <a:srgbClr val="90113E"/>
              </a:solidFill>
              <a:latin typeface="Barlow Italics"/>
              <a:ea typeface="Barlow Italics"/>
              <a:cs typeface="Barlow Italics"/>
              <a:sym typeface="Barlow Italics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6C21-2CDE-289B-B293-E37C5186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Barlow Bold" panose="00000800000000000000" charset="0"/>
              </a:rPr>
              <a:t>HOW IT WORKS </a:t>
            </a:r>
            <a:endParaRPr lang="en-GB" sz="8000" b="1" dirty="0">
              <a:solidFill>
                <a:schemeClr val="accent5">
                  <a:lumMod val="75000"/>
                </a:schemeClr>
              </a:solidFill>
              <a:latin typeface="Barlow Bold" panose="00000800000000000000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0624B0-0C96-7609-9B2B-DD70C26AE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064331"/>
            <a:ext cx="150113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Customers Check In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using a QR code or phone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Points Accumulate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with each visit or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Rewards Unlock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 Semi-Bold" panose="020B0604020202020204" charset="0"/>
              </a:rPr>
              <a:t> automatically when milestones are reached.</a:t>
            </a:r>
          </a:p>
        </p:txBody>
      </p:sp>
    </p:spTree>
    <p:extLst>
      <p:ext uri="{BB962C8B-B14F-4D97-AF65-F5344CB8AC3E}">
        <p14:creationId xmlns:p14="http://schemas.microsoft.com/office/powerpoint/2010/main" val="126768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95400" y="2324100"/>
            <a:ext cx="94488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Barlow Semi-Bold" panose="020B0604020202020204" charset="0"/>
              </a:rPr>
              <a:t>Local Barbershops &amp; Salons</a:t>
            </a:r>
            <a:br>
              <a:rPr lang="en-US" sz="2400" dirty="0">
                <a:latin typeface="Barlow Semi-Bold" panose="020B0604020202020204" charset="0"/>
              </a:rPr>
            </a:br>
            <a:r>
              <a:rPr lang="en-US" sz="4000" dirty="0">
                <a:latin typeface="Barlow Semi-Bold" panose="020B0604020202020204" charset="0"/>
              </a:rPr>
              <a:t>Independent operators looking to increase repeat visits and build a loyal client base</a:t>
            </a:r>
            <a:r>
              <a:rPr lang="en-US" sz="4000" dirty="0"/>
              <a:t>.</a:t>
            </a:r>
            <a:endParaRPr lang="en-US" sz="4000" b="1" dirty="0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00057" y="7337777"/>
            <a:ext cx="908275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endParaRPr lang="en-US" sz="8100" b="1" u="none" dirty="0">
              <a:solidFill>
                <a:srgbClr val="00000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0BB6BC"/>
                </a:solidFill>
                <a:latin typeface="Barlow Bold" panose="00000800000000000000" charset="0"/>
                <a:ea typeface="Barlow Semi-Bold"/>
                <a:cs typeface="Barlow Semi-Bold"/>
                <a:sym typeface="Barlow Semi-Bold"/>
              </a:rPr>
              <a:t>T</a:t>
            </a:r>
            <a:r>
              <a:rPr lang="en-US" sz="8100" b="1" dirty="0">
                <a:solidFill>
                  <a:schemeClr val="accent5">
                    <a:lumMod val="75000"/>
                  </a:schemeClr>
                </a:solidFill>
                <a:latin typeface="Barlow Bold" panose="00000800000000000000" charset="0"/>
                <a:ea typeface="Barlow Semi-Bold"/>
                <a:cs typeface="Barlow Semi-Bold"/>
                <a:sym typeface="Barlow Semi-Bold"/>
              </a:rPr>
              <a:t>ARGET</a:t>
            </a:r>
            <a:r>
              <a:rPr lang="en-US" sz="8100" b="1" dirty="0">
                <a:solidFill>
                  <a:srgbClr val="0BB6BC"/>
                </a:solidFill>
                <a:latin typeface="Barlow Bold" panose="00000800000000000000" charset="0"/>
                <a:ea typeface="Barlow Semi-Bold"/>
                <a:cs typeface="Barlow Semi-Bold"/>
                <a:sym typeface="Barlow Semi-Bold"/>
              </a:rPr>
              <a:t> 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386178"/>
            <a:ext cx="14973300" cy="3250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Barlow Semi-Bold" panose="020B0604020202020204" charset="0"/>
              </a:rPr>
              <a:t>300K+ barbershops and salons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Barlow Semi-Bold" panose="020B0604020202020204" charset="0"/>
              </a:rPr>
              <a:t>600K+ independent restaurants and cafés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Barlow Semi-Bold" panose="020B0604020202020204" charset="0"/>
              </a:rPr>
              <a:t>$900B+ annual spend across these sectors</a:t>
            </a:r>
          </a:p>
          <a:p>
            <a:pPr algn="l">
              <a:lnSpc>
                <a:spcPts val="4199"/>
              </a:lnSpc>
            </a:pPr>
            <a:endParaRPr lang="en-US" sz="2999" u="none" dirty="0">
              <a:solidFill>
                <a:srgbClr val="000000"/>
              </a:solidFill>
              <a:latin typeface="Barlow Semi-Bold" panose="020B0604020202020204" charset="0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3124200" y="2051226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11" name="TextBox 11"/>
          <p:cNvSpPr txBox="1"/>
          <p:nvPr/>
        </p:nvSpPr>
        <p:spPr>
          <a:xfrm>
            <a:off x="-1066800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449866-8D3E-8E13-3205-6ECC9D18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63959"/>
              </p:ext>
            </p:extLst>
          </p:nvPr>
        </p:nvGraphicFramePr>
        <p:xfrm>
          <a:off x="457200" y="1790700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1582928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45235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1303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Platform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Focus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Weaknesses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64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Square Loyalty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POS-integrated loyalty for SMBs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Expensive, tied to Square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07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err="1"/>
                        <a:t>Fivestars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Loyalty + CRM for local biz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High fees, complex 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03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Belly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Digital punch card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Limited customization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5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Toast Loyalty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Restaurant-focused loyalty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Restaurant-only, POS 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252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ABF5D2-2484-EEB7-AFF2-28DFC27FD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2605"/>
              </p:ext>
            </p:extLst>
          </p:nvPr>
        </p:nvGraphicFramePr>
        <p:xfrm>
          <a:off x="9144000" y="1527806"/>
          <a:ext cx="7620000" cy="452596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871493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5573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39001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47644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9908314"/>
                    </a:ext>
                  </a:extLst>
                </a:gridCol>
              </a:tblGrid>
              <a:tr h="510996">
                <a:tc>
                  <a:txBody>
                    <a:bodyPr/>
                    <a:lstStyle/>
                    <a:p>
                      <a:r>
                        <a:rPr lang="en-GB" sz="1400" b="1"/>
                        <a:t>Feature</a:t>
                      </a:r>
                      <a:endParaRPr lang="en-GB" sz="14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Local Loyalty App</a:t>
                      </a:r>
                      <a:endParaRPr lang="en-GB" sz="14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Fivestars</a:t>
                      </a:r>
                      <a:endParaRPr lang="en-GB" sz="14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Square Loyalty</a:t>
                      </a:r>
                      <a:endParaRPr lang="en-GB" sz="14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Toast Loyalty</a:t>
                      </a:r>
                      <a:endParaRPr lang="en-GB" sz="1400"/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116867"/>
                  </a:ext>
                </a:extLst>
              </a:tr>
              <a:tr h="729994">
                <a:tc>
                  <a:txBody>
                    <a:bodyPr/>
                    <a:lstStyle/>
                    <a:p>
                      <a:r>
                        <a:rPr lang="en-US" sz="1400"/>
                        <a:t>💈 Tailored for Salons &amp; Barbers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801879"/>
                  </a:ext>
                </a:extLst>
              </a:tr>
              <a:tr h="510996">
                <a:tc>
                  <a:txBody>
                    <a:bodyPr/>
                    <a:lstStyle/>
                    <a:p>
                      <a:r>
                        <a:rPr lang="en-GB" sz="1400"/>
                        <a:t>🍽️ Works for Eateries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597774"/>
                  </a:ext>
                </a:extLst>
              </a:tr>
              <a:tr h="510996">
                <a:tc>
                  <a:txBody>
                    <a:bodyPr/>
                    <a:lstStyle/>
                    <a:p>
                      <a:r>
                        <a:rPr lang="en-GB" sz="1400"/>
                        <a:t>🧾 POS-Independent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234586"/>
                  </a:ext>
                </a:extLst>
              </a:tr>
              <a:tr h="510996">
                <a:tc>
                  <a:txBody>
                    <a:bodyPr/>
                    <a:lstStyle/>
                    <a:p>
                      <a:r>
                        <a:rPr lang="en-GB" sz="1400"/>
                        <a:t>⚡ Easy Setup (&lt;10 mins)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497788"/>
                  </a:ext>
                </a:extLst>
              </a:tr>
              <a:tr h="510996">
                <a:tc>
                  <a:txBody>
                    <a:bodyPr/>
                    <a:lstStyle/>
                    <a:p>
                      <a:r>
                        <a:rPr lang="en-GB" sz="1400"/>
                        <a:t>💸 Affordable Pricing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012892"/>
                  </a:ext>
                </a:extLst>
              </a:tr>
              <a:tr h="510996">
                <a:tc>
                  <a:txBody>
                    <a:bodyPr/>
                    <a:lstStyle/>
                    <a:p>
                      <a:r>
                        <a:rPr lang="en-GB" sz="1400"/>
                        <a:t>📱 Mobile-First Design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09891"/>
                  </a:ext>
                </a:extLst>
              </a:tr>
              <a:tr h="729994">
                <a:tc>
                  <a:txBody>
                    <a:bodyPr/>
                    <a:lstStyle/>
                    <a:p>
                      <a:r>
                        <a:rPr lang="en-GB" sz="1400"/>
                        <a:t>🎯 Simple, Custom Rewards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95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05725" y="495300"/>
            <a:ext cx="12322393" cy="586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6000" b="1" dirty="0">
                <a:solidFill>
                  <a:srgbClr val="90113E"/>
                </a:solidFill>
                <a:latin typeface="Barlow Bold" panose="00000800000000000000" charset="0"/>
                <a:ea typeface="Barlow Medium"/>
                <a:cs typeface="Barlow Medium"/>
                <a:sym typeface="Barlow Medium"/>
              </a:rPr>
              <a:t>Competitive advantage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B9603A-D241-E57A-60EE-4875CCF0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62928"/>
              </p:ext>
            </p:extLst>
          </p:nvPr>
        </p:nvGraphicFramePr>
        <p:xfrm>
          <a:off x="1902318" y="1081999"/>
          <a:ext cx="16157082" cy="10076588"/>
        </p:xfrm>
        <a:graphic>
          <a:graphicData uri="http://schemas.openxmlformats.org/drawingml/2006/table">
            <a:tbl>
              <a:tblPr/>
              <a:tblGrid>
                <a:gridCol w="4916078">
                  <a:extLst>
                    <a:ext uri="{9D8B030D-6E8A-4147-A177-3AD203B41FA5}">
                      <a16:colId xmlns:a16="http://schemas.microsoft.com/office/drawing/2014/main" val="3665190587"/>
                    </a:ext>
                  </a:extLst>
                </a:gridCol>
                <a:gridCol w="2810251">
                  <a:extLst>
                    <a:ext uri="{9D8B030D-6E8A-4147-A177-3AD203B41FA5}">
                      <a16:colId xmlns:a16="http://schemas.microsoft.com/office/drawing/2014/main" val="570079293"/>
                    </a:ext>
                  </a:extLst>
                </a:gridCol>
                <a:gridCol w="2810251">
                  <a:extLst>
                    <a:ext uri="{9D8B030D-6E8A-4147-A177-3AD203B41FA5}">
                      <a16:colId xmlns:a16="http://schemas.microsoft.com/office/drawing/2014/main" val="2871917362"/>
                    </a:ext>
                  </a:extLst>
                </a:gridCol>
                <a:gridCol w="2810251">
                  <a:extLst>
                    <a:ext uri="{9D8B030D-6E8A-4147-A177-3AD203B41FA5}">
                      <a16:colId xmlns:a16="http://schemas.microsoft.com/office/drawing/2014/main" val="1270514361"/>
                    </a:ext>
                  </a:extLst>
                </a:gridCol>
                <a:gridCol w="2810251">
                  <a:extLst>
                    <a:ext uri="{9D8B030D-6E8A-4147-A177-3AD203B41FA5}">
                      <a16:colId xmlns:a16="http://schemas.microsoft.com/office/drawing/2014/main" val="461874594"/>
                    </a:ext>
                  </a:extLst>
                </a:gridCol>
              </a:tblGrid>
              <a:tr h="884816">
                <a:tc>
                  <a:txBody>
                    <a:bodyPr/>
                    <a:lstStyle/>
                    <a:p>
                      <a:r>
                        <a:rPr lang="en-GB" sz="4000" b="1">
                          <a:latin typeface="Barlow Semi-Bold" panose="020B0604020202020204" charset="0"/>
                        </a:rPr>
                        <a:t>Feature</a:t>
                      </a:r>
                      <a:endParaRPr lang="en-GB" sz="400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b="1" dirty="0">
                          <a:latin typeface="Barlow Semi-Bold" panose="020B0604020202020204" charset="0"/>
                        </a:rPr>
                        <a:t>Local Loyalty App</a:t>
                      </a:r>
                      <a:endParaRPr lang="en-GB" sz="4000" dirty="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b="1">
                          <a:latin typeface="Barlow Semi-Bold" panose="020B0604020202020204" charset="0"/>
                        </a:rPr>
                        <a:t>Fivestars</a:t>
                      </a:r>
                      <a:endParaRPr lang="en-GB" sz="400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b="1">
                          <a:latin typeface="Barlow Semi-Bold" panose="020B0604020202020204" charset="0"/>
                        </a:rPr>
                        <a:t>Square Loyalty</a:t>
                      </a:r>
                      <a:endParaRPr lang="en-GB" sz="400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b="1">
                          <a:latin typeface="Barlow Semi-Bold" panose="020B0604020202020204" charset="0"/>
                        </a:rPr>
                        <a:t>Toast Loyalty</a:t>
                      </a:r>
                      <a:endParaRPr lang="en-GB" sz="400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792186"/>
                  </a:ext>
                </a:extLst>
              </a:tr>
              <a:tr h="1264019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Barlow Semi-Bold" panose="020B0604020202020204" charset="0"/>
                        </a:rPr>
                        <a:t>💈 Tailored for Salons &amp; Barbers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268005"/>
                  </a:ext>
                </a:extLst>
              </a:tr>
              <a:tr h="1059369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🍽️ Works for Eateries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682420"/>
                  </a:ext>
                </a:extLst>
              </a:tr>
              <a:tr h="1059369"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🧾 POS-Independent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29529"/>
                  </a:ext>
                </a:extLst>
              </a:tr>
              <a:tr h="1059369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⚡ Easy Setup (&lt;10 mins)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41514"/>
                  </a:ext>
                </a:extLst>
              </a:tr>
              <a:tr h="1059369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💸 Affordable Pricing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94492"/>
                  </a:ext>
                </a:extLst>
              </a:tr>
              <a:tr h="1059369"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📱 Mobile-First Design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>
                          <a:latin typeface="Barlow Semi-Bold" panose="020B0604020202020204" charset="0"/>
                        </a:rPr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latin typeface="Barlow Semi-Bold" panose="020B0604020202020204" charset="0"/>
                        </a:rPr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33432"/>
                  </a:ext>
                </a:extLst>
              </a:tr>
              <a:tr h="1264019">
                <a:tc>
                  <a:txBody>
                    <a:bodyPr/>
                    <a:lstStyle/>
                    <a:p>
                      <a:endParaRPr lang="en-GB" sz="4000" dirty="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0" dirty="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0" dirty="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0" dirty="0">
                        <a:latin typeface="Barlow Semi-Bold" panose="020B0604020202020204" charset="0"/>
                      </a:endParaRP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653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667</Words>
  <Application>Microsoft Office PowerPoint</Application>
  <PresentationFormat>Custom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Canva Sans</vt:lpstr>
      <vt:lpstr>Barlow Medium</vt:lpstr>
      <vt:lpstr>Wingdings</vt:lpstr>
      <vt:lpstr>Barlow Bold</vt:lpstr>
      <vt:lpstr>Barlow</vt:lpstr>
      <vt:lpstr>Arial</vt:lpstr>
      <vt:lpstr>Barlow Italics</vt:lpstr>
      <vt:lpstr>Barlow Semi-Bold</vt:lpstr>
      <vt:lpstr>Calibri</vt:lpstr>
      <vt:lpstr>Office Theme</vt:lpstr>
      <vt:lpstr>PowerPoint Presentation</vt:lpstr>
      <vt:lpstr>PowerPoint Presentation</vt:lpstr>
      <vt:lpstr>PowerPoint Presentation</vt:lpstr>
      <vt:lpstr>PRODUCT FEATURES</vt:lpstr>
      <vt:lpstr>HOW IT WORKS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PLP Standard Pitch Deck Template</dc:title>
  <dc:creator>fatuma abdi</dc:creator>
  <cp:lastModifiedBy>fatuma abdi</cp:lastModifiedBy>
  <cp:revision>3</cp:revision>
  <dcterms:created xsi:type="dcterms:W3CDTF">2006-08-16T00:00:00Z</dcterms:created>
  <dcterms:modified xsi:type="dcterms:W3CDTF">2025-05-26T20:25:54Z</dcterms:modified>
  <dc:identifier>DAGRQhOMgco</dc:identifier>
</cp:coreProperties>
</file>