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av" ContentType="audio/x-wav"/>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70" r:id="rId3"/>
    <p:sldId id="261" r:id="rId4"/>
    <p:sldId id="257" r:id="rId5"/>
    <p:sldId id="267" r:id="rId6"/>
    <p:sldId id="280" r:id="rId7"/>
    <p:sldId id="281" r:id="rId8"/>
    <p:sldId id="258" r:id="rId9"/>
    <p:sldId id="259" r:id="rId10"/>
    <p:sldId id="260" r:id="rId11"/>
    <p:sldId id="262" r:id="rId12"/>
    <p:sldId id="263" r:id="rId13"/>
    <p:sldId id="266" r:id="rId14"/>
    <p:sldId id="264" r:id="rId15"/>
    <p:sldId id="265" r:id="rId16"/>
    <p:sldId id="268" r:id="rId17"/>
    <p:sldId id="269" r:id="rId18"/>
    <p:sldId id="272" r:id="rId19"/>
    <p:sldId id="271" r:id="rId20"/>
    <p:sldId id="273" r:id="rId21"/>
    <p:sldId id="274" r:id="rId22"/>
    <p:sldId id="275" r:id="rId23"/>
    <p:sldId id="276" r:id="rId24"/>
    <p:sldId id="277" r:id="rId25"/>
    <p:sldId id="279" r:id="rId26"/>
    <p:sldId id="278" r:id="rId2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A3A3"/>
    <a:srgbClr val="445D17"/>
    <a:srgbClr val="740000"/>
    <a:srgbClr val="CECAD2"/>
    <a:srgbClr val="FEE58D"/>
    <a:srgbClr val="BDD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7" d="100"/>
          <a:sy n="67" d="100"/>
        </p:scale>
        <p:origin x="1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38981-8070-81F1-9E65-937D8EED2D4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3ACE9A42-A5F2-E8A5-91C5-E67EE735AB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4F620237-A548-85AF-6165-9063D1517E5F}"/>
              </a:ext>
            </a:extLst>
          </p:cNvPr>
          <p:cNvSpPr>
            <a:spLocks noGrp="1"/>
          </p:cNvSpPr>
          <p:nvPr>
            <p:ph type="dt" sz="half" idx="10"/>
          </p:nvPr>
        </p:nvSpPr>
        <p:spPr/>
        <p:txBody>
          <a:bodyPr/>
          <a:lstStyle/>
          <a:p>
            <a:fld id="{1E9984D2-741E-40E6-9685-54FB90AA1EB1}" type="datetimeFigureOut">
              <a:rPr lang="es-AR" smtClean="0"/>
              <a:t>10/2/2024</a:t>
            </a:fld>
            <a:endParaRPr lang="es-AR"/>
          </a:p>
        </p:txBody>
      </p:sp>
      <p:sp>
        <p:nvSpPr>
          <p:cNvPr id="5" name="Marcador de pie de página 4">
            <a:extLst>
              <a:ext uri="{FF2B5EF4-FFF2-40B4-BE49-F238E27FC236}">
                <a16:creationId xmlns:a16="http://schemas.microsoft.com/office/drawing/2014/main" id="{CE2A5F10-B440-64A1-185F-A1CAED54F2E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AF7CA23-A8AF-1961-4676-92BA80AFA5A6}"/>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306428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53915C-3317-C954-D978-6600FD1C146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9E9FA1CE-5E34-A197-4983-5E001CA16EE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3D5F322-69DC-4F5C-8B55-53286780C158}"/>
              </a:ext>
            </a:extLst>
          </p:cNvPr>
          <p:cNvSpPr>
            <a:spLocks noGrp="1"/>
          </p:cNvSpPr>
          <p:nvPr>
            <p:ph type="dt" sz="half" idx="10"/>
          </p:nvPr>
        </p:nvSpPr>
        <p:spPr/>
        <p:txBody>
          <a:bodyPr/>
          <a:lstStyle/>
          <a:p>
            <a:fld id="{1E9984D2-741E-40E6-9685-54FB90AA1EB1}" type="datetimeFigureOut">
              <a:rPr lang="es-AR" smtClean="0"/>
              <a:t>10/2/2024</a:t>
            </a:fld>
            <a:endParaRPr lang="es-AR"/>
          </a:p>
        </p:txBody>
      </p:sp>
      <p:sp>
        <p:nvSpPr>
          <p:cNvPr id="5" name="Marcador de pie de página 4">
            <a:extLst>
              <a:ext uri="{FF2B5EF4-FFF2-40B4-BE49-F238E27FC236}">
                <a16:creationId xmlns:a16="http://schemas.microsoft.com/office/drawing/2014/main" id="{68539A46-D9C8-850B-FA7D-43B101B7105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8C8D775-BEE9-47AE-42AD-A30CEA9744B0}"/>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4267352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B8029EC-776D-1C09-0193-AFDA975F6FC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F3333770-E163-B719-F2DE-0E8B44E57B9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8EDD2A6-8714-EF56-2678-18500A3278DC}"/>
              </a:ext>
            </a:extLst>
          </p:cNvPr>
          <p:cNvSpPr>
            <a:spLocks noGrp="1"/>
          </p:cNvSpPr>
          <p:nvPr>
            <p:ph type="dt" sz="half" idx="10"/>
          </p:nvPr>
        </p:nvSpPr>
        <p:spPr/>
        <p:txBody>
          <a:bodyPr/>
          <a:lstStyle/>
          <a:p>
            <a:fld id="{1E9984D2-741E-40E6-9685-54FB90AA1EB1}" type="datetimeFigureOut">
              <a:rPr lang="es-AR" smtClean="0"/>
              <a:t>10/2/2024</a:t>
            </a:fld>
            <a:endParaRPr lang="es-AR"/>
          </a:p>
        </p:txBody>
      </p:sp>
      <p:sp>
        <p:nvSpPr>
          <p:cNvPr id="5" name="Marcador de pie de página 4">
            <a:extLst>
              <a:ext uri="{FF2B5EF4-FFF2-40B4-BE49-F238E27FC236}">
                <a16:creationId xmlns:a16="http://schemas.microsoft.com/office/drawing/2014/main" id="{C149A5F4-B727-29B2-98A7-93A82A52D7A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F9FA15D-F761-4DEA-E8DF-61477C7A7770}"/>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175797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946B2-426F-E3AE-A10F-93EF5DD7CA5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2CB0EB5-EBF1-4E5E-24A6-469FFD5342C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D259B44-5ACA-2BCC-C5E6-98F80306F7F1}"/>
              </a:ext>
            </a:extLst>
          </p:cNvPr>
          <p:cNvSpPr>
            <a:spLocks noGrp="1"/>
          </p:cNvSpPr>
          <p:nvPr>
            <p:ph type="dt" sz="half" idx="10"/>
          </p:nvPr>
        </p:nvSpPr>
        <p:spPr/>
        <p:txBody>
          <a:bodyPr/>
          <a:lstStyle/>
          <a:p>
            <a:fld id="{1E9984D2-741E-40E6-9685-54FB90AA1EB1}" type="datetimeFigureOut">
              <a:rPr lang="es-AR" smtClean="0"/>
              <a:t>10/2/2024</a:t>
            </a:fld>
            <a:endParaRPr lang="es-AR"/>
          </a:p>
        </p:txBody>
      </p:sp>
      <p:sp>
        <p:nvSpPr>
          <p:cNvPr id="5" name="Marcador de pie de página 4">
            <a:extLst>
              <a:ext uri="{FF2B5EF4-FFF2-40B4-BE49-F238E27FC236}">
                <a16:creationId xmlns:a16="http://schemas.microsoft.com/office/drawing/2014/main" id="{E4E8B161-C766-0083-DD3A-C0BB4085FFD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7720A6F-072D-2E37-8866-0BEC6A4F4CFE}"/>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1239461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E5A35-A9C4-4042-49C9-87C695FAFC5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F791255-EEED-6058-AF5F-8D3BA3BCF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92ED7AC-1645-86D0-FC9F-BD68F193DD45}"/>
              </a:ext>
            </a:extLst>
          </p:cNvPr>
          <p:cNvSpPr>
            <a:spLocks noGrp="1"/>
          </p:cNvSpPr>
          <p:nvPr>
            <p:ph type="dt" sz="half" idx="10"/>
          </p:nvPr>
        </p:nvSpPr>
        <p:spPr/>
        <p:txBody>
          <a:bodyPr/>
          <a:lstStyle/>
          <a:p>
            <a:fld id="{1E9984D2-741E-40E6-9685-54FB90AA1EB1}" type="datetimeFigureOut">
              <a:rPr lang="es-AR" smtClean="0"/>
              <a:t>10/2/2024</a:t>
            </a:fld>
            <a:endParaRPr lang="es-AR"/>
          </a:p>
        </p:txBody>
      </p:sp>
      <p:sp>
        <p:nvSpPr>
          <p:cNvPr id="5" name="Marcador de pie de página 4">
            <a:extLst>
              <a:ext uri="{FF2B5EF4-FFF2-40B4-BE49-F238E27FC236}">
                <a16:creationId xmlns:a16="http://schemas.microsoft.com/office/drawing/2014/main" id="{70E98F87-B74C-A021-0CE1-9E5923FE6A2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0E2364C-2D42-E63D-947A-B0095DC8605E}"/>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99799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77F543-B6E8-E53E-5993-47304769C64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E4FEAC3-2F6D-FCB8-BDDA-8491403A574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C9273888-8288-58E5-C364-1AA7CDECD98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EC80E4A0-DD92-017C-DECB-515836A437E9}"/>
              </a:ext>
            </a:extLst>
          </p:cNvPr>
          <p:cNvSpPr>
            <a:spLocks noGrp="1"/>
          </p:cNvSpPr>
          <p:nvPr>
            <p:ph type="dt" sz="half" idx="10"/>
          </p:nvPr>
        </p:nvSpPr>
        <p:spPr/>
        <p:txBody>
          <a:bodyPr/>
          <a:lstStyle/>
          <a:p>
            <a:fld id="{1E9984D2-741E-40E6-9685-54FB90AA1EB1}" type="datetimeFigureOut">
              <a:rPr lang="es-AR" smtClean="0"/>
              <a:t>10/2/2024</a:t>
            </a:fld>
            <a:endParaRPr lang="es-AR"/>
          </a:p>
        </p:txBody>
      </p:sp>
      <p:sp>
        <p:nvSpPr>
          <p:cNvPr id="6" name="Marcador de pie de página 5">
            <a:extLst>
              <a:ext uri="{FF2B5EF4-FFF2-40B4-BE49-F238E27FC236}">
                <a16:creationId xmlns:a16="http://schemas.microsoft.com/office/drawing/2014/main" id="{EF104283-CCED-FD3F-BA4A-960DF7DA77F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C732FB9-CF7D-A59F-0459-D61EDA124097}"/>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330779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DB1FD-4ECF-6713-E515-986186DC929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F33B87F-BCC8-6662-61DB-9639FC0ABD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4B883E1-B0F8-9D13-45C3-25B26C683EF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BC857B57-6D87-3B10-4CB0-4A18BEF15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9F4A40C-78AE-8309-A80C-9E1EFC685A8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6CF9C759-B8DA-9807-2601-F04352C42332}"/>
              </a:ext>
            </a:extLst>
          </p:cNvPr>
          <p:cNvSpPr>
            <a:spLocks noGrp="1"/>
          </p:cNvSpPr>
          <p:nvPr>
            <p:ph type="dt" sz="half" idx="10"/>
          </p:nvPr>
        </p:nvSpPr>
        <p:spPr/>
        <p:txBody>
          <a:bodyPr/>
          <a:lstStyle/>
          <a:p>
            <a:fld id="{1E9984D2-741E-40E6-9685-54FB90AA1EB1}" type="datetimeFigureOut">
              <a:rPr lang="es-AR" smtClean="0"/>
              <a:t>10/2/2024</a:t>
            </a:fld>
            <a:endParaRPr lang="es-AR"/>
          </a:p>
        </p:txBody>
      </p:sp>
      <p:sp>
        <p:nvSpPr>
          <p:cNvPr id="8" name="Marcador de pie de página 7">
            <a:extLst>
              <a:ext uri="{FF2B5EF4-FFF2-40B4-BE49-F238E27FC236}">
                <a16:creationId xmlns:a16="http://schemas.microsoft.com/office/drawing/2014/main" id="{7198C5B8-3B27-DE21-AA7F-A273C71C218A}"/>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829234D2-D7B5-C1EE-A2CD-2459C83EE488}"/>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173415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867501-C415-D498-9F26-2522A3683096}"/>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F1FA3180-D435-4429-397A-083FDDC5F1E1}"/>
              </a:ext>
            </a:extLst>
          </p:cNvPr>
          <p:cNvSpPr>
            <a:spLocks noGrp="1"/>
          </p:cNvSpPr>
          <p:nvPr>
            <p:ph type="dt" sz="half" idx="10"/>
          </p:nvPr>
        </p:nvSpPr>
        <p:spPr/>
        <p:txBody>
          <a:bodyPr/>
          <a:lstStyle/>
          <a:p>
            <a:fld id="{1E9984D2-741E-40E6-9685-54FB90AA1EB1}" type="datetimeFigureOut">
              <a:rPr lang="es-AR" smtClean="0"/>
              <a:t>10/2/2024</a:t>
            </a:fld>
            <a:endParaRPr lang="es-AR"/>
          </a:p>
        </p:txBody>
      </p:sp>
      <p:sp>
        <p:nvSpPr>
          <p:cNvPr id="4" name="Marcador de pie de página 3">
            <a:extLst>
              <a:ext uri="{FF2B5EF4-FFF2-40B4-BE49-F238E27FC236}">
                <a16:creationId xmlns:a16="http://schemas.microsoft.com/office/drawing/2014/main" id="{E07B4169-10CA-8FF4-4ED0-89106D5ABC87}"/>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9FBA7AC6-21E9-1D4C-9563-DEC821A18F41}"/>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1343643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A2F5433-ED8F-E4E5-2C5A-AEA2DBA7D767}"/>
              </a:ext>
            </a:extLst>
          </p:cNvPr>
          <p:cNvSpPr>
            <a:spLocks noGrp="1"/>
          </p:cNvSpPr>
          <p:nvPr>
            <p:ph type="dt" sz="half" idx="10"/>
          </p:nvPr>
        </p:nvSpPr>
        <p:spPr/>
        <p:txBody>
          <a:bodyPr/>
          <a:lstStyle/>
          <a:p>
            <a:fld id="{1E9984D2-741E-40E6-9685-54FB90AA1EB1}" type="datetimeFigureOut">
              <a:rPr lang="es-AR" smtClean="0"/>
              <a:t>10/2/2024</a:t>
            </a:fld>
            <a:endParaRPr lang="es-AR"/>
          </a:p>
        </p:txBody>
      </p:sp>
      <p:sp>
        <p:nvSpPr>
          <p:cNvPr id="3" name="Marcador de pie de página 2">
            <a:extLst>
              <a:ext uri="{FF2B5EF4-FFF2-40B4-BE49-F238E27FC236}">
                <a16:creationId xmlns:a16="http://schemas.microsoft.com/office/drawing/2014/main" id="{12A4A4F9-C3F2-854E-A7A1-928C9458B3A9}"/>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E7BCBD96-39F3-3AF8-2631-AA60BD7C950B}"/>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421033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95062-8E0F-98DA-CD82-186EFB6DAEA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2823063-152D-D2F6-52A7-C35401E99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B45DD713-D159-3961-DA31-FF5997056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708D04C-EA57-DDC1-0F49-BAD3629FEE83}"/>
              </a:ext>
            </a:extLst>
          </p:cNvPr>
          <p:cNvSpPr>
            <a:spLocks noGrp="1"/>
          </p:cNvSpPr>
          <p:nvPr>
            <p:ph type="dt" sz="half" idx="10"/>
          </p:nvPr>
        </p:nvSpPr>
        <p:spPr/>
        <p:txBody>
          <a:bodyPr/>
          <a:lstStyle/>
          <a:p>
            <a:fld id="{1E9984D2-741E-40E6-9685-54FB90AA1EB1}" type="datetimeFigureOut">
              <a:rPr lang="es-AR" smtClean="0"/>
              <a:t>10/2/2024</a:t>
            </a:fld>
            <a:endParaRPr lang="es-AR"/>
          </a:p>
        </p:txBody>
      </p:sp>
      <p:sp>
        <p:nvSpPr>
          <p:cNvPr id="6" name="Marcador de pie de página 5">
            <a:extLst>
              <a:ext uri="{FF2B5EF4-FFF2-40B4-BE49-F238E27FC236}">
                <a16:creationId xmlns:a16="http://schemas.microsoft.com/office/drawing/2014/main" id="{D9B47C59-94BC-4F35-13F6-2E429E7C685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E39DDAD-6EB3-7C13-2AE3-5D92DF2AF3E7}"/>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167626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4C597A-17E8-9740-69EA-AE61F7EF1C0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BA52F1E5-E38E-2004-2280-9CF25257F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59EE6E0E-B938-E0B4-7C9C-41D52F2FF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E8F9FED-E3B8-0F28-ADD4-04F550588F8A}"/>
              </a:ext>
            </a:extLst>
          </p:cNvPr>
          <p:cNvSpPr>
            <a:spLocks noGrp="1"/>
          </p:cNvSpPr>
          <p:nvPr>
            <p:ph type="dt" sz="half" idx="10"/>
          </p:nvPr>
        </p:nvSpPr>
        <p:spPr/>
        <p:txBody>
          <a:bodyPr/>
          <a:lstStyle/>
          <a:p>
            <a:fld id="{1E9984D2-741E-40E6-9685-54FB90AA1EB1}" type="datetimeFigureOut">
              <a:rPr lang="es-AR" smtClean="0"/>
              <a:t>10/2/2024</a:t>
            </a:fld>
            <a:endParaRPr lang="es-AR"/>
          </a:p>
        </p:txBody>
      </p:sp>
      <p:sp>
        <p:nvSpPr>
          <p:cNvPr id="6" name="Marcador de pie de página 5">
            <a:extLst>
              <a:ext uri="{FF2B5EF4-FFF2-40B4-BE49-F238E27FC236}">
                <a16:creationId xmlns:a16="http://schemas.microsoft.com/office/drawing/2014/main" id="{4531614E-ED20-B31C-5044-12E83C1F013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BC9E09F-B4F1-518B-D1EB-22963D2A92ED}"/>
              </a:ext>
            </a:extLst>
          </p:cNvPr>
          <p:cNvSpPr>
            <a:spLocks noGrp="1"/>
          </p:cNvSpPr>
          <p:nvPr>
            <p:ph type="sldNum" sz="quarter" idx="12"/>
          </p:nvPr>
        </p:nvSpPr>
        <p:spPr/>
        <p:txBody>
          <a:bodyPr/>
          <a:lstStyle/>
          <a:p>
            <a:fld id="{5F01EA0F-42DA-4E22-8CA1-3D47F6266BEE}" type="slidenum">
              <a:rPr lang="es-AR" smtClean="0"/>
              <a:t>‹Nº›</a:t>
            </a:fld>
            <a:endParaRPr lang="es-AR"/>
          </a:p>
        </p:txBody>
      </p:sp>
    </p:spTree>
    <p:extLst>
      <p:ext uri="{BB962C8B-B14F-4D97-AF65-F5344CB8AC3E}">
        <p14:creationId xmlns:p14="http://schemas.microsoft.com/office/powerpoint/2010/main" val="321822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68C1F58-11E7-0171-D62F-973CA3BFE3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61C962D-C041-05DB-48D9-06EEE2CD32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7E81BFB-CE37-0A5E-7F41-295210F98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984D2-741E-40E6-9685-54FB90AA1EB1}" type="datetimeFigureOut">
              <a:rPr lang="es-AR" smtClean="0"/>
              <a:t>10/2/2024</a:t>
            </a:fld>
            <a:endParaRPr lang="es-AR"/>
          </a:p>
        </p:txBody>
      </p:sp>
      <p:sp>
        <p:nvSpPr>
          <p:cNvPr id="5" name="Marcador de pie de página 4">
            <a:extLst>
              <a:ext uri="{FF2B5EF4-FFF2-40B4-BE49-F238E27FC236}">
                <a16:creationId xmlns:a16="http://schemas.microsoft.com/office/drawing/2014/main" id="{B6E864BC-E2C4-47D2-6968-CF60ADCE82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3CE31E83-890B-B32A-B250-B81F32D7DE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1EA0F-42DA-4E22-8CA1-3D47F6266BEE}" type="slidenum">
              <a:rPr lang="es-AR" smtClean="0"/>
              <a:t>‹Nº›</a:t>
            </a:fld>
            <a:endParaRPr lang="es-AR"/>
          </a:p>
        </p:txBody>
      </p:sp>
    </p:spTree>
    <p:extLst>
      <p:ext uri="{BB962C8B-B14F-4D97-AF65-F5344CB8AC3E}">
        <p14:creationId xmlns:p14="http://schemas.microsoft.com/office/powerpoint/2010/main" val="284640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9.xml"/><Relationship Id="rId3" Type="http://schemas.openxmlformats.org/officeDocument/2006/relationships/slide" Target="slide14.xml"/><Relationship Id="rId7" Type="http://schemas.openxmlformats.org/officeDocument/2006/relationships/slide" Target="slide18.xml"/><Relationship Id="rId12" Type="http://schemas.openxmlformats.org/officeDocument/2006/relationships/slide" Target="slide25.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23.xml"/><Relationship Id="rId5" Type="http://schemas.openxmlformats.org/officeDocument/2006/relationships/slide" Target="slide16.xml"/><Relationship Id="rId10" Type="http://schemas.openxmlformats.org/officeDocument/2006/relationships/slide" Target="slide22.xml"/><Relationship Id="rId4" Type="http://schemas.openxmlformats.org/officeDocument/2006/relationships/slide" Target="slide15.xml"/><Relationship Id="rId9" Type="http://schemas.openxmlformats.org/officeDocument/2006/relationships/slide" Target="slide20.xml"/></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3.xml"/><Relationship Id="rId7" Type="http://schemas.openxmlformats.org/officeDocument/2006/relationships/slide" Target="slide9.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5.xml"/><Relationship Id="rId10" Type="http://schemas.openxmlformats.org/officeDocument/2006/relationships/slide" Target="slide12.xml"/><Relationship Id="rId4" Type="http://schemas.openxmlformats.org/officeDocument/2006/relationships/slide" Target="slide4.xml"/><Relationship Id="rId9" Type="http://schemas.openxmlformats.org/officeDocument/2006/relationships/slide" Target="slide11.xml"/></Relationships>
</file>

<file path=ppt/slides/_rels/slide2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slide" Target="slide2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slide" Target="slide20.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2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audio" Target="../media/audio1.wav"/><Relationship Id="rId4" Type="http://schemas.openxmlformats.org/officeDocument/2006/relationships/slide" Target="slide24.xml"/></Relationships>
</file>

<file path=ppt/slides/_rels/slide2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audio" Target="../media/audio1.wav"/><Relationship Id="rId4" Type="http://schemas.openxmlformats.org/officeDocument/2006/relationships/slide" Target="slide23.xml"/></Relationships>
</file>

<file path=ppt/slides/_rels/slide2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audio" Target="../media/audio1.wav"/><Relationship Id="rId4" Type="http://schemas.openxmlformats.org/officeDocument/2006/relationships/slide" Target="slide26.xml"/></Relationships>
</file>

<file path=ppt/slides/_rels/slide2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audio" Target="../media/audio1.wav"/><Relationship Id="rId4" Type="http://schemas.openxmlformats.org/officeDocument/2006/relationships/slide" Target="slide2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image" Target="../media/image4.emf"/><Relationship Id="rId4" Type="http://schemas.openxmlformats.org/officeDocument/2006/relationships/package" Target="../embeddings/Microsoft_Excel_Worksheet.xlsx"/></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5.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image" Target="../media/image5.emf"/><Relationship Id="rId4" Type="http://schemas.openxmlformats.org/officeDocument/2006/relationships/package" Target="../embeddings/Microsoft_Excel_Worksheet1.xlsx"/></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6.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slide" Target="slide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a:blip>
          <a:srcRect/>
          <a:stretch>
            <a:fillRect l="-1000" r="-1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73977-1C9E-DFD3-053D-77C27D55F466}"/>
              </a:ext>
            </a:extLst>
          </p:cNvPr>
          <p:cNvSpPr>
            <a:spLocks noGrp="1"/>
          </p:cNvSpPr>
          <p:nvPr>
            <p:ph type="title"/>
          </p:nvPr>
        </p:nvSpPr>
        <p:spPr>
          <a:xfrm>
            <a:off x="6215062" y="1339850"/>
            <a:ext cx="5976938" cy="1325563"/>
          </a:xfrm>
        </p:spPr>
        <p:txBody>
          <a:bodyPr>
            <a:normAutofit/>
          </a:bodyPr>
          <a:lstStyle/>
          <a:p>
            <a:pPr marL="457200" indent="-457200" algn="ctr">
              <a:buFont typeface="Arial" panose="020B0604020202020204" pitchFamily="34" charset="0"/>
              <a:buChar char="•"/>
            </a:pPr>
            <a:r>
              <a:rPr lang="es-ES" sz="2800" b="1" i="1" u="sng" spc="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Autor:</a:t>
            </a:r>
            <a:r>
              <a:rPr lang="es-ES" sz="2800" b="1" i="1" spc="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br>
              <a:rPr lang="es-ES" sz="2800" b="1" i="1" spc="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ES" sz="2800" b="1" i="1" spc="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Fausto González Castro</a:t>
            </a:r>
            <a:r>
              <a:rPr lang="es-ES" sz="28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s-AR" sz="2800" dirty="0"/>
          </a:p>
        </p:txBody>
      </p:sp>
      <p:sp>
        <p:nvSpPr>
          <p:cNvPr id="3" name="Marcador de contenido 2">
            <a:extLst>
              <a:ext uri="{FF2B5EF4-FFF2-40B4-BE49-F238E27FC236}">
                <a16:creationId xmlns:a16="http://schemas.microsoft.com/office/drawing/2014/main" id="{E28F4182-79D6-6D55-B5E9-056B363FBE20}"/>
              </a:ext>
            </a:extLst>
          </p:cNvPr>
          <p:cNvSpPr>
            <a:spLocks noGrp="1"/>
          </p:cNvSpPr>
          <p:nvPr>
            <p:ph idx="1"/>
          </p:nvPr>
        </p:nvSpPr>
        <p:spPr>
          <a:xfrm>
            <a:off x="6334125" y="142875"/>
            <a:ext cx="5857875" cy="1325563"/>
          </a:xfrm>
        </p:spPr>
        <p:txBody>
          <a:bodyPr>
            <a:normAutofit fontScale="92500" lnSpcReduction="20000"/>
          </a:bodyPr>
          <a:lstStyle/>
          <a:p>
            <a:pPr algn="ctr"/>
            <a:r>
              <a:rPr lang="es-ES" sz="3500" b="1" i="1" u="sng" spc="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Proyecto:</a:t>
            </a:r>
          </a:p>
          <a:p>
            <a:pPr marL="0" indent="0" algn="ctr">
              <a:buNone/>
            </a:pPr>
            <a:r>
              <a:rPr lang="es-ES" sz="3200" b="1" i="1" spc="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120 años de los juegos olímpicos.</a:t>
            </a:r>
            <a:endParaRPr lang="es-AR" sz="3200" b="1" i="1" spc="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endParaRPr lang="es-AR" dirty="0"/>
          </a:p>
        </p:txBody>
      </p:sp>
    </p:spTree>
    <p:extLst>
      <p:ext uri="{BB962C8B-B14F-4D97-AF65-F5344CB8AC3E}">
        <p14:creationId xmlns:p14="http://schemas.microsoft.com/office/powerpoint/2010/main" val="3663249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FB31C-F4FA-AFEC-C000-854B773F1E84}"/>
              </a:ext>
            </a:extLst>
          </p:cNvPr>
          <p:cNvSpPr>
            <a:spLocks noGrp="1"/>
          </p:cNvSpPr>
          <p:nvPr>
            <p:ph type="title"/>
          </p:nvPr>
        </p:nvSpPr>
        <p:spPr/>
        <p:txBody>
          <a:bodyPr>
            <a:normAutofit/>
          </a:bodyPr>
          <a:lstStyle/>
          <a:p>
            <a:r>
              <a:rPr lang="es-ES" b="1" u="sng" dirty="0">
                <a:effectLst>
                  <a:outerShdw blurRad="38100" dist="38100" dir="2700000" algn="tl">
                    <a:srgbClr val="000000">
                      <a:alpha val="43137"/>
                    </a:srgbClr>
                  </a:outerShdw>
                </a:effectLst>
                <a:latin typeface="+mn-lt"/>
              </a:rPr>
              <a:t>Hipótesis:</a:t>
            </a:r>
            <a:br>
              <a:rPr lang="es-ES" dirty="0"/>
            </a:br>
            <a:endParaRPr lang="es-AR" dirty="0"/>
          </a:p>
        </p:txBody>
      </p:sp>
      <p:sp>
        <p:nvSpPr>
          <p:cNvPr id="3" name="Marcador de contenido 2">
            <a:extLst>
              <a:ext uri="{FF2B5EF4-FFF2-40B4-BE49-F238E27FC236}">
                <a16:creationId xmlns:a16="http://schemas.microsoft.com/office/drawing/2014/main" id="{6C2CD6B0-2E5F-B7DB-1AD8-092FE78A0D2E}"/>
              </a:ext>
            </a:extLst>
          </p:cNvPr>
          <p:cNvSpPr>
            <a:spLocks noGrp="1"/>
          </p:cNvSpPr>
          <p:nvPr>
            <p:ph idx="1"/>
          </p:nvPr>
        </p:nvSpPr>
        <p:spPr/>
        <p:txBody>
          <a:bodyPr>
            <a:normAutofit fontScale="92500" lnSpcReduction="10000"/>
          </a:bodyPr>
          <a:lstStyle/>
          <a:p>
            <a:r>
              <a:rPr lang="es-ES" dirty="0"/>
              <a:t>En un marco global se puede obtener un ranking de los países mas efectivos en función de la cantidad medallas que ganaron en cada deporte olímpico practicado tanto en invierno como en verano.</a:t>
            </a:r>
          </a:p>
          <a:p>
            <a:r>
              <a:rPr lang="es-ES" dirty="0"/>
              <a:t>En cuanto a un rango particular si bien obviamente los entrenamientos a los que someten cada deportista tiene una gran importancia. Las características físicas también tienen parte importante en la victoria de cada disciplina olímpica y para esto se pueden obtener las características físicas que en su conjunto son mas tendientes a tener los atletas que ganan en los determinados deportes.</a:t>
            </a:r>
          </a:p>
          <a:p>
            <a:r>
              <a:rPr lang="es-ES" dirty="0"/>
              <a:t>Otra hipótesis que se puede desprender es que gracias a los avances en la medicina y haber extendido la vida de las personas podríamos notar una tendencia a aumentar de la edad a lo largo de las competiciones.</a:t>
            </a:r>
            <a:endParaRPr lang="es-AR" dirty="0"/>
          </a:p>
        </p:txBody>
      </p:sp>
      <p:sp>
        <p:nvSpPr>
          <p:cNvPr id="4" name="Flecha: curvada hacia la derecha 3">
            <a:hlinkClick r:id="rId3" action="ppaction://hlinksldjump"/>
            <a:extLst>
              <a:ext uri="{FF2B5EF4-FFF2-40B4-BE49-F238E27FC236}">
                <a16:creationId xmlns:a16="http://schemas.microsoft.com/office/drawing/2014/main" id="{2C57D8E9-B69B-10B8-6030-F852667742FB}"/>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2588345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472EA-054D-9393-6D81-2335C6854AA4}"/>
              </a:ext>
            </a:extLst>
          </p:cNvPr>
          <p:cNvSpPr>
            <a:spLocks noGrp="1"/>
          </p:cNvSpPr>
          <p:nvPr>
            <p:ph type="title"/>
          </p:nvPr>
        </p:nvSpPr>
        <p:spPr>
          <a:xfrm>
            <a:off x="838200" y="365126"/>
            <a:ext cx="10515600" cy="605546"/>
          </a:xfrm>
        </p:spPr>
        <p:txBody>
          <a:bodyPr>
            <a:normAutofit fontScale="90000"/>
          </a:bodyPr>
          <a:lstStyle/>
          <a:p>
            <a:r>
              <a:rPr lang="es-AR" b="1" u="sng" dirty="0">
                <a:effectLst>
                  <a:outerShdw blurRad="38100" dist="38100" dir="2700000" algn="tl">
                    <a:srgbClr val="000000">
                      <a:alpha val="43137"/>
                    </a:srgbClr>
                  </a:outerShdw>
                </a:effectLst>
                <a:latin typeface="+mn-lt"/>
              </a:rPr>
              <a:t>Solución propuesta:</a:t>
            </a:r>
          </a:p>
        </p:txBody>
      </p:sp>
      <p:sp>
        <p:nvSpPr>
          <p:cNvPr id="3" name="Marcador de contenido 2">
            <a:extLst>
              <a:ext uri="{FF2B5EF4-FFF2-40B4-BE49-F238E27FC236}">
                <a16:creationId xmlns:a16="http://schemas.microsoft.com/office/drawing/2014/main" id="{AB7B5319-6729-14DA-CA71-588D83544394}"/>
              </a:ext>
            </a:extLst>
          </p:cNvPr>
          <p:cNvSpPr>
            <a:spLocks noGrp="1"/>
          </p:cNvSpPr>
          <p:nvPr>
            <p:ph idx="1"/>
          </p:nvPr>
        </p:nvSpPr>
        <p:spPr>
          <a:xfrm>
            <a:off x="838200" y="970672"/>
            <a:ext cx="10515600" cy="5206291"/>
          </a:xfrm>
        </p:spPr>
        <p:txBody>
          <a:bodyPr>
            <a:normAutofit fontScale="92500" lnSpcReduction="10000"/>
          </a:bodyPr>
          <a:lstStyle/>
          <a:p>
            <a:pPr marL="0" indent="0">
              <a:buNone/>
            </a:pPr>
            <a:r>
              <a:rPr lang="es-ES" sz="1400" dirty="0"/>
              <a:t>Para dicha solución vamos a efectuar un análisis que responda a las preguntas e hipótesis efectuadas. Y en función de esto voy a llevar un análisis de lo más amplio a lo particular. Primero voy a generar una tabla donde se pueda discriminar las cantidades de forma clara y taxativa y luego generar un gráfico que muestre lo descrito de forma más amena.</a:t>
            </a:r>
          </a:p>
          <a:p>
            <a:pPr marL="0" indent="0">
              <a:buNone/>
            </a:pPr>
            <a:r>
              <a:rPr lang="es-ES" sz="1400" dirty="0"/>
              <a:t>En cuanto a la obtención de las respuestas utilizaré los siguientes métodos para esto.</a:t>
            </a:r>
          </a:p>
          <a:p>
            <a:r>
              <a:rPr lang="es-ES" sz="1400" dirty="0"/>
              <a:t>Precisaría conocer los países que más medallas ganaron, luego discriminándolas entre bronce, plata y oro, y posteriormente sumando dichas cantidades para luego mostrar un gráfico para cada una de las 3 medallas.</a:t>
            </a:r>
          </a:p>
          <a:p>
            <a:r>
              <a:rPr lang="es-ES" sz="1400" dirty="0"/>
              <a:t>Luego, para conocer el estado actual de las olimpiadas voy a generar un ranking de los 10 países que más medallas ganaron en los últimos 10 años, y para ello, voy a definir la búsqueda para ubicarlo en el tiempo solicitado.</a:t>
            </a:r>
          </a:p>
          <a:p>
            <a:r>
              <a:rPr lang="es-ES" sz="1400" dirty="0"/>
              <a:t>Para solucionar a las preguntas de la obtención de la mayoría de las medallas por género voy a definir la búsqueda y luego generar 2 gráficos, uno por cada género.</a:t>
            </a:r>
          </a:p>
          <a:p>
            <a:r>
              <a:rPr lang="es-ES" sz="1400" dirty="0"/>
              <a:t>Para la obtención del atleta más efectivo voy a cambiar el índice desde países, donde estaba originalmente, a los nombres de los competidores y en función de eso sumar la cantidad de medallas y promediarlos con la cantidad de eventos en los que compitió.</a:t>
            </a:r>
          </a:p>
          <a:p>
            <a:r>
              <a:rPr lang="es-ES" sz="1400" dirty="0"/>
              <a:t>A la luz de los análisis efectuados en un comienzo se pudo observar claramente que el país con más medallas era Estados Unidos. Por lo cual voy a analizar particularmente dicho país en cuanto a la cantidad de medallas y posteriormente desglosar en cuales de las estaciones de los juegos fue en las que las ganaron.</a:t>
            </a:r>
          </a:p>
          <a:p>
            <a:r>
              <a:rPr lang="es-ES" sz="1400" dirty="0"/>
              <a:t>Teniendo en cuenta que soy argentino y desde un punto de vista personal hice lo mismo que lo anterior para mi país.</a:t>
            </a:r>
          </a:p>
          <a:p>
            <a:r>
              <a:rPr lang="es-ES" sz="1400" dirty="0"/>
              <a:t>En cuanto a los índices corporales de cada disciplina primero tomé como índice a los deportes y posteriormente filtré los ganadores de cada evento para luego promediar su altura, peso y edad para averiguar la complexión ganadora de cada disciplina.</a:t>
            </a:r>
          </a:p>
          <a:p>
            <a:r>
              <a:rPr lang="es-ES" sz="1400" dirty="0"/>
              <a:t>Para la evolución de la complexión física durante el transcurso del tiempo volví a tomar como índice lo anterior y lo ordené en función del tiempo generando un resultado de ascenso o descenso durante el transcurso del tiempo mostrando así si el peso, la altura y la edad aumentaron o disminuyeron.</a:t>
            </a:r>
          </a:p>
          <a:p>
            <a:r>
              <a:rPr lang="es-ES" sz="1400" dirty="0"/>
              <a:t>Por último, para responder la hipótesis principal y así ver si se puede averiguar si un atleta en función a su físico puede ganar una medalla, generé un algoritmo </a:t>
            </a:r>
            <a:r>
              <a:rPr lang="es-ES" sz="1400" dirty="0" err="1"/>
              <a:t>random</a:t>
            </a:r>
            <a:r>
              <a:rPr lang="es-ES" sz="1400" dirty="0"/>
              <a:t> </a:t>
            </a:r>
            <a:r>
              <a:rPr lang="es-ES" sz="1400" dirty="0" err="1"/>
              <a:t>forest</a:t>
            </a:r>
            <a:r>
              <a:rPr lang="es-ES" sz="1400" dirty="0"/>
              <a:t> y al encontrarme con muchos </a:t>
            </a:r>
            <a:r>
              <a:rPr lang="es-ES" sz="1400" dirty="0" err="1"/>
              <a:t>NaN</a:t>
            </a:r>
            <a:r>
              <a:rPr lang="es-ES" sz="1400" dirty="0"/>
              <a:t> tuve que utilizar un </a:t>
            </a:r>
            <a:r>
              <a:rPr lang="es-ES" sz="1400" dirty="0" err="1"/>
              <a:t>Smote</a:t>
            </a:r>
            <a:r>
              <a:rPr lang="es-ES" sz="1400" dirty="0"/>
              <a:t> para solucionar los muestreos.</a:t>
            </a:r>
            <a:endParaRPr lang="es-AR" sz="1400" dirty="0"/>
          </a:p>
        </p:txBody>
      </p:sp>
      <p:sp>
        <p:nvSpPr>
          <p:cNvPr id="4" name="Flecha: curvada hacia la derecha 3">
            <a:hlinkClick r:id="rId3" action="ppaction://hlinksldjump"/>
            <a:extLst>
              <a:ext uri="{FF2B5EF4-FFF2-40B4-BE49-F238E27FC236}">
                <a16:creationId xmlns:a16="http://schemas.microsoft.com/office/drawing/2014/main" id="{EFFE5EE5-F7C8-A80D-9C3D-F1466848377D}"/>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4187728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CECDE-DF1D-63BF-7A63-2AF923E0FE6B}"/>
              </a:ext>
            </a:extLst>
          </p:cNvPr>
          <p:cNvSpPr>
            <a:spLocks noGrp="1"/>
          </p:cNvSpPr>
          <p:nvPr>
            <p:ph type="title"/>
          </p:nvPr>
        </p:nvSpPr>
        <p:spPr/>
        <p:txBody>
          <a:bodyPr/>
          <a:lstStyle/>
          <a:p>
            <a:r>
              <a:rPr lang="es-ES" b="1" u="sng" dirty="0">
                <a:effectLst>
                  <a:outerShdw blurRad="38100" dist="38100" dir="2700000" algn="tl">
                    <a:srgbClr val="000000">
                      <a:alpha val="43137"/>
                    </a:srgbClr>
                  </a:outerShdw>
                </a:effectLst>
                <a:latin typeface="+mn-lt"/>
              </a:rPr>
              <a:t>Público:</a:t>
            </a:r>
            <a:endParaRPr lang="es-AR" b="1" u="sng" dirty="0">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C23B530D-2136-A499-A042-86939D7CDB23}"/>
              </a:ext>
            </a:extLst>
          </p:cNvPr>
          <p:cNvSpPr>
            <a:spLocks noGrp="1"/>
          </p:cNvSpPr>
          <p:nvPr>
            <p:ph idx="1"/>
          </p:nvPr>
        </p:nvSpPr>
        <p:spPr/>
        <p:txBody>
          <a:bodyPr/>
          <a:lstStyle/>
          <a:p>
            <a:r>
              <a:rPr lang="es-ES" b="1" i="0" dirty="0">
                <a:effectLst/>
                <a:latin typeface="var(--jp-content-font-family)"/>
              </a:rPr>
              <a:t>Esto podría estar dirigido a los planteles olímpicos en cuanto a los entrenadores que lo componen como así también para los atletas que representa a cada país en función de los países.</a:t>
            </a:r>
          </a:p>
          <a:p>
            <a:pPr marL="0" indent="0">
              <a:buNone/>
            </a:pPr>
            <a:br>
              <a:rPr lang="es-ES" b="0" i="0" dirty="0">
                <a:effectLst/>
                <a:latin typeface="system-ui"/>
              </a:rPr>
            </a:br>
            <a:endParaRPr lang="es-AR" dirty="0"/>
          </a:p>
        </p:txBody>
      </p:sp>
      <p:sp>
        <p:nvSpPr>
          <p:cNvPr id="4" name="Flecha: curvada hacia la derecha 3">
            <a:hlinkClick r:id="rId3" action="ppaction://hlinksldjump"/>
            <a:extLst>
              <a:ext uri="{FF2B5EF4-FFF2-40B4-BE49-F238E27FC236}">
                <a16:creationId xmlns:a16="http://schemas.microsoft.com/office/drawing/2014/main" id="{09156E20-1AF4-B8AC-689F-A08EA396B8E2}"/>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20382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4000" r="-4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1FC4D0-80D7-8166-4BF7-BB52A25132BA}"/>
              </a:ext>
            </a:extLst>
          </p:cNvPr>
          <p:cNvSpPr>
            <a:spLocks noGrp="1"/>
          </p:cNvSpPr>
          <p:nvPr>
            <p:ph type="title"/>
          </p:nvPr>
        </p:nvSpPr>
        <p:spPr/>
        <p:txBody>
          <a:bodyPr/>
          <a:lstStyle/>
          <a:p>
            <a:r>
              <a:rPr lang="es-ES" dirty="0"/>
              <a:t>Respondiendo a las preguntas de interés:</a:t>
            </a:r>
            <a:endParaRPr lang="es-AR" dirty="0"/>
          </a:p>
        </p:txBody>
      </p:sp>
      <p:sp>
        <p:nvSpPr>
          <p:cNvPr id="3" name="Marcador de contenido 2">
            <a:extLst>
              <a:ext uri="{FF2B5EF4-FFF2-40B4-BE49-F238E27FC236}">
                <a16:creationId xmlns:a16="http://schemas.microsoft.com/office/drawing/2014/main" id="{65E04ADA-C6D7-5540-083E-A630B9D09E71}"/>
              </a:ext>
            </a:extLst>
          </p:cNvPr>
          <p:cNvSpPr>
            <a:spLocks noGrp="1"/>
          </p:cNvSpPr>
          <p:nvPr>
            <p:ph idx="1"/>
          </p:nvPr>
        </p:nvSpPr>
        <p:spPr/>
        <p:txBody>
          <a:bodyPr>
            <a:normAutofit/>
          </a:bodyPr>
          <a:lstStyle/>
          <a:p>
            <a:r>
              <a:rPr lang="es-ES" sz="1800" i="0" dirty="0">
                <a:effectLst/>
                <a:latin typeface="var(--jp-content-font-family)"/>
                <a:hlinkClick r:id="rId3" action="ppaction://hlinksldjump"/>
              </a:rPr>
              <a:t>¿Que país es el que mas medallas ganó?</a:t>
            </a:r>
            <a:br>
              <a:rPr lang="es-ES" sz="1600" i="0" dirty="0">
                <a:effectLst/>
                <a:latin typeface="var(--jp-content-font-family)"/>
                <a:hlinkClick r:id="rId3" action="ppaction://hlinksldjump"/>
              </a:rPr>
            </a:br>
            <a:r>
              <a:rPr lang="es-ES" sz="1800" i="0" dirty="0">
                <a:effectLst/>
                <a:latin typeface="var(--jp-content-font-family)"/>
                <a:hlinkClick r:id="rId3" action="ppaction://hlinksldjump"/>
              </a:rPr>
              <a:t>¿Cuantas medallas ganó cada país?</a:t>
            </a:r>
            <a:endParaRPr lang="es-ES" sz="1800" i="0" dirty="0">
              <a:effectLst/>
              <a:latin typeface="var(--jp-content-font-family)"/>
            </a:endParaRPr>
          </a:p>
          <a:p>
            <a:r>
              <a:rPr lang="es-ES" sz="1800" i="0" dirty="0">
                <a:effectLst/>
                <a:latin typeface="var(--jp-content-font-family)"/>
                <a:hlinkClick r:id="rId4" action="ppaction://hlinksldjump"/>
              </a:rPr>
              <a:t>¿Que países actualmente son los que mas medallas ganan?</a:t>
            </a:r>
            <a:endParaRPr lang="es-ES" sz="1800" i="0" dirty="0">
              <a:effectLst/>
              <a:latin typeface="var(--jp-content-font-family)"/>
            </a:endParaRPr>
          </a:p>
          <a:p>
            <a:r>
              <a:rPr lang="es-ES" sz="1800" i="0" dirty="0">
                <a:effectLst/>
                <a:latin typeface="var(--jp-content-font-family)"/>
                <a:hlinkClick r:id="rId5" action="ppaction://hlinksldjump"/>
              </a:rPr>
              <a:t>¿Cuales son las medallas con mayor tendencia a ganar por parte de los hombres?</a:t>
            </a:r>
            <a:endParaRPr lang="es-ES" sz="1800" i="0" dirty="0">
              <a:effectLst/>
              <a:latin typeface="var(--jp-content-font-family)"/>
            </a:endParaRPr>
          </a:p>
          <a:p>
            <a:r>
              <a:rPr lang="es-ES" sz="1800" i="0" dirty="0">
                <a:effectLst/>
                <a:latin typeface="var(--jp-content-font-family)"/>
                <a:hlinkClick r:id="rId6" action="ppaction://hlinksldjump"/>
              </a:rPr>
              <a:t>¿Cuales son las medallas con mayor tendencia a ganar los mujeres?</a:t>
            </a:r>
            <a:endParaRPr lang="es-ES" sz="1800" i="0" dirty="0">
              <a:effectLst/>
              <a:latin typeface="var(--jp-content-font-family)"/>
            </a:endParaRPr>
          </a:p>
          <a:p>
            <a:r>
              <a:rPr lang="es-ES" sz="1800" dirty="0">
                <a:latin typeface="var(--jp-content-font-family)"/>
                <a:hlinkClick r:id="rId7" action="ppaction://hlinksldjump"/>
              </a:rPr>
              <a:t>¿Cuáles son los atletas que mas medallas ganaron?</a:t>
            </a:r>
            <a:endParaRPr lang="es-ES" sz="1800" i="0" dirty="0">
              <a:effectLst/>
              <a:latin typeface="var(--jp-content-font-family)"/>
            </a:endParaRPr>
          </a:p>
          <a:p>
            <a:r>
              <a:rPr lang="es-ES" sz="1800" i="0" dirty="0">
                <a:effectLst/>
                <a:latin typeface="var(--jp-content-font-family)"/>
                <a:hlinkClick r:id="rId8" action="ppaction://hlinksldjump"/>
              </a:rPr>
              <a:t>¿Cuales son los atletas mas efectivos?</a:t>
            </a:r>
            <a:endParaRPr lang="es-ES" sz="1800" i="0" dirty="0">
              <a:effectLst/>
              <a:latin typeface="var(--jp-content-font-family)"/>
            </a:endParaRPr>
          </a:p>
          <a:p>
            <a:r>
              <a:rPr lang="es-ES" sz="1800" i="0" dirty="0">
                <a:effectLst/>
                <a:latin typeface="var(--jp-content-font-family)"/>
                <a:hlinkClick r:id="rId9" action="ppaction://hlinksldjump"/>
              </a:rPr>
              <a:t>¿Cuantas medallas ganó Estados Unidos desde 1900?</a:t>
            </a:r>
            <a:endParaRPr lang="es-ES" sz="1800" i="0" dirty="0">
              <a:effectLst/>
              <a:latin typeface="var(--jp-content-font-family)"/>
            </a:endParaRPr>
          </a:p>
          <a:p>
            <a:r>
              <a:rPr lang="es-ES" sz="1800" i="0" dirty="0">
                <a:effectLst/>
                <a:latin typeface="var(--jp-content-font-family)"/>
                <a:hlinkClick r:id="rId10" action="ppaction://hlinksldjump"/>
              </a:rPr>
              <a:t>¿Cuantas medallas ganó Argentina desde 1900?</a:t>
            </a:r>
            <a:endParaRPr lang="es-ES" sz="1800" i="0" dirty="0">
              <a:effectLst/>
              <a:latin typeface="var(--jp-content-font-family)"/>
            </a:endParaRPr>
          </a:p>
          <a:p>
            <a:r>
              <a:rPr lang="es-ES" sz="1800" i="0" dirty="0">
                <a:effectLst/>
                <a:latin typeface="var(--jp-content-font-family)"/>
                <a:hlinkClick r:id="rId11" action="ppaction://hlinksldjump"/>
              </a:rPr>
              <a:t>¿Como son los índices corporales y edades en función a los deportes olímpicos?</a:t>
            </a:r>
            <a:endParaRPr lang="es-ES" sz="1800" i="0" dirty="0">
              <a:effectLst/>
              <a:latin typeface="var(--jp-content-font-family)"/>
            </a:endParaRPr>
          </a:p>
          <a:p>
            <a:r>
              <a:rPr lang="es-ES" sz="1800" i="0" dirty="0">
                <a:effectLst/>
                <a:latin typeface="var(--jp-content-font-family)"/>
                <a:hlinkClick r:id="rId12" action="ppaction://hlinksldjump"/>
              </a:rPr>
              <a:t>¿Como son las tendencias en cuanto a la altura, el peso y la edad de los atletas en función al tiempo?</a:t>
            </a:r>
            <a:endParaRPr lang="es-ES" sz="1800" i="0" dirty="0">
              <a:effectLst/>
              <a:latin typeface="var(--jp-content-font-family)"/>
            </a:endParaRPr>
          </a:p>
          <a:p>
            <a:endParaRPr lang="es-ES" sz="1800" i="0" dirty="0">
              <a:effectLst/>
              <a:latin typeface="var(--jp-content-font-family)"/>
            </a:endParaRPr>
          </a:p>
          <a:p>
            <a:endParaRPr lang="es-ES" sz="1800" i="0" dirty="0">
              <a:effectLst/>
              <a:latin typeface="var(--jp-content-font-family)"/>
            </a:endParaRPr>
          </a:p>
          <a:p>
            <a:endParaRPr lang="es-ES" sz="1800" i="0" dirty="0">
              <a:effectLst/>
              <a:latin typeface="var(--jp-content-font-family)"/>
            </a:endParaRPr>
          </a:p>
          <a:p>
            <a:endParaRPr lang="es-AR" sz="1800" dirty="0"/>
          </a:p>
        </p:txBody>
      </p:sp>
      <p:sp>
        <p:nvSpPr>
          <p:cNvPr id="5" name="Flecha: curvada hacia la derecha 4">
            <a:hlinkClick r:id="rId13" action="ppaction://hlinksldjump"/>
            <a:extLst>
              <a:ext uri="{FF2B5EF4-FFF2-40B4-BE49-F238E27FC236}">
                <a16:creationId xmlns:a16="http://schemas.microsoft.com/office/drawing/2014/main" id="{BF196980-D617-27E9-80EF-B014E8DE6AA9}"/>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133251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D7914A-F123-57D2-B633-0A05A1FF0927}"/>
              </a:ext>
            </a:extLst>
          </p:cNvPr>
          <p:cNvSpPr>
            <a:spLocks noGrp="1"/>
          </p:cNvSpPr>
          <p:nvPr>
            <p:ph type="title"/>
          </p:nvPr>
        </p:nvSpPr>
        <p:spPr>
          <a:xfrm>
            <a:off x="153571" y="179388"/>
            <a:ext cx="11890791" cy="906462"/>
          </a:xfrm>
        </p:spPr>
        <p:txBody>
          <a:bodyPr tIns="1548000" anchor="b">
            <a:noAutofit/>
          </a:bodyPr>
          <a:lstStyle/>
          <a:p>
            <a:pPr marL="285750" indent="-285750">
              <a:buFont typeface="Arial" panose="020B0604020202020204" pitchFamily="34" charset="0"/>
              <a:buChar char="•"/>
            </a:pPr>
            <a:r>
              <a:rPr lang="es-ES" sz="2000" i="0" dirty="0">
                <a:effectLst/>
                <a:latin typeface="var(--jp-content-font-family)"/>
              </a:rPr>
              <a:t>¿Que país es el que mas medallas ganó?</a:t>
            </a:r>
            <a:br>
              <a:rPr lang="es-ES" sz="1800" i="0" dirty="0">
                <a:effectLst/>
                <a:latin typeface="var(--jp-content-font-family)"/>
              </a:rPr>
            </a:br>
            <a:r>
              <a:rPr lang="es-ES" sz="2000" i="0" dirty="0">
                <a:effectLst/>
                <a:latin typeface="var(--jp-content-font-family)"/>
              </a:rPr>
              <a:t>¿Cuantas medallas ganó cada país?</a:t>
            </a:r>
            <a:br>
              <a:rPr lang="es-ES" sz="1100" i="0" dirty="0">
                <a:effectLst/>
                <a:latin typeface="var(--jp-content-font-family)"/>
              </a:rPr>
            </a:br>
            <a:br>
              <a:rPr lang="es-ES" sz="1600" i="0" dirty="0">
                <a:effectLst/>
                <a:latin typeface="var(--jp-content-font-family)"/>
              </a:rPr>
            </a:br>
            <a:endParaRPr lang="es-ES" sz="1600" i="0" dirty="0">
              <a:effectLst/>
              <a:latin typeface="var(--jp-content-font-family)"/>
            </a:endParaRPr>
          </a:p>
        </p:txBody>
      </p:sp>
      <p:graphicFrame>
        <p:nvGraphicFramePr>
          <p:cNvPr id="5" name="Marcador de contenido 4">
            <a:extLst>
              <a:ext uri="{FF2B5EF4-FFF2-40B4-BE49-F238E27FC236}">
                <a16:creationId xmlns:a16="http://schemas.microsoft.com/office/drawing/2014/main" id="{4521D331-8CFC-2988-74A5-7471BB1B6121}"/>
              </a:ext>
            </a:extLst>
          </p:cNvPr>
          <p:cNvGraphicFramePr>
            <a:graphicFrameLocks noGrp="1"/>
          </p:cNvGraphicFramePr>
          <p:nvPr>
            <p:ph idx="1"/>
            <p:extLst>
              <p:ext uri="{D42A27DB-BD31-4B8C-83A1-F6EECF244321}">
                <p14:modId xmlns:p14="http://schemas.microsoft.com/office/powerpoint/2010/main" val="1468737137"/>
              </p:ext>
            </p:extLst>
          </p:nvPr>
        </p:nvGraphicFramePr>
        <p:xfrm>
          <a:off x="153571" y="1271588"/>
          <a:ext cx="6904455" cy="5221293"/>
        </p:xfrm>
        <a:graphic>
          <a:graphicData uri="http://schemas.openxmlformats.org/drawingml/2006/table">
            <a:tbl>
              <a:tblPr/>
              <a:tblGrid>
                <a:gridCol w="1380891">
                  <a:extLst>
                    <a:ext uri="{9D8B030D-6E8A-4147-A177-3AD203B41FA5}">
                      <a16:colId xmlns:a16="http://schemas.microsoft.com/office/drawing/2014/main" val="3410092388"/>
                    </a:ext>
                  </a:extLst>
                </a:gridCol>
                <a:gridCol w="1380891">
                  <a:extLst>
                    <a:ext uri="{9D8B030D-6E8A-4147-A177-3AD203B41FA5}">
                      <a16:colId xmlns:a16="http://schemas.microsoft.com/office/drawing/2014/main" val="2679840676"/>
                    </a:ext>
                  </a:extLst>
                </a:gridCol>
                <a:gridCol w="1380891">
                  <a:extLst>
                    <a:ext uri="{9D8B030D-6E8A-4147-A177-3AD203B41FA5}">
                      <a16:colId xmlns:a16="http://schemas.microsoft.com/office/drawing/2014/main" val="1389319966"/>
                    </a:ext>
                  </a:extLst>
                </a:gridCol>
                <a:gridCol w="1380891">
                  <a:extLst>
                    <a:ext uri="{9D8B030D-6E8A-4147-A177-3AD203B41FA5}">
                      <a16:colId xmlns:a16="http://schemas.microsoft.com/office/drawing/2014/main" val="1499789964"/>
                    </a:ext>
                  </a:extLst>
                </a:gridCol>
                <a:gridCol w="1380891">
                  <a:extLst>
                    <a:ext uri="{9D8B030D-6E8A-4147-A177-3AD203B41FA5}">
                      <a16:colId xmlns:a16="http://schemas.microsoft.com/office/drawing/2014/main" val="4105720630"/>
                    </a:ext>
                  </a:extLst>
                </a:gridCol>
              </a:tblGrid>
              <a:tr h="248633">
                <a:tc>
                  <a:txBody>
                    <a:bodyPr/>
                    <a:lstStyle/>
                    <a:p>
                      <a:pPr algn="ctr" fontAlgn="ctr"/>
                      <a:r>
                        <a:rPr lang="es-AR" sz="1100" b="1" i="0" u="none" strike="noStrike">
                          <a:solidFill>
                            <a:srgbClr val="FFFFFF"/>
                          </a:solidFill>
                          <a:effectLst/>
                          <a:latin typeface="Calibri" panose="020F0502020204030204" pitchFamily="34" charset="0"/>
                        </a:rPr>
                        <a:t>NOC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D0D0D"/>
                    </a:solidFill>
                  </a:tcPr>
                </a:tc>
                <a:tc>
                  <a:txBody>
                    <a:bodyPr/>
                    <a:lstStyle/>
                    <a:p>
                      <a:pPr algn="ctr" fontAlgn="ctr"/>
                      <a:r>
                        <a:rPr lang="es-AR" sz="1100" b="1" i="0" u="none" strike="noStrike">
                          <a:solidFill>
                            <a:srgbClr val="FFFFFF"/>
                          </a:solidFill>
                          <a:effectLst/>
                          <a:latin typeface="Calibri" panose="020F0502020204030204" pitchFamily="34" charset="0"/>
                        </a:rPr>
                        <a:t>Gold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D0D0D"/>
                    </a:solidFill>
                  </a:tcPr>
                </a:tc>
                <a:tc>
                  <a:txBody>
                    <a:bodyPr/>
                    <a:lstStyle/>
                    <a:p>
                      <a:pPr algn="ctr" fontAlgn="ctr"/>
                      <a:r>
                        <a:rPr lang="es-AR" sz="1100" b="1" i="0" u="none" strike="noStrike">
                          <a:solidFill>
                            <a:srgbClr val="FFFFFF"/>
                          </a:solidFill>
                          <a:effectLst/>
                          <a:latin typeface="Calibri" panose="020F0502020204030204" pitchFamily="34" charset="0"/>
                        </a:rPr>
                        <a:t>Silver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D0D0D"/>
                    </a:solidFill>
                  </a:tcPr>
                </a:tc>
                <a:tc>
                  <a:txBody>
                    <a:bodyPr/>
                    <a:lstStyle/>
                    <a:p>
                      <a:pPr algn="ctr" fontAlgn="ctr"/>
                      <a:r>
                        <a:rPr lang="es-AR" sz="1100" b="1" i="0" u="none" strike="noStrike">
                          <a:solidFill>
                            <a:srgbClr val="FFFFFF"/>
                          </a:solidFill>
                          <a:effectLst/>
                          <a:latin typeface="Calibri" panose="020F0502020204030204" pitchFamily="34" charset="0"/>
                        </a:rPr>
                        <a:t>Bronze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D0D0D"/>
                    </a:solidFill>
                  </a:tcPr>
                </a:tc>
                <a:tc>
                  <a:txBody>
                    <a:bodyPr/>
                    <a:lstStyle/>
                    <a:p>
                      <a:pPr algn="ctr" fontAlgn="ctr"/>
                      <a:r>
                        <a:rPr lang="es-AR" sz="1100" b="1" i="0" u="none" strike="noStrike">
                          <a:solidFill>
                            <a:srgbClr val="FFFFFF"/>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D0D0D"/>
                    </a:solidFill>
                  </a:tcPr>
                </a:tc>
                <a:extLst>
                  <a:ext uri="{0D108BD9-81ED-4DB2-BD59-A6C34878D82A}">
                    <a16:rowId xmlns:a16="http://schemas.microsoft.com/office/drawing/2014/main" val="562363771"/>
                  </a:ext>
                </a:extLst>
              </a:tr>
              <a:tr h="248633">
                <a:tc>
                  <a:txBody>
                    <a:bodyPr/>
                    <a:lstStyle/>
                    <a:p>
                      <a:pPr algn="ctr" fontAlgn="ctr"/>
                      <a:r>
                        <a:rPr lang="es-AR" sz="1100" b="0" i="0" u="none" strike="noStrike">
                          <a:solidFill>
                            <a:srgbClr val="000000"/>
                          </a:solidFill>
                          <a:effectLst/>
                          <a:latin typeface="Calibri" panose="020F0502020204030204"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2638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1641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1358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5637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7803153"/>
                  </a:ext>
                </a:extLst>
              </a:tr>
              <a:tr h="248633">
                <a:tc>
                  <a:txBody>
                    <a:bodyPr/>
                    <a:lstStyle/>
                    <a:p>
                      <a:pPr algn="ctr" fontAlgn="ctr"/>
                      <a:r>
                        <a:rPr lang="es-AR" sz="1100" b="0" i="0" u="none" strike="noStrike">
                          <a:solidFill>
                            <a:srgbClr val="000000"/>
                          </a:solidFill>
                          <a:effectLst/>
                          <a:latin typeface="Calibri" panose="020F0502020204030204" pitchFamily="34" charset="0"/>
                        </a:rPr>
                        <a:t>URS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1082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732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689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9833365"/>
                  </a:ext>
                </a:extLst>
              </a:tr>
              <a:tr h="248633">
                <a:tc>
                  <a:txBody>
                    <a:bodyPr/>
                    <a:lstStyle/>
                    <a:p>
                      <a:pPr algn="ctr" fontAlgn="ctr"/>
                      <a:r>
                        <a:rPr lang="es-AR" sz="1100" b="0" i="0" u="none" strike="noStrike">
                          <a:solidFill>
                            <a:srgbClr val="000000"/>
                          </a:solidFill>
                          <a:effectLst/>
                          <a:latin typeface="Calibri" panose="020F0502020204030204" pitchFamily="34" charset="0"/>
                        </a:rPr>
                        <a:t>GER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745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674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746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2165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2863068"/>
                  </a:ext>
                </a:extLst>
              </a:tr>
              <a:tr h="248633">
                <a:tc>
                  <a:txBody>
                    <a:bodyPr/>
                    <a:lstStyle/>
                    <a:p>
                      <a:pPr algn="ctr" fontAlgn="ctr"/>
                      <a:r>
                        <a:rPr lang="es-AR" sz="1100" b="0" i="0" u="none" strike="noStrike">
                          <a:solidFill>
                            <a:srgbClr val="000000"/>
                          </a:solidFill>
                          <a:effectLst/>
                          <a:latin typeface="Calibri" panose="020F0502020204030204" pitchFamily="34" charset="0"/>
                        </a:rPr>
                        <a:t>GBR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678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739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651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2068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5184996"/>
                  </a:ext>
                </a:extLst>
              </a:tr>
              <a:tr h="248633">
                <a:tc>
                  <a:txBody>
                    <a:bodyPr/>
                    <a:lstStyle/>
                    <a:p>
                      <a:pPr algn="ctr" fontAlgn="ctr"/>
                      <a:r>
                        <a:rPr lang="es-AR" sz="1100" b="0" i="0" u="none" strike="noStrike">
                          <a:solidFill>
                            <a:srgbClr val="000000"/>
                          </a:solidFill>
                          <a:effectLst/>
                          <a:latin typeface="Calibri" panose="020F0502020204030204" pitchFamily="34" charset="0"/>
                        </a:rPr>
                        <a:t>FRA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501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610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666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1777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63109105"/>
                  </a:ext>
                </a:extLst>
              </a:tr>
              <a:tr h="248633">
                <a:tc>
                  <a:txBody>
                    <a:bodyPr/>
                    <a:lstStyle/>
                    <a:p>
                      <a:pPr algn="ctr" fontAlgn="ctr"/>
                      <a:r>
                        <a:rPr lang="es-AR" sz="1100" b="0" i="0" u="none" strike="noStrike">
                          <a:solidFill>
                            <a:srgbClr val="000000"/>
                          </a:solidFill>
                          <a:effectLst/>
                          <a:latin typeface="Calibri" panose="020F0502020204030204" pitchFamily="34" charset="0"/>
                        </a:rPr>
                        <a:t>ITA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575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531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531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1637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67853036"/>
                  </a:ext>
                </a:extLst>
              </a:tr>
              <a:tr h="248633">
                <a:tc>
                  <a:txBody>
                    <a:bodyPr/>
                    <a:lstStyle/>
                    <a:p>
                      <a:pPr algn="ctr" fontAlgn="ctr"/>
                      <a:r>
                        <a:rPr lang="es-AR" sz="1100" b="0" i="0" u="none" strike="noStrike">
                          <a:solidFill>
                            <a:srgbClr val="000000"/>
                          </a:solidFill>
                          <a:effectLst/>
                          <a:latin typeface="Calibri" panose="020F0502020204030204" pitchFamily="34" charset="0"/>
                        </a:rPr>
                        <a:t>SWE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522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535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16040954"/>
                  </a:ext>
                </a:extLst>
              </a:tr>
              <a:tr h="248633">
                <a:tc>
                  <a:txBody>
                    <a:bodyPr/>
                    <a:lstStyle/>
                    <a:p>
                      <a:pPr algn="ctr" fontAlgn="ctr"/>
                      <a:r>
                        <a:rPr lang="es-AR" sz="1100" b="0" i="0" u="none" strike="noStrike">
                          <a:solidFill>
                            <a:srgbClr val="000000"/>
                          </a:solidFill>
                          <a:effectLst/>
                          <a:latin typeface="Calibri" panose="020F0502020204030204" pitchFamily="34" charset="0"/>
                        </a:rPr>
                        <a:t>CAN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1352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7965271"/>
                  </a:ext>
                </a:extLst>
              </a:tr>
              <a:tr h="248633">
                <a:tc>
                  <a:txBody>
                    <a:bodyPr/>
                    <a:lstStyle/>
                    <a:p>
                      <a:pPr algn="ctr" fontAlgn="ctr"/>
                      <a:r>
                        <a:rPr lang="es-AR" sz="1100" b="0" i="0" u="none" strike="noStrike">
                          <a:solidFill>
                            <a:srgbClr val="000000"/>
                          </a:solidFill>
                          <a:effectLst/>
                          <a:latin typeface="Calibri" panose="020F0502020204030204" pitchFamily="34" charset="0"/>
                        </a:rPr>
                        <a:t>AUS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517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1320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33299462"/>
                  </a:ext>
                </a:extLst>
              </a:tr>
              <a:tr h="248633">
                <a:tc>
                  <a:txBody>
                    <a:bodyPr/>
                    <a:lstStyle/>
                    <a:p>
                      <a:pPr algn="ctr" fontAlgn="ctr"/>
                      <a:r>
                        <a:rPr lang="es-AR" sz="1100" b="0" i="0" u="none" strike="noStrike">
                          <a:solidFill>
                            <a:srgbClr val="000000"/>
                          </a:solidFill>
                          <a:effectLst/>
                          <a:latin typeface="Calibri" panose="020F0502020204030204" pitchFamily="34" charset="0"/>
                        </a:rPr>
                        <a:t>RUS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1165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0416407"/>
                  </a:ext>
                </a:extLst>
              </a:tr>
              <a:tr h="248633">
                <a:tc>
                  <a:txBody>
                    <a:bodyPr/>
                    <a:lstStyle/>
                    <a:p>
                      <a:pPr algn="ctr" fontAlgn="ctr"/>
                      <a:r>
                        <a:rPr lang="es-AR" sz="1100" b="0" i="0" u="none" strike="noStrike">
                          <a:solidFill>
                            <a:srgbClr val="000000"/>
                          </a:solidFill>
                          <a:effectLst/>
                          <a:latin typeface="Calibri" panose="020F0502020204030204" pitchFamily="34" charset="0"/>
                        </a:rPr>
                        <a:t>HUN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8723184"/>
                  </a:ext>
                </a:extLst>
              </a:tr>
              <a:tr h="248633">
                <a:tc>
                  <a:txBody>
                    <a:bodyPr/>
                    <a:lstStyle/>
                    <a:p>
                      <a:pPr algn="ctr" fontAlgn="ctr"/>
                      <a:r>
                        <a:rPr lang="es-AR" sz="1100" b="0" i="0" u="none" strike="noStrike">
                          <a:solidFill>
                            <a:srgbClr val="000000"/>
                          </a:solidFill>
                          <a:effectLst/>
                          <a:latin typeface="Calibri" panose="020F0502020204030204" pitchFamily="34" charset="0"/>
                        </a:rPr>
                        <a:t>NED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5721545"/>
                  </a:ext>
                </a:extLst>
              </a:tr>
              <a:tr h="248633">
                <a:tc>
                  <a:txBody>
                    <a:bodyPr/>
                    <a:lstStyle/>
                    <a:p>
                      <a:pPr algn="ctr" fontAlgn="ctr"/>
                      <a:r>
                        <a:rPr lang="es-AR" sz="1100" b="0" i="0" u="none" strike="noStrike">
                          <a:solidFill>
                            <a:srgbClr val="000000"/>
                          </a:solidFill>
                          <a:effectLst/>
                          <a:latin typeface="Calibri" panose="020F0502020204030204" pitchFamily="34" charset="0"/>
                        </a:rPr>
                        <a:t>NOR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1525729"/>
                  </a:ext>
                </a:extLst>
              </a:tr>
              <a:tr h="248633">
                <a:tc>
                  <a:txBody>
                    <a:bodyPr/>
                    <a:lstStyle/>
                    <a:p>
                      <a:pPr algn="ctr" fontAlgn="ctr"/>
                      <a:r>
                        <a:rPr lang="es-AR" sz="1100" b="0" i="0" u="none" strike="noStrike">
                          <a:solidFill>
                            <a:srgbClr val="000000"/>
                          </a:solidFill>
                          <a:effectLst/>
                          <a:latin typeface="Calibri" panose="020F0502020204030204" pitchFamily="34" charset="0"/>
                        </a:rPr>
                        <a:t>GDR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7593233"/>
                  </a:ext>
                </a:extLst>
              </a:tr>
              <a:tr h="248633">
                <a:tc>
                  <a:txBody>
                    <a:bodyPr/>
                    <a:lstStyle/>
                    <a:p>
                      <a:pPr algn="ctr" fontAlgn="ctr"/>
                      <a:r>
                        <a:rPr lang="es-AR" sz="1100" b="0" i="0" u="none" strike="noStrike">
                          <a:solidFill>
                            <a:srgbClr val="000000"/>
                          </a:solidFill>
                          <a:effectLst/>
                          <a:latin typeface="Calibri" panose="020F0502020204030204" pitchFamily="34" charset="0"/>
                        </a:rPr>
                        <a:t>CHN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989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1949279"/>
                  </a:ext>
                </a:extLst>
              </a:tr>
              <a:tr h="248633">
                <a:tc>
                  <a:txBody>
                    <a:bodyPr/>
                    <a:lstStyle/>
                    <a:p>
                      <a:pPr algn="ctr" fontAlgn="ctr"/>
                      <a:r>
                        <a:rPr lang="es-AR" sz="1100" b="0" i="0" u="none" strike="noStrike">
                          <a:solidFill>
                            <a:srgbClr val="000000"/>
                          </a:solidFill>
                          <a:effectLst/>
                          <a:latin typeface="Calibri" panose="020F0502020204030204" pitchFamily="34" charset="0"/>
                        </a:rPr>
                        <a:t>JPN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913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8792733"/>
                  </a:ext>
                </a:extLst>
              </a:tr>
              <a:tr h="248633">
                <a:tc>
                  <a:txBody>
                    <a:bodyPr/>
                    <a:lstStyle/>
                    <a:p>
                      <a:pPr algn="ctr" fontAlgn="ctr"/>
                      <a:r>
                        <a:rPr lang="es-AR" sz="1100" b="0" i="0" u="none" strike="noStrike">
                          <a:solidFill>
                            <a:srgbClr val="000000"/>
                          </a:solidFill>
                          <a:effectLst/>
                          <a:latin typeface="Calibri" panose="020F0502020204030204" pitchFamily="34" charset="0"/>
                        </a:rPr>
                        <a:t>FIN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900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4876586"/>
                  </a:ext>
                </a:extLst>
              </a:tr>
              <a:tr h="248633">
                <a:tc>
                  <a:txBody>
                    <a:bodyPr/>
                    <a:lstStyle/>
                    <a:p>
                      <a:pPr algn="ctr" fontAlgn="ctr"/>
                      <a:r>
                        <a:rPr lang="es-AR" sz="1100" b="0" i="0" u="none" strike="noStrike">
                          <a:solidFill>
                            <a:srgbClr val="000000"/>
                          </a:solidFill>
                          <a:effectLst/>
                          <a:latin typeface="Calibri" panose="020F0502020204030204" pitchFamily="34" charset="0"/>
                        </a:rPr>
                        <a:t>SUI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691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4634208"/>
                  </a:ext>
                </a:extLst>
              </a:tr>
              <a:tr h="248633">
                <a:tc>
                  <a:txBody>
                    <a:bodyPr/>
                    <a:lstStyle/>
                    <a:p>
                      <a:pPr algn="ctr" fontAlgn="ctr"/>
                      <a:r>
                        <a:rPr lang="es-AR" sz="1100" b="0" i="0" u="none" strike="noStrike">
                          <a:solidFill>
                            <a:srgbClr val="000000"/>
                          </a:solidFill>
                          <a:effectLst/>
                          <a:latin typeface="Calibri" panose="020F0502020204030204" pitchFamily="34" charset="0"/>
                        </a:rPr>
                        <a:t>ROU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653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4654194"/>
                  </a:ext>
                </a:extLst>
              </a:tr>
              <a:tr h="248633">
                <a:tc>
                  <a:txBody>
                    <a:bodyPr/>
                    <a:lstStyle/>
                    <a:p>
                      <a:pPr algn="ctr" fontAlgn="ctr"/>
                      <a:r>
                        <a:rPr lang="es-AR" sz="1100" b="0" i="0" u="none" strike="noStrike">
                          <a:solidFill>
                            <a:srgbClr val="000000"/>
                          </a:solidFill>
                          <a:effectLst/>
                          <a:latin typeface="Calibri" panose="020F0502020204030204" pitchFamily="34" charset="0"/>
                        </a:rPr>
                        <a:t>KOR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dirty="0">
                          <a:solidFill>
                            <a:srgbClr val="000000"/>
                          </a:solidFill>
                          <a:effectLst/>
                          <a:latin typeface="Calibri" panose="020F0502020204030204" pitchFamily="34" charset="0"/>
                        </a:rPr>
                        <a:t>638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5708907"/>
                  </a:ext>
                </a:extLst>
              </a:tr>
            </a:tbl>
          </a:graphicData>
        </a:graphic>
      </p:graphicFrame>
      <p:sp>
        <p:nvSpPr>
          <p:cNvPr id="6" name="CuadroTexto 5">
            <a:extLst>
              <a:ext uri="{FF2B5EF4-FFF2-40B4-BE49-F238E27FC236}">
                <a16:creationId xmlns:a16="http://schemas.microsoft.com/office/drawing/2014/main" id="{569F3064-100E-17C0-88A6-8B31E3346BFD}"/>
              </a:ext>
            </a:extLst>
          </p:cNvPr>
          <p:cNvSpPr txBox="1"/>
          <p:nvPr/>
        </p:nvSpPr>
        <p:spPr>
          <a:xfrm>
            <a:off x="7384880" y="2551837"/>
            <a:ext cx="4386262" cy="1754326"/>
          </a:xfrm>
          <a:prstGeom prst="rect">
            <a:avLst/>
          </a:prstGeom>
          <a:noFill/>
        </p:spPr>
        <p:txBody>
          <a:bodyPr wrap="square" rtlCol="0">
            <a:spAutoFit/>
          </a:bodyPr>
          <a:lstStyle/>
          <a:p>
            <a:pPr marL="285750" indent="-285750">
              <a:buFont typeface="Arial" panose="020B0604020202020204" pitchFamily="34" charset="0"/>
              <a:buChar char="•"/>
            </a:pPr>
            <a:r>
              <a:rPr lang="es-ES" b="1" i="1" dirty="0"/>
              <a:t>Aquí podemos observar sin ningún lugar a dudas que el país que mas medallas tiene es Estados Unidos con 5637 medallas. Seguido por la ya extinta URSS con 2503 medallas y por Alemania con 2165 medallas .</a:t>
            </a:r>
            <a:endParaRPr lang="es-AR" b="1" i="1" dirty="0"/>
          </a:p>
        </p:txBody>
      </p:sp>
      <p:sp>
        <p:nvSpPr>
          <p:cNvPr id="8" name="Flecha: curvada hacia la derecha 7">
            <a:hlinkClick r:id="rId3" action="ppaction://hlinksldjump"/>
            <a:extLst>
              <a:ext uri="{FF2B5EF4-FFF2-40B4-BE49-F238E27FC236}">
                <a16:creationId xmlns:a16="http://schemas.microsoft.com/office/drawing/2014/main" id="{94E33949-3ED3-A3B2-93D3-EDE9C08CCF5F}"/>
              </a:ext>
            </a:extLst>
          </p:cNvPr>
          <p:cNvSpPr/>
          <p:nvPr/>
        </p:nvSpPr>
        <p:spPr>
          <a:xfrm rot="10800000">
            <a:off x="11535508" y="69158"/>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3790937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CCFCB2-C4F1-0BDF-4CF7-48266A55A2C9}"/>
              </a:ext>
            </a:extLst>
          </p:cNvPr>
          <p:cNvSpPr>
            <a:spLocks noGrp="1"/>
          </p:cNvSpPr>
          <p:nvPr>
            <p:ph type="title"/>
          </p:nvPr>
        </p:nvSpPr>
        <p:spPr>
          <a:xfrm>
            <a:off x="0" y="18256"/>
            <a:ext cx="10144125" cy="1210470"/>
          </a:xfrm>
        </p:spPr>
        <p:txBody>
          <a:bodyPr tIns="360000">
            <a:normAutofit fontScale="90000"/>
          </a:bodyPr>
          <a:lstStyle/>
          <a:p>
            <a:r>
              <a:rPr lang="es-ES" sz="3600" i="0" dirty="0">
                <a:effectLst/>
                <a:latin typeface="var(--jp-content-font-family)"/>
              </a:rPr>
              <a:t>¿Que países actualmente son los que mas medallas ganan?</a:t>
            </a:r>
            <a:br>
              <a:rPr lang="es-ES" i="0" dirty="0">
                <a:effectLst/>
                <a:latin typeface="var(--jp-content-font-family)"/>
              </a:rPr>
            </a:br>
            <a:endParaRPr lang="es-AR" dirty="0"/>
          </a:p>
        </p:txBody>
      </p:sp>
      <p:pic>
        <p:nvPicPr>
          <p:cNvPr id="5" name="Marcador de contenido 4">
            <a:extLst>
              <a:ext uri="{FF2B5EF4-FFF2-40B4-BE49-F238E27FC236}">
                <a16:creationId xmlns:a16="http://schemas.microsoft.com/office/drawing/2014/main" id="{485E2922-0C77-0AB9-5714-4496FF9398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949" y="1228726"/>
            <a:ext cx="6985184" cy="5242412"/>
          </a:xfrm>
          <a:pattFill prst="pct5">
            <a:fgClr>
              <a:schemeClr val="accent1"/>
            </a:fgClr>
            <a:bgClr>
              <a:schemeClr val="bg1"/>
            </a:bgClr>
          </a:pattFill>
          <a:effectLst>
            <a:outerShdw blurRad="50800" dist="50800" dir="5400000" algn="ctr" rotWithShape="0">
              <a:srgbClr val="000000">
                <a:alpha val="84000"/>
              </a:srgbClr>
            </a:outerShdw>
          </a:effectLst>
        </p:spPr>
      </p:pic>
      <p:sp>
        <p:nvSpPr>
          <p:cNvPr id="6" name="CuadroTexto 5">
            <a:extLst>
              <a:ext uri="{FF2B5EF4-FFF2-40B4-BE49-F238E27FC236}">
                <a16:creationId xmlns:a16="http://schemas.microsoft.com/office/drawing/2014/main" id="{950F3FC5-159F-18CF-7FDA-891F0EF32D8B}"/>
              </a:ext>
            </a:extLst>
          </p:cNvPr>
          <p:cNvSpPr txBox="1"/>
          <p:nvPr/>
        </p:nvSpPr>
        <p:spPr>
          <a:xfrm>
            <a:off x="7619060" y="1228726"/>
            <a:ext cx="3826413" cy="1477328"/>
          </a:xfrm>
          <a:prstGeom prst="rect">
            <a:avLst/>
          </a:prstGeom>
          <a:noFill/>
        </p:spPr>
        <p:txBody>
          <a:bodyPr wrap="square" rtlCol="0">
            <a:spAutoFit/>
          </a:bodyPr>
          <a:lstStyle/>
          <a:p>
            <a:pPr marL="285750" indent="-285750">
              <a:buFont typeface="Arial" panose="020B0604020202020204" pitchFamily="34" charset="0"/>
              <a:buChar char="•"/>
            </a:pPr>
            <a:r>
              <a:rPr lang="es-ES" b="1" dirty="0"/>
              <a:t>En la actualidad Estados Unidos Sigue siendo el país que mas medallas gana. Le sigue Alemania en el segundo lugar y Canadá en tercer puesto.</a:t>
            </a:r>
            <a:endParaRPr lang="es-AR" b="1" dirty="0"/>
          </a:p>
        </p:txBody>
      </p:sp>
      <p:graphicFrame>
        <p:nvGraphicFramePr>
          <p:cNvPr id="7" name="Tabla 6">
            <a:extLst>
              <a:ext uri="{FF2B5EF4-FFF2-40B4-BE49-F238E27FC236}">
                <a16:creationId xmlns:a16="http://schemas.microsoft.com/office/drawing/2014/main" id="{ACA631BA-F0CF-F94E-C907-7AF8D06E0AA5}"/>
              </a:ext>
            </a:extLst>
          </p:cNvPr>
          <p:cNvGraphicFramePr>
            <a:graphicFrameLocks noGrp="1"/>
          </p:cNvGraphicFramePr>
          <p:nvPr>
            <p:extLst>
              <p:ext uri="{D42A27DB-BD31-4B8C-83A1-F6EECF244321}">
                <p14:modId xmlns:p14="http://schemas.microsoft.com/office/powerpoint/2010/main" val="3061714942"/>
              </p:ext>
            </p:extLst>
          </p:nvPr>
        </p:nvGraphicFramePr>
        <p:xfrm>
          <a:off x="7617082" y="3014686"/>
          <a:ext cx="3826413" cy="2954902"/>
        </p:xfrm>
        <a:graphic>
          <a:graphicData uri="http://schemas.openxmlformats.org/drawingml/2006/table">
            <a:tbl>
              <a:tblPr/>
              <a:tblGrid>
                <a:gridCol w="1383041">
                  <a:extLst>
                    <a:ext uri="{9D8B030D-6E8A-4147-A177-3AD203B41FA5}">
                      <a16:colId xmlns:a16="http://schemas.microsoft.com/office/drawing/2014/main" val="1113910781"/>
                    </a:ext>
                  </a:extLst>
                </a:gridCol>
                <a:gridCol w="2443372">
                  <a:extLst>
                    <a:ext uri="{9D8B030D-6E8A-4147-A177-3AD203B41FA5}">
                      <a16:colId xmlns:a16="http://schemas.microsoft.com/office/drawing/2014/main" val="1539702854"/>
                    </a:ext>
                  </a:extLst>
                </a:gridCol>
              </a:tblGrid>
              <a:tr h="246242">
                <a:tc>
                  <a:txBody>
                    <a:bodyPr/>
                    <a:lstStyle/>
                    <a:p>
                      <a:pPr algn="ctr" fontAlgn="ctr"/>
                      <a:r>
                        <a:rPr lang="es-AR" sz="1100" b="1" i="0" u="none" strike="noStrike">
                          <a:solidFill>
                            <a:srgbClr val="FFFFFF"/>
                          </a:solidFill>
                          <a:effectLst/>
                          <a:latin typeface="Calibri" panose="020F0502020204030204" pitchFamily="34" charset="0"/>
                        </a:rPr>
                        <a:t>Paises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6000"/>
                      </a:srgbClr>
                    </a:solidFill>
                  </a:tcPr>
                </a:tc>
                <a:tc>
                  <a:txBody>
                    <a:bodyPr/>
                    <a:lstStyle/>
                    <a:p>
                      <a:pPr algn="ctr" fontAlgn="ctr"/>
                      <a:r>
                        <a:rPr lang="es-AR" sz="1100" b="1" i="0" u="none" strike="noStrike">
                          <a:solidFill>
                            <a:srgbClr val="FFFFFF"/>
                          </a:solidFill>
                          <a:effectLst/>
                          <a:latin typeface="Calibri" panose="020F0502020204030204" pitchFamily="34" charset="0"/>
                        </a:rPr>
                        <a:t>Cantidad de medallas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6000"/>
                      </a:srgbClr>
                    </a:solidFill>
                  </a:tcPr>
                </a:tc>
                <a:extLst>
                  <a:ext uri="{0D108BD9-81ED-4DB2-BD59-A6C34878D82A}">
                    <a16:rowId xmlns:a16="http://schemas.microsoft.com/office/drawing/2014/main" val="1497914650"/>
                  </a:ext>
                </a:extLst>
              </a:tr>
              <a:tr h="270866">
                <a:tc>
                  <a:txBody>
                    <a:bodyPr/>
                    <a:lstStyle/>
                    <a:p>
                      <a:pPr algn="ctr" fontAlgn="ctr"/>
                      <a:r>
                        <a:rPr lang="es-AR" sz="1100" b="1" i="0" u="none" strike="noStrike">
                          <a:solidFill>
                            <a:srgbClr val="000000"/>
                          </a:solidFill>
                          <a:effectLst/>
                          <a:latin typeface="Segoe UI" panose="020B0502040204020203"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1086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2664205172"/>
                  </a:ext>
                </a:extLst>
              </a:tr>
              <a:tr h="270866">
                <a:tc>
                  <a:txBody>
                    <a:bodyPr/>
                    <a:lstStyle/>
                    <a:p>
                      <a:pPr algn="ctr" fontAlgn="ctr"/>
                      <a:r>
                        <a:rPr lang="es-AR" sz="1100" b="1" i="0" u="none" strike="noStrike">
                          <a:solidFill>
                            <a:srgbClr val="000000"/>
                          </a:solidFill>
                          <a:effectLst/>
                          <a:latin typeface="Segoe UI" panose="020B0502040204020203" pitchFamily="34" charset="0"/>
                        </a:rPr>
                        <a:t>GER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807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2892007361"/>
                  </a:ext>
                </a:extLst>
              </a:tr>
              <a:tr h="270866">
                <a:tc>
                  <a:txBody>
                    <a:bodyPr/>
                    <a:lstStyle/>
                    <a:p>
                      <a:pPr algn="ctr" fontAlgn="ctr"/>
                      <a:r>
                        <a:rPr lang="es-AR" sz="1100" b="1" i="0" u="none" strike="noStrike">
                          <a:solidFill>
                            <a:srgbClr val="000000"/>
                          </a:solidFill>
                          <a:effectLst/>
                          <a:latin typeface="Segoe UI" panose="020B0502040204020203" pitchFamily="34" charset="0"/>
                        </a:rPr>
                        <a:t>CAN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764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3236925318"/>
                  </a:ext>
                </a:extLst>
              </a:tr>
              <a:tr h="270866">
                <a:tc>
                  <a:txBody>
                    <a:bodyPr/>
                    <a:lstStyle/>
                    <a:p>
                      <a:pPr algn="ctr" fontAlgn="ctr"/>
                      <a:r>
                        <a:rPr lang="es-AR" sz="1100" b="1" i="0" u="none" strike="noStrike">
                          <a:solidFill>
                            <a:srgbClr val="000000"/>
                          </a:solidFill>
                          <a:effectLst/>
                          <a:latin typeface="Segoe UI" panose="020B0502040204020203" pitchFamily="34" charset="0"/>
                        </a:rPr>
                        <a:t>RUS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759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2583713722"/>
                  </a:ext>
                </a:extLst>
              </a:tr>
              <a:tr h="270866">
                <a:tc>
                  <a:txBody>
                    <a:bodyPr/>
                    <a:lstStyle/>
                    <a:p>
                      <a:pPr algn="ctr" fontAlgn="ctr"/>
                      <a:r>
                        <a:rPr lang="es-AR" sz="1100" b="1" i="0" u="none" strike="noStrike">
                          <a:solidFill>
                            <a:srgbClr val="000000"/>
                          </a:solidFill>
                          <a:effectLst/>
                          <a:latin typeface="Segoe UI" panose="020B0502040204020203" pitchFamily="34" charset="0"/>
                        </a:rPr>
                        <a:t>FRA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713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778307413"/>
                  </a:ext>
                </a:extLst>
              </a:tr>
              <a:tr h="270866">
                <a:tc>
                  <a:txBody>
                    <a:bodyPr/>
                    <a:lstStyle/>
                    <a:p>
                      <a:pPr algn="ctr" fontAlgn="ctr"/>
                      <a:r>
                        <a:rPr lang="es-AR" sz="1100" b="1" i="0" u="none" strike="noStrike">
                          <a:solidFill>
                            <a:srgbClr val="000000"/>
                          </a:solidFill>
                          <a:effectLst/>
                          <a:latin typeface="Segoe UI" panose="020B0502040204020203" pitchFamily="34" charset="0"/>
                        </a:rPr>
                        <a:t>ITA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626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2367887900"/>
                  </a:ext>
                </a:extLst>
              </a:tr>
              <a:tr h="270866">
                <a:tc>
                  <a:txBody>
                    <a:bodyPr/>
                    <a:lstStyle/>
                    <a:p>
                      <a:pPr algn="ctr" fontAlgn="ctr"/>
                      <a:r>
                        <a:rPr lang="es-AR" sz="1100" b="1" i="0" u="none" strike="noStrike">
                          <a:solidFill>
                            <a:srgbClr val="000000"/>
                          </a:solidFill>
                          <a:effectLst/>
                          <a:latin typeface="Segoe UI" panose="020B0502040204020203" pitchFamily="34" charset="0"/>
                        </a:rPr>
                        <a:t>CHN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608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3567422509"/>
                  </a:ext>
                </a:extLst>
              </a:tr>
              <a:tr h="270866">
                <a:tc>
                  <a:txBody>
                    <a:bodyPr/>
                    <a:lstStyle/>
                    <a:p>
                      <a:pPr algn="ctr" fontAlgn="ctr"/>
                      <a:r>
                        <a:rPr lang="es-AR" sz="1100" b="1" i="0" u="none" strike="noStrike">
                          <a:solidFill>
                            <a:srgbClr val="000000"/>
                          </a:solidFill>
                          <a:effectLst/>
                          <a:latin typeface="Segoe UI" panose="020B0502040204020203" pitchFamily="34" charset="0"/>
                        </a:rPr>
                        <a:t>JPN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607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3093392000"/>
                  </a:ext>
                </a:extLst>
              </a:tr>
              <a:tr h="270866">
                <a:tc>
                  <a:txBody>
                    <a:bodyPr/>
                    <a:lstStyle/>
                    <a:p>
                      <a:pPr algn="ctr" fontAlgn="ctr"/>
                      <a:r>
                        <a:rPr lang="es-AR" sz="1100" b="1" i="0" u="none" strike="noStrike">
                          <a:solidFill>
                            <a:srgbClr val="000000"/>
                          </a:solidFill>
                          <a:effectLst/>
                          <a:latin typeface="Segoe UI" panose="020B0502040204020203" pitchFamily="34" charset="0"/>
                        </a:rPr>
                        <a:t>AUS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a:solidFill>
                            <a:srgbClr val="000000"/>
                          </a:solidFill>
                          <a:effectLst/>
                          <a:latin typeface="Segoe UI" panose="020B0502040204020203" pitchFamily="34" charset="0"/>
                        </a:rPr>
                        <a:t>602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1856931479"/>
                  </a:ext>
                </a:extLst>
              </a:tr>
              <a:tr h="270866">
                <a:tc>
                  <a:txBody>
                    <a:bodyPr/>
                    <a:lstStyle/>
                    <a:p>
                      <a:pPr algn="ctr" fontAlgn="ctr"/>
                      <a:r>
                        <a:rPr lang="es-AR" sz="1100" b="1" i="0" u="none" strike="noStrike">
                          <a:solidFill>
                            <a:srgbClr val="000000"/>
                          </a:solidFill>
                          <a:effectLst/>
                          <a:latin typeface="Segoe UI" panose="020B0502040204020203" pitchFamily="34" charset="0"/>
                        </a:rPr>
                        <a:t>BRA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tc>
                  <a:txBody>
                    <a:bodyPr/>
                    <a:lstStyle/>
                    <a:p>
                      <a:pPr algn="ctr" fontAlgn="ctr"/>
                      <a:r>
                        <a:rPr lang="es-AR" sz="1100" b="0" i="0" u="none" strike="noStrike" dirty="0">
                          <a:solidFill>
                            <a:srgbClr val="000000"/>
                          </a:solidFill>
                          <a:effectLst/>
                          <a:latin typeface="Segoe UI" panose="020B0502040204020203" pitchFamily="34" charset="0"/>
                        </a:rPr>
                        <a:t>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6000"/>
                      </a:srgbClr>
                    </a:solidFill>
                  </a:tcPr>
                </a:tc>
                <a:extLst>
                  <a:ext uri="{0D108BD9-81ED-4DB2-BD59-A6C34878D82A}">
                    <a16:rowId xmlns:a16="http://schemas.microsoft.com/office/drawing/2014/main" val="3716251822"/>
                  </a:ext>
                </a:extLst>
              </a:tr>
            </a:tbl>
          </a:graphicData>
        </a:graphic>
      </p:graphicFrame>
      <p:sp>
        <p:nvSpPr>
          <p:cNvPr id="9" name="Flecha: curvada hacia la derecha 8">
            <a:hlinkClick r:id="rId4" action="ppaction://hlinksldjump"/>
            <a:extLst>
              <a:ext uri="{FF2B5EF4-FFF2-40B4-BE49-F238E27FC236}">
                <a16:creationId xmlns:a16="http://schemas.microsoft.com/office/drawing/2014/main" id="{269A3166-4AAF-5DCD-BFD8-C10E88989ED3}"/>
              </a:ext>
            </a:extLst>
          </p:cNvPr>
          <p:cNvSpPr/>
          <p:nvPr/>
        </p:nvSpPr>
        <p:spPr>
          <a:xfrm rot="10800000">
            <a:off x="11535508" y="69158"/>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3807357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2E051-472A-1CF9-44E3-A467E3CCD7C2}"/>
              </a:ext>
            </a:extLst>
          </p:cNvPr>
          <p:cNvSpPr>
            <a:spLocks noGrp="1"/>
          </p:cNvSpPr>
          <p:nvPr>
            <p:ph type="title"/>
          </p:nvPr>
        </p:nvSpPr>
        <p:spPr>
          <a:xfrm>
            <a:off x="1" y="1"/>
            <a:ext cx="11324492" cy="681036"/>
          </a:xfrm>
        </p:spPr>
        <p:txBody>
          <a:bodyPr tIns="360000">
            <a:noAutofit/>
          </a:bodyPr>
          <a:lstStyle/>
          <a:p>
            <a:r>
              <a:rPr lang="es-ES" sz="2400" i="0" dirty="0">
                <a:effectLst/>
                <a:latin typeface="var(--jp-content-font-family)"/>
              </a:rPr>
              <a:t>¿Cuales son las medallas con mayor tendencia a ganar por parte de los hombres?</a:t>
            </a:r>
            <a:br>
              <a:rPr lang="es-ES" sz="3600" i="0" dirty="0">
                <a:effectLst/>
                <a:latin typeface="var(--jp-content-font-family)"/>
              </a:rPr>
            </a:br>
            <a:endParaRPr lang="es-AR" sz="3600" dirty="0"/>
          </a:p>
        </p:txBody>
      </p:sp>
      <p:pic>
        <p:nvPicPr>
          <p:cNvPr id="5122" name="Picture 2">
            <a:extLst>
              <a:ext uri="{FF2B5EF4-FFF2-40B4-BE49-F238E27FC236}">
                <a16:creationId xmlns:a16="http://schemas.microsoft.com/office/drawing/2014/main" id="{35A3201C-8484-AB91-BB26-15432AF44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3028"/>
            <a:ext cx="7146388" cy="598031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71316E1-E597-188C-465F-02C72B9CFA18}"/>
              </a:ext>
            </a:extLst>
          </p:cNvPr>
          <p:cNvSpPr txBox="1"/>
          <p:nvPr/>
        </p:nvSpPr>
        <p:spPr>
          <a:xfrm>
            <a:off x="7146388" y="681037"/>
            <a:ext cx="4712677" cy="1200329"/>
          </a:xfrm>
          <a:prstGeom prst="rect">
            <a:avLst/>
          </a:prstGeom>
          <a:noFill/>
        </p:spPr>
        <p:txBody>
          <a:bodyPr wrap="square" rtlCol="0">
            <a:spAutoFit/>
          </a:bodyPr>
          <a:lstStyle/>
          <a:p>
            <a:pPr marL="285750" indent="-285750">
              <a:buFont typeface="Arial" panose="020B0604020202020204" pitchFamily="34" charset="0"/>
              <a:buChar char="•"/>
            </a:pPr>
            <a:r>
              <a:rPr lang="es-ES" b="1" dirty="0"/>
              <a:t>Como podemos notar las medallas con mayor tendencia son atletismo, siguiéndole remo, natación, esgrima, fútbol, Hockey sobre hielo, lucha, entre otros.</a:t>
            </a:r>
            <a:endParaRPr lang="es-AR" b="1" dirty="0"/>
          </a:p>
        </p:txBody>
      </p:sp>
      <p:graphicFrame>
        <p:nvGraphicFramePr>
          <p:cNvPr id="10" name="Tabla 9">
            <a:extLst>
              <a:ext uri="{FF2B5EF4-FFF2-40B4-BE49-F238E27FC236}">
                <a16:creationId xmlns:a16="http://schemas.microsoft.com/office/drawing/2014/main" id="{634B0229-A7C2-3463-BCA5-1544FC0C0A4E}"/>
              </a:ext>
            </a:extLst>
          </p:cNvPr>
          <p:cNvGraphicFramePr>
            <a:graphicFrameLocks noGrp="1"/>
          </p:cNvGraphicFramePr>
          <p:nvPr>
            <p:extLst>
              <p:ext uri="{D42A27DB-BD31-4B8C-83A1-F6EECF244321}">
                <p14:modId xmlns:p14="http://schemas.microsoft.com/office/powerpoint/2010/main" val="428306308"/>
              </p:ext>
            </p:extLst>
          </p:nvPr>
        </p:nvGraphicFramePr>
        <p:xfrm>
          <a:off x="7146389" y="1881366"/>
          <a:ext cx="4600134" cy="4295594"/>
        </p:xfrm>
        <a:graphic>
          <a:graphicData uri="http://schemas.openxmlformats.org/drawingml/2006/table">
            <a:tbl>
              <a:tblPr/>
              <a:tblGrid>
                <a:gridCol w="3098536">
                  <a:extLst>
                    <a:ext uri="{9D8B030D-6E8A-4147-A177-3AD203B41FA5}">
                      <a16:colId xmlns:a16="http://schemas.microsoft.com/office/drawing/2014/main" val="3241392033"/>
                    </a:ext>
                  </a:extLst>
                </a:gridCol>
                <a:gridCol w="1501598">
                  <a:extLst>
                    <a:ext uri="{9D8B030D-6E8A-4147-A177-3AD203B41FA5}">
                      <a16:colId xmlns:a16="http://schemas.microsoft.com/office/drawing/2014/main" val="13245190"/>
                    </a:ext>
                  </a:extLst>
                </a:gridCol>
              </a:tblGrid>
              <a:tr h="279595">
                <a:tc>
                  <a:txBody>
                    <a:bodyPr/>
                    <a:lstStyle/>
                    <a:p>
                      <a:pPr algn="ctr" fontAlgn="ctr"/>
                      <a:r>
                        <a:rPr lang="es-AR" sz="1000" b="1" i="0" u="none" strike="noStrike">
                          <a:solidFill>
                            <a:srgbClr val="FFFFFF"/>
                          </a:solidFill>
                          <a:effectLst/>
                          <a:latin typeface="Var(--jp-code-font-family)"/>
                        </a:rPr>
                        <a:t>Deporte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100" b="1" i="0" u="none" strike="noStrike">
                          <a:solidFill>
                            <a:srgbClr val="FFFFFF"/>
                          </a:solidFill>
                          <a:effectLst/>
                          <a:latin typeface="Calibri" panose="020F0502020204030204" pitchFamily="34" charset="0"/>
                        </a:rPr>
                        <a:t>Medallas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551681173"/>
                  </a:ext>
                </a:extLst>
              </a:tr>
              <a:tr h="279595">
                <a:tc>
                  <a:txBody>
                    <a:bodyPr/>
                    <a:lstStyle/>
                    <a:p>
                      <a:pPr algn="ctr" fontAlgn="ctr"/>
                      <a:r>
                        <a:rPr lang="es-AR" sz="1000" b="0" i="0" u="none" strike="noStrike">
                          <a:solidFill>
                            <a:srgbClr val="000000"/>
                          </a:solidFill>
                          <a:effectLst/>
                          <a:latin typeface="Var(--jp-code-font-family)"/>
                        </a:rPr>
                        <a:t>Athletics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2694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28947920"/>
                  </a:ext>
                </a:extLst>
              </a:tr>
              <a:tr h="279595">
                <a:tc>
                  <a:txBody>
                    <a:bodyPr/>
                    <a:lstStyle/>
                    <a:p>
                      <a:pPr algn="ctr" fontAlgn="ctr"/>
                      <a:r>
                        <a:rPr lang="es-AR" sz="1000" b="0" i="0" u="none" strike="noStrike">
                          <a:solidFill>
                            <a:srgbClr val="000000"/>
                          </a:solidFill>
                          <a:effectLst/>
                          <a:latin typeface="Var(--jp-code-font-family)"/>
                        </a:rPr>
                        <a:t>Rowing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2225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3724079"/>
                  </a:ext>
                </a:extLst>
              </a:tr>
              <a:tr h="279595">
                <a:tc>
                  <a:txBody>
                    <a:bodyPr/>
                    <a:lstStyle/>
                    <a:p>
                      <a:pPr algn="ctr" fontAlgn="ctr"/>
                      <a:r>
                        <a:rPr lang="es-AR" sz="1000" b="0" i="0" u="none" strike="noStrike">
                          <a:solidFill>
                            <a:srgbClr val="000000"/>
                          </a:solidFill>
                          <a:effectLst/>
                          <a:latin typeface="Var(--jp-code-font-family)"/>
                        </a:rPr>
                        <a:t>Swimming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1674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791513952"/>
                  </a:ext>
                </a:extLst>
              </a:tr>
              <a:tr h="279595">
                <a:tc>
                  <a:txBody>
                    <a:bodyPr/>
                    <a:lstStyle/>
                    <a:p>
                      <a:pPr algn="ctr" fontAlgn="ctr"/>
                      <a:r>
                        <a:rPr lang="es-AR" sz="1000" b="0" i="0" u="none" strike="noStrike">
                          <a:solidFill>
                            <a:srgbClr val="000000"/>
                          </a:solidFill>
                          <a:effectLst/>
                          <a:latin typeface="Var(--jp-code-font-family)"/>
                        </a:rPr>
                        <a:t>Gymnastics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1555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131153"/>
                  </a:ext>
                </a:extLst>
              </a:tr>
              <a:tr h="279595">
                <a:tc>
                  <a:txBody>
                    <a:bodyPr/>
                    <a:lstStyle/>
                    <a:p>
                      <a:pPr algn="ctr" fontAlgn="ctr"/>
                      <a:r>
                        <a:rPr lang="es-AR" sz="1000" b="0" i="0" u="none" strike="noStrike">
                          <a:solidFill>
                            <a:srgbClr val="000000"/>
                          </a:solidFill>
                          <a:effectLst/>
                          <a:latin typeface="Var(--jp-code-font-family)"/>
                        </a:rPr>
                        <a:t>Fencing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1394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71521304"/>
                  </a:ext>
                </a:extLst>
              </a:tr>
              <a:tr h="279595">
                <a:tc>
                  <a:txBody>
                    <a:bodyPr/>
                    <a:lstStyle/>
                    <a:p>
                      <a:pPr algn="ctr" fontAlgn="ctr"/>
                      <a:r>
                        <a:rPr lang="es-AR" sz="1000" b="0" i="0" u="none" strike="noStrike">
                          <a:solidFill>
                            <a:srgbClr val="000000"/>
                          </a:solidFill>
                          <a:effectLst/>
                          <a:latin typeface="Var(--jp-code-font-family)"/>
                        </a:rPr>
                        <a:t>Football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1269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7939597"/>
                  </a:ext>
                </a:extLst>
              </a:tr>
              <a:tr h="279595">
                <a:tc>
                  <a:txBody>
                    <a:bodyPr/>
                    <a:lstStyle/>
                    <a:p>
                      <a:pPr algn="ctr" fontAlgn="ctr"/>
                      <a:r>
                        <a:rPr lang="es-AR" sz="1000" b="0" i="0" u="none" strike="noStrike">
                          <a:solidFill>
                            <a:srgbClr val="000000"/>
                          </a:solidFill>
                          <a:effectLst/>
                          <a:latin typeface="Var(--jp-code-font-family)"/>
                        </a:rPr>
                        <a:t>Ice Hockey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1230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203430948"/>
                  </a:ext>
                </a:extLst>
              </a:tr>
              <a:tr h="279595">
                <a:tc>
                  <a:txBody>
                    <a:bodyPr/>
                    <a:lstStyle/>
                    <a:p>
                      <a:pPr algn="ctr" fontAlgn="ctr"/>
                      <a:r>
                        <a:rPr lang="es-AR" sz="1000" b="0" i="0" u="none" strike="noStrike">
                          <a:solidFill>
                            <a:srgbClr val="000000"/>
                          </a:solidFill>
                          <a:effectLst/>
                          <a:latin typeface="Var(--jp-code-font-family)"/>
                        </a:rPr>
                        <a:t>Wrestling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1228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048421"/>
                  </a:ext>
                </a:extLst>
              </a:tr>
              <a:tr h="254177">
                <a:tc>
                  <a:txBody>
                    <a:bodyPr/>
                    <a:lstStyle/>
                    <a:p>
                      <a:pPr algn="ctr" fontAlgn="ctr"/>
                      <a:r>
                        <a:rPr lang="es-AR" sz="1000" b="0" i="0" u="none" strike="noStrike">
                          <a:solidFill>
                            <a:srgbClr val="000000"/>
                          </a:solidFill>
                          <a:effectLst/>
                          <a:latin typeface="Var(--jp-code-font-family)"/>
                        </a:rPr>
                        <a:t>Sailing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1098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55477378"/>
                  </a:ext>
                </a:extLst>
              </a:tr>
              <a:tr h="254177">
                <a:tc>
                  <a:txBody>
                    <a:bodyPr/>
                    <a:lstStyle/>
                    <a:p>
                      <a:pPr algn="ctr" fontAlgn="ctr"/>
                      <a:r>
                        <a:rPr lang="es-AR" sz="1000" b="0" i="0" u="none" strike="noStrike">
                          <a:solidFill>
                            <a:srgbClr val="000000"/>
                          </a:solidFill>
                          <a:effectLst/>
                          <a:latin typeface="Var(--jp-code-font-family)"/>
                        </a:rPr>
                        <a:t>Cycling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1087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3911570"/>
                  </a:ext>
                </a:extLst>
              </a:tr>
              <a:tr h="254177">
                <a:tc>
                  <a:txBody>
                    <a:bodyPr/>
                    <a:lstStyle/>
                    <a:p>
                      <a:pPr algn="ctr" fontAlgn="ctr"/>
                      <a:r>
                        <a:rPr lang="es-AR" sz="1000" b="0" i="0" u="none" strike="noStrike">
                          <a:solidFill>
                            <a:srgbClr val="000000"/>
                          </a:solidFill>
                          <a:effectLst/>
                          <a:latin typeface="Var(--jp-code-font-family)"/>
                        </a:rPr>
                        <a:t>Shooting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1082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5504414"/>
                  </a:ext>
                </a:extLst>
              </a:tr>
              <a:tr h="254177">
                <a:tc>
                  <a:txBody>
                    <a:bodyPr/>
                    <a:lstStyle/>
                    <a:p>
                      <a:pPr algn="ctr" fontAlgn="ctr"/>
                      <a:r>
                        <a:rPr lang="es-AR" sz="1000" b="0" i="0" u="none" strike="noStrike">
                          <a:solidFill>
                            <a:srgbClr val="000000"/>
                          </a:solidFill>
                          <a:effectLst/>
                          <a:latin typeface="Var(--jp-code-font-family)"/>
                        </a:rPr>
                        <a:t>Hockey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dirty="0">
                          <a:solidFill>
                            <a:srgbClr val="000000"/>
                          </a:solidFill>
                          <a:effectLst/>
                          <a:latin typeface="Calibri" panose="020F0502020204030204" pitchFamily="34" charset="0"/>
                        </a:rPr>
                        <a:t>1050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7222228"/>
                  </a:ext>
                </a:extLst>
              </a:tr>
              <a:tr h="254177">
                <a:tc>
                  <a:txBody>
                    <a:bodyPr/>
                    <a:lstStyle/>
                    <a:p>
                      <a:pPr algn="ctr" fontAlgn="ctr"/>
                      <a:r>
                        <a:rPr lang="es-AR" sz="1000" b="0" i="0" u="none" strike="noStrike">
                          <a:solidFill>
                            <a:srgbClr val="000000"/>
                          </a:solidFill>
                          <a:effectLst/>
                          <a:latin typeface="Var(--jp-code-font-family)"/>
                        </a:rPr>
                        <a:t>Boxing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920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18371141"/>
                  </a:ext>
                </a:extLst>
              </a:tr>
              <a:tr h="254177">
                <a:tc>
                  <a:txBody>
                    <a:bodyPr/>
                    <a:lstStyle/>
                    <a:p>
                      <a:pPr algn="ctr" fontAlgn="ctr"/>
                      <a:r>
                        <a:rPr lang="es-AR" sz="1000" b="0" i="0" u="none" strike="noStrike">
                          <a:solidFill>
                            <a:srgbClr val="000000"/>
                          </a:solidFill>
                          <a:effectLst/>
                          <a:latin typeface="Var(--jp-code-font-family)"/>
                        </a:rPr>
                        <a:t>Canoeing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883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8494146"/>
                  </a:ext>
                </a:extLst>
              </a:tr>
              <a:tr h="254177">
                <a:tc>
                  <a:txBody>
                    <a:bodyPr/>
                    <a:lstStyle/>
                    <a:p>
                      <a:pPr algn="ctr" fontAlgn="ctr"/>
                      <a:r>
                        <a:rPr lang="es-AR" sz="1000" b="0" i="0" u="none" strike="noStrike">
                          <a:solidFill>
                            <a:srgbClr val="000000"/>
                          </a:solidFill>
                          <a:effectLst/>
                          <a:latin typeface="Var(--jp-code-font-family)"/>
                        </a:rPr>
                        <a:t>Water Polo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dirty="0">
                          <a:solidFill>
                            <a:srgbClr val="000000"/>
                          </a:solidFill>
                          <a:effectLst/>
                          <a:latin typeface="Calibri" panose="020F0502020204030204" pitchFamily="34" charset="0"/>
                        </a:rPr>
                        <a:t>866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03418697"/>
                  </a:ext>
                </a:extLst>
              </a:tr>
            </a:tbl>
          </a:graphicData>
        </a:graphic>
      </p:graphicFrame>
      <p:sp>
        <p:nvSpPr>
          <p:cNvPr id="11" name="Flecha: curvada hacia la derecha 10">
            <a:hlinkClick r:id="rId4" action="ppaction://hlinksldjump"/>
            <a:extLst>
              <a:ext uri="{FF2B5EF4-FFF2-40B4-BE49-F238E27FC236}">
                <a16:creationId xmlns:a16="http://schemas.microsoft.com/office/drawing/2014/main" id="{1658C058-D0C7-58EB-F6F4-7ED5B4BDC7F3}"/>
              </a:ext>
            </a:extLst>
          </p:cNvPr>
          <p:cNvSpPr/>
          <p:nvPr/>
        </p:nvSpPr>
        <p:spPr>
          <a:xfrm rot="10800000">
            <a:off x="11535508" y="69158"/>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289929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3B93A-480E-DD6E-FE9A-5EF99E07F10B}"/>
              </a:ext>
            </a:extLst>
          </p:cNvPr>
          <p:cNvSpPr>
            <a:spLocks noGrp="1"/>
          </p:cNvSpPr>
          <p:nvPr>
            <p:ph type="title"/>
          </p:nvPr>
        </p:nvSpPr>
        <p:spPr>
          <a:xfrm>
            <a:off x="0" y="0"/>
            <a:ext cx="10515600" cy="1041009"/>
          </a:xfrm>
        </p:spPr>
        <p:txBody>
          <a:bodyPr wrap="none" tIns="360000" bIns="0" anchor="b">
            <a:normAutofit fontScale="90000"/>
          </a:bodyPr>
          <a:lstStyle/>
          <a:p>
            <a:r>
              <a:rPr lang="es-ES" sz="3100" i="0" dirty="0">
                <a:effectLst/>
                <a:latin typeface="var(--jp-content-font-family)"/>
              </a:rPr>
              <a:t>¿Cuales son las medallas con mayor tendencia a ganar los mujeres?</a:t>
            </a:r>
            <a:br>
              <a:rPr lang="es-ES" i="0" dirty="0">
                <a:effectLst/>
                <a:latin typeface="var(--jp-content-font-family)"/>
              </a:rPr>
            </a:br>
            <a:endParaRPr lang="es-AR" dirty="0"/>
          </a:p>
        </p:txBody>
      </p:sp>
      <p:sp>
        <p:nvSpPr>
          <p:cNvPr id="4" name="Flecha: curvada hacia la derecha 3">
            <a:hlinkClick r:id="rId3" action="ppaction://hlinksldjump"/>
            <a:extLst>
              <a:ext uri="{FF2B5EF4-FFF2-40B4-BE49-F238E27FC236}">
                <a16:creationId xmlns:a16="http://schemas.microsoft.com/office/drawing/2014/main" id="{F529C9C6-F59B-2036-6C9A-A94C6117C988}"/>
              </a:ext>
            </a:extLst>
          </p:cNvPr>
          <p:cNvSpPr/>
          <p:nvPr/>
        </p:nvSpPr>
        <p:spPr>
          <a:xfrm rot="10800000">
            <a:off x="11535508" y="69158"/>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pic>
        <p:nvPicPr>
          <p:cNvPr id="6148" name="Picture 4">
            <a:extLst>
              <a:ext uri="{FF2B5EF4-FFF2-40B4-BE49-F238E27FC236}">
                <a16:creationId xmlns:a16="http://schemas.microsoft.com/office/drawing/2014/main" id="{5F03D5D9-0A4C-B08D-9BA0-D787D2F2B6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54" y="669881"/>
            <a:ext cx="6968197" cy="61881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a 6">
            <a:extLst>
              <a:ext uri="{FF2B5EF4-FFF2-40B4-BE49-F238E27FC236}">
                <a16:creationId xmlns:a16="http://schemas.microsoft.com/office/drawing/2014/main" id="{2CFBF1BC-D0E2-93CD-D498-8277F08C60C2}"/>
              </a:ext>
            </a:extLst>
          </p:cNvPr>
          <p:cNvGraphicFramePr>
            <a:graphicFrameLocks noGrp="1"/>
          </p:cNvGraphicFramePr>
          <p:nvPr>
            <p:extLst>
              <p:ext uri="{D42A27DB-BD31-4B8C-83A1-F6EECF244321}">
                <p14:modId xmlns:p14="http://schemas.microsoft.com/office/powerpoint/2010/main" val="2875662400"/>
              </p:ext>
            </p:extLst>
          </p:nvPr>
        </p:nvGraphicFramePr>
        <p:xfrm>
          <a:off x="7118250" y="2887162"/>
          <a:ext cx="4783017" cy="3612109"/>
        </p:xfrm>
        <a:graphic>
          <a:graphicData uri="http://schemas.openxmlformats.org/drawingml/2006/table">
            <a:tbl>
              <a:tblPr/>
              <a:tblGrid>
                <a:gridCol w="3221721">
                  <a:extLst>
                    <a:ext uri="{9D8B030D-6E8A-4147-A177-3AD203B41FA5}">
                      <a16:colId xmlns:a16="http://schemas.microsoft.com/office/drawing/2014/main" val="1992902792"/>
                    </a:ext>
                  </a:extLst>
                </a:gridCol>
                <a:gridCol w="1561296">
                  <a:extLst>
                    <a:ext uri="{9D8B030D-6E8A-4147-A177-3AD203B41FA5}">
                      <a16:colId xmlns:a16="http://schemas.microsoft.com/office/drawing/2014/main" val="930000971"/>
                    </a:ext>
                  </a:extLst>
                </a:gridCol>
              </a:tblGrid>
              <a:tr h="221973">
                <a:tc>
                  <a:txBody>
                    <a:bodyPr/>
                    <a:lstStyle/>
                    <a:p>
                      <a:pPr algn="ctr" fontAlgn="ctr"/>
                      <a:r>
                        <a:rPr lang="es-AR" sz="1000" b="1" i="0" u="none" strike="noStrike">
                          <a:solidFill>
                            <a:srgbClr val="FFFFFF"/>
                          </a:solidFill>
                          <a:effectLst/>
                          <a:latin typeface="Var(--jp-code-font-family)"/>
                        </a:rPr>
                        <a:t>Deporte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100" b="1" i="0" u="none" strike="noStrike">
                          <a:solidFill>
                            <a:srgbClr val="FFFFFF"/>
                          </a:solidFill>
                          <a:effectLst/>
                          <a:latin typeface="Calibri" panose="020F0502020204030204" pitchFamily="34" charset="0"/>
                        </a:rPr>
                        <a:t>Medallas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4098573008"/>
                  </a:ext>
                </a:extLst>
              </a:tr>
              <a:tr h="221973">
                <a:tc>
                  <a:txBody>
                    <a:bodyPr/>
                    <a:lstStyle/>
                    <a:p>
                      <a:pPr algn="ctr" fontAlgn="ctr"/>
                      <a:r>
                        <a:rPr lang="es-AR" sz="1000" b="0" i="0" u="none" strike="noStrike">
                          <a:solidFill>
                            <a:srgbClr val="000000"/>
                          </a:solidFill>
                          <a:effectLst/>
                          <a:latin typeface="Var(--jp-code-font-family)"/>
                        </a:rPr>
                        <a:t>Swimming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1374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232214976"/>
                  </a:ext>
                </a:extLst>
              </a:tr>
              <a:tr h="221973">
                <a:tc>
                  <a:txBody>
                    <a:bodyPr/>
                    <a:lstStyle/>
                    <a:p>
                      <a:pPr algn="ctr" fontAlgn="ctr"/>
                      <a:r>
                        <a:rPr lang="es-AR" sz="1000" b="0" i="0" u="none" strike="noStrike">
                          <a:solidFill>
                            <a:srgbClr val="000000"/>
                          </a:solidFill>
                          <a:effectLst/>
                          <a:latin typeface="Var(--jp-code-font-family)"/>
                        </a:rPr>
                        <a:t>Athletics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1275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67701964"/>
                  </a:ext>
                </a:extLst>
              </a:tr>
              <a:tr h="221973">
                <a:tc>
                  <a:txBody>
                    <a:bodyPr/>
                    <a:lstStyle/>
                    <a:p>
                      <a:pPr algn="ctr" fontAlgn="ctr"/>
                      <a:r>
                        <a:rPr lang="es-AR" sz="1000" b="0" i="0" u="none" strike="noStrike">
                          <a:solidFill>
                            <a:srgbClr val="000000"/>
                          </a:solidFill>
                          <a:effectLst/>
                          <a:latin typeface="Var(--jp-code-font-family)"/>
                        </a:rPr>
                        <a:t>Rowing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720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261574407"/>
                  </a:ext>
                </a:extLst>
              </a:tr>
              <a:tr h="221973">
                <a:tc>
                  <a:txBody>
                    <a:bodyPr/>
                    <a:lstStyle/>
                    <a:p>
                      <a:pPr algn="ctr" fontAlgn="ctr"/>
                      <a:r>
                        <a:rPr lang="es-AR" sz="1000" b="0" i="0" u="none" strike="noStrike">
                          <a:solidFill>
                            <a:srgbClr val="000000"/>
                          </a:solidFill>
                          <a:effectLst/>
                          <a:latin typeface="Var(--jp-code-font-family)"/>
                        </a:rPr>
                        <a:t>Gymnastics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701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94726588"/>
                  </a:ext>
                </a:extLst>
              </a:tr>
              <a:tr h="221973">
                <a:tc>
                  <a:txBody>
                    <a:bodyPr/>
                    <a:lstStyle/>
                    <a:p>
                      <a:pPr algn="ctr" fontAlgn="ctr"/>
                      <a:r>
                        <a:rPr lang="es-AR" sz="1000" b="0" i="0" u="none" strike="noStrike">
                          <a:solidFill>
                            <a:srgbClr val="000000"/>
                          </a:solidFill>
                          <a:effectLst/>
                          <a:latin typeface="Var(--jp-code-font-family)"/>
                        </a:rPr>
                        <a:t>Hockey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478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54892744"/>
                  </a:ext>
                </a:extLst>
              </a:tr>
              <a:tr h="221973">
                <a:tc>
                  <a:txBody>
                    <a:bodyPr/>
                    <a:lstStyle/>
                    <a:p>
                      <a:pPr algn="ctr" fontAlgn="ctr"/>
                      <a:r>
                        <a:rPr lang="es-AR" sz="1000" b="0" i="0" u="none" strike="noStrike">
                          <a:solidFill>
                            <a:srgbClr val="000000"/>
                          </a:solidFill>
                          <a:effectLst/>
                          <a:latin typeface="Var(--jp-code-font-family)"/>
                        </a:rPr>
                        <a:t>Volleyball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474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79411006"/>
                  </a:ext>
                </a:extLst>
              </a:tr>
              <a:tr h="221973">
                <a:tc>
                  <a:txBody>
                    <a:bodyPr/>
                    <a:lstStyle/>
                    <a:p>
                      <a:pPr algn="ctr" fontAlgn="ctr"/>
                      <a:r>
                        <a:rPr lang="es-AR" sz="1000" b="0" i="0" u="none" strike="noStrike">
                          <a:solidFill>
                            <a:srgbClr val="000000"/>
                          </a:solidFill>
                          <a:effectLst/>
                          <a:latin typeface="Var(--jp-code-font-family)"/>
                        </a:rPr>
                        <a:t>Handball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472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28311453"/>
                  </a:ext>
                </a:extLst>
              </a:tr>
              <a:tr h="221973">
                <a:tc>
                  <a:txBody>
                    <a:bodyPr/>
                    <a:lstStyle/>
                    <a:p>
                      <a:pPr algn="ctr" fontAlgn="ctr"/>
                      <a:r>
                        <a:rPr lang="es-AR" sz="1000" b="0" i="0" u="none" strike="noStrike">
                          <a:solidFill>
                            <a:srgbClr val="000000"/>
                          </a:solidFill>
                          <a:effectLst/>
                          <a:latin typeface="Var(--jp-code-font-family)"/>
                        </a:rPr>
                        <a:t>Basketball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8956165"/>
                  </a:ext>
                </a:extLst>
              </a:tr>
              <a:tr h="201794">
                <a:tc>
                  <a:txBody>
                    <a:bodyPr/>
                    <a:lstStyle/>
                    <a:p>
                      <a:pPr algn="ctr" fontAlgn="ctr"/>
                      <a:r>
                        <a:rPr lang="es-AR" sz="1000" b="0" i="0" u="none" strike="noStrike">
                          <a:solidFill>
                            <a:srgbClr val="000000"/>
                          </a:solidFill>
                          <a:effectLst/>
                          <a:latin typeface="Var(--jp-code-font-family)"/>
                        </a:rPr>
                        <a:t>Fencing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349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39094245"/>
                  </a:ext>
                </a:extLst>
              </a:tr>
              <a:tr h="201794">
                <a:tc>
                  <a:txBody>
                    <a:bodyPr/>
                    <a:lstStyle/>
                    <a:p>
                      <a:pPr algn="ctr" fontAlgn="ctr"/>
                      <a:r>
                        <a:rPr lang="es-AR" sz="1000" b="0" i="0" u="none" strike="noStrike">
                          <a:solidFill>
                            <a:srgbClr val="000000"/>
                          </a:solidFill>
                          <a:effectLst/>
                          <a:latin typeface="Var(--jp-code-font-family)"/>
                        </a:rPr>
                        <a:t>Cross Country Skiing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92549993"/>
                  </a:ext>
                </a:extLst>
              </a:tr>
              <a:tr h="201794">
                <a:tc>
                  <a:txBody>
                    <a:bodyPr/>
                    <a:lstStyle/>
                    <a:p>
                      <a:pPr algn="ctr" fontAlgn="ctr"/>
                      <a:r>
                        <a:rPr lang="es-AR" sz="1000" b="0" i="0" u="none" strike="noStrike">
                          <a:solidFill>
                            <a:srgbClr val="000000"/>
                          </a:solidFill>
                          <a:effectLst/>
                          <a:latin typeface="Var(--jp-code-font-family)"/>
                        </a:rPr>
                        <a:t>Football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80171715"/>
                  </a:ext>
                </a:extLst>
              </a:tr>
              <a:tr h="201794">
                <a:tc>
                  <a:txBody>
                    <a:bodyPr/>
                    <a:lstStyle/>
                    <a:p>
                      <a:pPr algn="ctr" fontAlgn="ctr"/>
                      <a:r>
                        <a:rPr lang="es-AR" sz="1000" b="0" i="0" u="none" strike="noStrike">
                          <a:solidFill>
                            <a:srgbClr val="000000"/>
                          </a:solidFill>
                          <a:effectLst/>
                          <a:latin typeface="Var(--jp-code-font-family)"/>
                        </a:rPr>
                        <a:t>Ice Hockey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8320047"/>
                  </a:ext>
                </a:extLst>
              </a:tr>
              <a:tr h="201794">
                <a:tc>
                  <a:txBody>
                    <a:bodyPr/>
                    <a:lstStyle/>
                    <a:p>
                      <a:pPr algn="ctr" fontAlgn="ctr"/>
                      <a:r>
                        <a:rPr lang="es-AR" sz="1000" b="0" i="0" u="none" strike="noStrike">
                          <a:solidFill>
                            <a:srgbClr val="000000"/>
                          </a:solidFill>
                          <a:effectLst/>
                          <a:latin typeface="Var(--jp-code-font-family)"/>
                        </a:rPr>
                        <a:t>Canoeing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282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244900497"/>
                  </a:ext>
                </a:extLst>
              </a:tr>
              <a:tr h="201794">
                <a:tc>
                  <a:txBody>
                    <a:bodyPr/>
                    <a:lstStyle/>
                    <a:p>
                      <a:pPr algn="ctr" fontAlgn="ctr"/>
                      <a:r>
                        <a:rPr lang="es-AR" sz="1000" b="0" i="0" u="none" strike="noStrike">
                          <a:solidFill>
                            <a:srgbClr val="000000"/>
                          </a:solidFill>
                          <a:effectLst/>
                          <a:latin typeface="Var(--jp-code-font-family)"/>
                        </a:rPr>
                        <a:t>Speed Skating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a:solidFill>
                            <a:srgbClr val="000000"/>
                          </a:solidFill>
                          <a:effectLst/>
                          <a:latin typeface="Calibri" panose="020F0502020204030204" pitchFamily="34" charset="0"/>
                        </a:rPr>
                        <a:t>242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2308100"/>
                  </a:ext>
                </a:extLst>
              </a:tr>
              <a:tr h="201794">
                <a:tc>
                  <a:txBody>
                    <a:bodyPr/>
                    <a:lstStyle/>
                    <a:p>
                      <a:pPr algn="ctr" fontAlgn="ctr"/>
                      <a:r>
                        <a:rPr lang="es-AR" sz="1000" b="0" i="0" u="none" strike="noStrike">
                          <a:solidFill>
                            <a:srgbClr val="000000"/>
                          </a:solidFill>
                          <a:effectLst/>
                          <a:latin typeface="Var(--jp-code-font-family)"/>
                        </a:rPr>
                        <a:t>Synchronized Swimming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s-AR" sz="1100" b="0" i="0" u="none" strike="noStrike">
                          <a:solidFill>
                            <a:srgbClr val="000000"/>
                          </a:solidFill>
                          <a:effectLst/>
                          <a:latin typeface="Calibri" panose="020F0502020204030204" pitchFamily="34" charset="0"/>
                        </a:rPr>
                        <a:t>215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38634355"/>
                  </a:ext>
                </a:extLst>
              </a:tr>
              <a:tr h="201794">
                <a:tc>
                  <a:txBody>
                    <a:bodyPr/>
                    <a:lstStyle/>
                    <a:p>
                      <a:pPr algn="ctr" fontAlgn="ctr"/>
                      <a:r>
                        <a:rPr lang="es-AR" sz="1000" b="0" i="0" u="none" strike="noStrike">
                          <a:solidFill>
                            <a:srgbClr val="000000"/>
                          </a:solidFill>
                          <a:effectLst/>
                          <a:latin typeface="Var(--jp-code-font-family)"/>
                        </a:rPr>
                        <a:t>Alpine Skiing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100" b="0" i="0" u="none" strike="noStrike" dirty="0">
                          <a:solidFill>
                            <a:srgbClr val="000000"/>
                          </a:solidFill>
                          <a:effectLst/>
                          <a:latin typeface="Calibri" panose="020F0502020204030204" pitchFamily="34" charset="0"/>
                        </a:rPr>
                        <a:t>213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7957647"/>
                  </a:ext>
                </a:extLst>
              </a:tr>
            </a:tbl>
          </a:graphicData>
        </a:graphic>
      </p:graphicFrame>
      <p:sp>
        <p:nvSpPr>
          <p:cNvPr id="8" name="CuadroTexto 7">
            <a:extLst>
              <a:ext uri="{FF2B5EF4-FFF2-40B4-BE49-F238E27FC236}">
                <a16:creationId xmlns:a16="http://schemas.microsoft.com/office/drawing/2014/main" id="{3FD5CD3D-0A50-5E73-C805-09622DA852B8}"/>
              </a:ext>
            </a:extLst>
          </p:cNvPr>
          <p:cNvSpPr txBox="1"/>
          <p:nvPr/>
        </p:nvSpPr>
        <p:spPr>
          <a:xfrm>
            <a:off x="7216726" y="1041009"/>
            <a:ext cx="4543865" cy="923330"/>
          </a:xfrm>
          <a:prstGeom prst="rect">
            <a:avLst/>
          </a:prstGeom>
          <a:noFill/>
        </p:spPr>
        <p:txBody>
          <a:bodyPr wrap="square" rtlCol="0">
            <a:spAutoFit/>
          </a:bodyPr>
          <a:lstStyle/>
          <a:p>
            <a:pPr marL="285750" indent="-285750">
              <a:buFont typeface="Arial" panose="020B0604020202020204" pitchFamily="34" charset="0"/>
              <a:buChar char="•"/>
            </a:pPr>
            <a:r>
              <a:rPr lang="es-ES" dirty="0"/>
              <a:t>Podemos notar que primero es natación, luego atletismo, remo, gimnasia, hockey, voleibol, entre otros. </a:t>
            </a:r>
            <a:endParaRPr lang="es-AR" dirty="0"/>
          </a:p>
        </p:txBody>
      </p:sp>
    </p:spTree>
    <p:extLst>
      <p:ext uri="{BB962C8B-B14F-4D97-AF65-F5344CB8AC3E}">
        <p14:creationId xmlns:p14="http://schemas.microsoft.com/office/powerpoint/2010/main" val="146069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DCCB5-D83C-CBF4-44C5-F1A6F4426CB8}"/>
              </a:ext>
            </a:extLst>
          </p:cNvPr>
          <p:cNvSpPr>
            <a:spLocks noGrp="1"/>
          </p:cNvSpPr>
          <p:nvPr>
            <p:ph type="title"/>
          </p:nvPr>
        </p:nvSpPr>
        <p:spPr>
          <a:xfrm>
            <a:off x="0" y="0"/>
            <a:ext cx="10515600" cy="600724"/>
          </a:xfrm>
        </p:spPr>
        <p:txBody>
          <a:bodyPr tIns="360000">
            <a:normAutofit fontScale="90000"/>
          </a:bodyPr>
          <a:lstStyle/>
          <a:p>
            <a:r>
              <a:rPr lang="es-ES" sz="2800" dirty="0">
                <a:latin typeface="var(--jp-content-font-family)"/>
              </a:rPr>
              <a:t>¿Cuáles son los atletas que mas medallas ganaron?</a:t>
            </a:r>
            <a:br>
              <a:rPr lang="es-ES" sz="4400" i="0" dirty="0">
                <a:effectLst/>
                <a:latin typeface="var(--jp-content-font-family)"/>
              </a:rPr>
            </a:br>
            <a:endParaRPr lang="es-AR" dirty="0"/>
          </a:p>
        </p:txBody>
      </p:sp>
      <p:sp>
        <p:nvSpPr>
          <p:cNvPr id="6" name="Flecha: curvada hacia la derecha 5">
            <a:hlinkClick r:id="rId3" action="ppaction://hlinksldjump"/>
            <a:extLst>
              <a:ext uri="{FF2B5EF4-FFF2-40B4-BE49-F238E27FC236}">
                <a16:creationId xmlns:a16="http://schemas.microsoft.com/office/drawing/2014/main" id="{5EF4A86C-34A2-71BC-4D3A-815DFEF0B373}"/>
              </a:ext>
            </a:extLst>
          </p:cNvPr>
          <p:cNvSpPr/>
          <p:nvPr/>
        </p:nvSpPr>
        <p:spPr>
          <a:xfrm rot="10800000">
            <a:off x="11535508" y="69158"/>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pic>
        <p:nvPicPr>
          <p:cNvPr id="16386" name="Picture 2">
            <a:extLst>
              <a:ext uri="{FF2B5EF4-FFF2-40B4-BE49-F238E27FC236}">
                <a16:creationId xmlns:a16="http://schemas.microsoft.com/office/drawing/2014/main" id="{E008AA3B-4F5D-A044-5195-A1D86524E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78302"/>
            <a:ext cx="7220762" cy="63796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a 6">
            <a:extLst>
              <a:ext uri="{FF2B5EF4-FFF2-40B4-BE49-F238E27FC236}">
                <a16:creationId xmlns:a16="http://schemas.microsoft.com/office/drawing/2014/main" id="{6BBC18BE-25D2-6B60-B102-D8875E7568E9}"/>
              </a:ext>
            </a:extLst>
          </p:cNvPr>
          <p:cNvGraphicFramePr>
            <a:graphicFrameLocks noGrp="1"/>
          </p:cNvGraphicFramePr>
          <p:nvPr>
            <p:extLst>
              <p:ext uri="{D42A27DB-BD31-4B8C-83A1-F6EECF244321}">
                <p14:modId xmlns:p14="http://schemas.microsoft.com/office/powerpoint/2010/main" val="2463208022"/>
              </p:ext>
            </p:extLst>
          </p:nvPr>
        </p:nvGraphicFramePr>
        <p:xfrm>
          <a:off x="7220762" y="2506658"/>
          <a:ext cx="4971238" cy="4351342"/>
        </p:xfrm>
        <a:graphic>
          <a:graphicData uri="http://schemas.openxmlformats.org/drawingml/2006/table">
            <a:tbl>
              <a:tblPr/>
              <a:tblGrid>
                <a:gridCol w="2636080">
                  <a:extLst>
                    <a:ext uri="{9D8B030D-6E8A-4147-A177-3AD203B41FA5}">
                      <a16:colId xmlns:a16="http://schemas.microsoft.com/office/drawing/2014/main" val="201677964"/>
                    </a:ext>
                  </a:extLst>
                </a:gridCol>
                <a:gridCol w="409254">
                  <a:extLst>
                    <a:ext uri="{9D8B030D-6E8A-4147-A177-3AD203B41FA5}">
                      <a16:colId xmlns:a16="http://schemas.microsoft.com/office/drawing/2014/main" val="2744991042"/>
                    </a:ext>
                  </a:extLst>
                </a:gridCol>
                <a:gridCol w="481476">
                  <a:extLst>
                    <a:ext uri="{9D8B030D-6E8A-4147-A177-3AD203B41FA5}">
                      <a16:colId xmlns:a16="http://schemas.microsoft.com/office/drawing/2014/main" val="3120530621"/>
                    </a:ext>
                  </a:extLst>
                </a:gridCol>
                <a:gridCol w="589808">
                  <a:extLst>
                    <a:ext uri="{9D8B030D-6E8A-4147-A177-3AD203B41FA5}">
                      <a16:colId xmlns:a16="http://schemas.microsoft.com/office/drawing/2014/main" val="580002654"/>
                    </a:ext>
                  </a:extLst>
                </a:gridCol>
                <a:gridCol w="854620">
                  <a:extLst>
                    <a:ext uri="{9D8B030D-6E8A-4147-A177-3AD203B41FA5}">
                      <a16:colId xmlns:a16="http://schemas.microsoft.com/office/drawing/2014/main" val="3903730223"/>
                    </a:ext>
                  </a:extLst>
                </a:gridCol>
              </a:tblGrid>
              <a:tr h="180553">
                <a:tc>
                  <a:txBody>
                    <a:bodyPr/>
                    <a:lstStyle/>
                    <a:p>
                      <a:pPr algn="ctr" fontAlgn="ctr"/>
                      <a:r>
                        <a:rPr lang="es-AR" sz="1000" b="1" i="0" u="none" strike="noStrike">
                          <a:solidFill>
                            <a:srgbClr val="FFFFFF"/>
                          </a:solidFill>
                          <a:effectLst/>
                          <a:latin typeface="Calibri" panose="020F0502020204030204" pitchFamily="34" charset="0"/>
                        </a:rPr>
                        <a:t>Nombre</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a:solidFill>
                            <a:srgbClr val="FFFFFF"/>
                          </a:solidFill>
                          <a:effectLst/>
                          <a:latin typeface="Calibri" panose="020F0502020204030204" pitchFamily="34" charset="0"/>
                        </a:rPr>
                        <a:t>Oro</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a:solidFill>
                            <a:srgbClr val="FFFFFF"/>
                          </a:solidFill>
                          <a:effectLst/>
                          <a:latin typeface="Calibri" panose="020F0502020204030204" pitchFamily="34" charset="0"/>
                        </a:rPr>
                        <a:t>Plata</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a:solidFill>
                            <a:srgbClr val="FFFFFF"/>
                          </a:solidFill>
                          <a:effectLst/>
                          <a:latin typeface="Calibri" panose="020F0502020204030204" pitchFamily="34" charset="0"/>
                        </a:rPr>
                        <a:t>Bronce</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a:solidFill>
                            <a:srgbClr val="FFFFFF"/>
                          </a:solidFill>
                          <a:effectLst/>
                          <a:latin typeface="Calibri" panose="020F0502020204030204" pitchFamily="34" charset="0"/>
                        </a:rPr>
                        <a:t>Total</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504969624"/>
                  </a:ext>
                </a:extLst>
              </a:tr>
              <a:tr h="198609">
                <a:tc>
                  <a:txBody>
                    <a:bodyPr/>
                    <a:lstStyle/>
                    <a:p>
                      <a:pPr algn="ctr" fontAlgn="ctr"/>
                      <a:r>
                        <a:rPr lang="es-AR" sz="1000" b="1" i="0" u="none" strike="noStrike">
                          <a:solidFill>
                            <a:srgbClr val="000000"/>
                          </a:solidFill>
                          <a:effectLst/>
                          <a:latin typeface="Segoe UI" panose="020B0502040204020203" pitchFamily="34" charset="0"/>
                        </a:rPr>
                        <a:t>Michael Fred Phelps, II</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23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28</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95617704"/>
                  </a:ext>
                </a:extLst>
              </a:tr>
              <a:tr h="198609">
                <a:tc>
                  <a:txBody>
                    <a:bodyPr/>
                    <a:lstStyle/>
                    <a:p>
                      <a:pPr algn="ctr" fontAlgn="ctr"/>
                      <a:r>
                        <a:rPr lang="es-AR" sz="1000" b="1" i="0" u="none" strike="noStrike" dirty="0" err="1">
                          <a:solidFill>
                            <a:srgbClr val="000000"/>
                          </a:solidFill>
                          <a:effectLst/>
                          <a:latin typeface="Segoe UI" panose="020B0502040204020203" pitchFamily="34" charset="0"/>
                        </a:rPr>
                        <a:t>Larysa</a:t>
                      </a:r>
                      <a:r>
                        <a:rPr lang="es-AR" sz="1000" b="1" i="0" u="none" strike="noStrike" dirty="0">
                          <a:solidFill>
                            <a:srgbClr val="000000"/>
                          </a:solidFill>
                          <a:effectLst/>
                          <a:latin typeface="Segoe UI" panose="020B0502040204020203" pitchFamily="34" charset="0"/>
                        </a:rPr>
                        <a:t> </a:t>
                      </a:r>
                      <a:r>
                        <a:rPr lang="es-AR" sz="1000" b="1" i="0" u="none" strike="noStrike" dirty="0" err="1">
                          <a:solidFill>
                            <a:srgbClr val="000000"/>
                          </a:solidFill>
                          <a:effectLst/>
                          <a:latin typeface="Segoe UI" panose="020B0502040204020203" pitchFamily="34" charset="0"/>
                        </a:rPr>
                        <a:t>Semenivna</a:t>
                      </a:r>
                      <a:r>
                        <a:rPr lang="es-AR" sz="1000" b="1" i="0" u="none" strike="noStrike" dirty="0">
                          <a:solidFill>
                            <a:srgbClr val="000000"/>
                          </a:solidFill>
                          <a:effectLst/>
                          <a:latin typeface="Segoe UI" panose="020B0502040204020203" pitchFamily="34" charset="0"/>
                        </a:rPr>
                        <a:t> </a:t>
                      </a:r>
                      <a:r>
                        <a:rPr lang="es-AR" sz="1000" b="1" i="0" u="none" strike="noStrike" dirty="0" err="1">
                          <a:solidFill>
                            <a:srgbClr val="000000"/>
                          </a:solidFill>
                          <a:effectLst/>
                          <a:latin typeface="Segoe UI" panose="020B0502040204020203" pitchFamily="34" charset="0"/>
                        </a:rPr>
                        <a:t>Latynina</a:t>
                      </a:r>
                      <a:r>
                        <a:rPr lang="es-AR" sz="1000" b="1" i="0" u="none" strike="noStrike" dirty="0">
                          <a:solidFill>
                            <a:srgbClr val="000000"/>
                          </a:solidFill>
                          <a:effectLst/>
                          <a:latin typeface="Segoe UI" panose="020B0502040204020203" pitchFamily="34" charset="0"/>
                        </a:rPr>
                        <a:t> (</a:t>
                      </a:r>
                      <a:r>
                        <a:rPr lang="es-AR" sz="1000" b="1" i="0" u="none" strike="noStrike" dirty="0" err="1">
                          <a:solidFill>
                            <a:srgbClr val="000000"/>
                          </a:solidFill>
                          <a:effectLst/>
                          <a:latin typeface="Segoe UI" panose="020B0502040204020203" pitchFamily="34" charset="0"/>
                        </a:rPr>
                        <a:t>Diriy</a:t>
                      </a:r>
                      <a:r>
                        <a:rPr lang="es-AR" sz="1000" b="1" i="0" u="none" strike="noStrike" dirty="0">
                          <a:solidFill>
                            <a:srgbClr val="000000"/>
                          </a:solidFill>
                          <a:effectLst/>
                          <a:latin typeface="Segoe UI" panose="020B0502040204020203" pitchFamily="34" charset="0"/>
                        </a:rPr>
                        <a:t>-)</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18</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55044642"/>
                  </a:ext>
                </a:extLst>
              </a:tr>
              <a:tr h="198609">
                <a:tc>
                  <a:txBody>
                    <a:bodyPr/>
                    <a:lstStyle/>
                    <a:p>
                      <a:pPr algn="ctr" fontAlgn="ctr"/>
                      <a:r>
                        <a:rPr lang="es-AR" sz="1000" b="1" i="0" u="none" strike="noStrike" dirty="0" err="1">
                          <a:solidFill>
                            <a:srgbClr val="000000"/>
                          </a:solidFill>
                          <a:effectLst/>
                          <a:latin typeface="Segoe UI" panose="020B0502040204020203" pitchFamily="34" charset="0"/>
                        </a:rPr>
                        <a:t>Nikolay</a:t>
                      </a:r>
                      <a:r>
                        <a:rPr lang="es-AR" sz="1000" b="1" i="0" u="none" strike="noStrike" dirty="0">
                          <a:solidFill>
                            <a:srgbClr val="000000"/>
                          </a:solidFill>
                          <a:effectLst/>
                          <a:latin typeface="Segoe UI" panose="020B0502040204020203" pitchFamily="34" charset="0"/>
                        </a:rPr>
                        <a:t> </a:t>
                      </a:r>
                      <a:r>
                        <a:rPr lang="es-AR" sz="1000" b="1" i="0" u="none" strike="noStrike" dirty="0" err="1">
                          <a:solidFill>
                            <a:srgbClr val="000000"/>
                          </a:solidFill>
                          <a:effectLst/>
                          <a:latin typeface="Segoe UI" panose="020B0502040204020203" pitchFamily="34" charset="0"/>
                        </a:rPr>
                        <a:t>Yefimovich</a:t>
                      </a:r>
                      <a:r>
                        <a:rPr lang="es-AR" sz="1000" b="1" i="0" u="none" strike="noStrike" dirty="0">
                          <a:solidFill>
                            <a:srgbClr val="000000"/>
                          </a:solidFill>
                          <a:effectLst/>
                          <a:latin typeface="Segoe UI" panose="020B0502040204020203" pitchFamily="34" charset="0"/>
                        </a:rPr>
                        <a:t> </a:t>
                      </a:r>
                      <a:r>
                        <a:rPr lang="es-AR" sz="1000" b="1" i="0" u="none" strike="noStrike" dirty="0" err="1">
                          <a:solidFill>
                            <a:srgbClr val="000000"/>
                          </a:solidFill>
                          <a:effectLst/>
                          <a:latin typeface="Segoe UI" panose="020B0502040204020203" pitchFamily="34" charset="0"/>
                        </a:rPr>
                        <a:t>Andrianov</a:t>
                      </a:r>
                      <a:endParaRPr lang="es-AR" sz="1000" b="1" i="0" u="none" strike="noStrike" dirty="0">
                        <a:solidFill>
                          <a:srgbClr val="000000"/>
                        </a:solidFill>
                        <a:effectLst/>
                        <a:latin typeface="Segoe UI" panose="020B0502040204020203" pitchFamily="34" charset="0"/>
                      </a:endParaRP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15</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76862149"/>
                  </a:ext>
                </a:extLst>
              </a:tr>
              <a:tr h="198609">
                <a:tc>
                  <a:txBody>
                    <a:bodyPr/>
                    <a:lstStyle/>
                    <a:p>
                      <a:pPr algn="ctr" fontAlgn="ctr"/>
                      <a:r>
                        <a:rPr lang="es-AR" sz="1000" b="1" i="0" u="none" strike="noStrike">
                          <a:solidFill>
                            <a:srgbClr val="000000"/>
                          </a:solidFill>
                          <a:effectLst/>
                          <a:latin typeface="Segoe UI" panose="020B0502040204020203" pitchFamily="34" charset="0"/>
                        </a:rPr>
                        <a:t>Borys Anfiyanovych Shakhlin</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28669389"/>
                  </a:ext>
                </a:extLst>
              </a:tr>
              <a:tr h="198609">
                <a:tc>
                  <a:txBody>
                    <a:bodyPr/>
                    <a:lstStyle/>
                    <a:p>
                      <a:pPr algn="ctr" fontAlgn="ctr"/>
                      <a:r>
                        <a:rPr lang="es-AR" sz="1000" b="1" i="0" u="none" strike="noStrike">
                          <a:solidFill>
                            <a:srgbClr val="000000"/>
                          </a:solidFill>
                          <a:effectLst/>
                          <a:latin typeface="Segoe UI" panose="020B0502040204020203" pitchFamily="34" charset="0"/>
                        </a:rPr>
                        <a:t>Takashi Ono</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2507336"/>
                  </a:ext>
                </a:extLst>
              </a:tr>
              <a:tr h="198609">
                <a:tc>
                  <a:txBody>
                    <a:bodyPr/>
                    <a:lstStyle/>
                    <a:p>
                      <a:pPr algn="ctr" fontAlgn="ctr"/>
                      <a:r>
                        <a:rPr lang="es-AR" sz="1000" b="1" i="0" u="none" strike="noStrike">
                          <a:solidFill>
                            <a:srgbClr val="000000"/>
                          </a:solidFill>
                          <a:effectLst/>
                          <a:latin typeface="Segoe UI" panose="020B0502040204020203" pitchFamily="34" charset="0"/>
                        </a:rPr>
                        <a:t>Ole Einar Bjrndalen</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3339923"/>
                  </a:ext>
                </a:extLst>
              </a:tr>
              <a:tr h="198609">
                <a:tc>
                  <a:txBody>
                    <a:bodyPr/>
                    <a:lstStyle/>
                    <a:p>
                      <a:pPr algn="ctr" fontAlgn="ctr"/>
                      <a:r>
                        <a:rPr lang="es-AR" sz="1000" b="1" i="0" u="none" strike="noStrike">
                          <a:solidFill>
                            <a:srgbClr val="000000"/>
                          </a:solidFill>
                          <a:effectLst/>
                          <a:latin typeface="Segoe UI" panose="020B0502040204020203" pitchFamily="34" charset="0"/>
                        </a:rPr>
                        <a:t>Edoardo Mangiarotti</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19153083"/>
                  </a:ext>
                </a:extLst>
              </a:tr>
              <a:tr h="198609">
                <a:tc>
                  <a:txBody>
                    <a:bodyPr/>
                    <a:lstStyle/>
                    <a:p>
                      <a:pPr algn="ctr" fontAlgn="ctr"/>
                      <a:r>
                        <a:rPr lang="es-AR" sz="1000" b="1" i="0" u="none" strike="noStrike">
                          <a:solidFill>
                            <a:srgbClr val="000000"/>
                          </a:solidFill>
                          <a:effectLst/>
                          <a:latin typeface="Segoe UI" panose="020B0502040204020203" pitchFamily="34" charset="0"/>
                        </a:rPr>
                        <a:t>Ryan Steven Lochte</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26108757"/>
                  </a:ext>
                </a:extLst>
              </a:tr>
              <a:tr h="198609">
                <a:tc>
                  <a:txBody>
                    <a:bodyPr/>
                    <a:lstStyle/>
                    <a:p>
                      <a:pPr algn="ctr" fontAlgn="ctr"/>
                      <a:r>
                        <a:rPr lang="es-AR" sz="1000" b="1" i="0" u="none" strike="noStrike">
                          <a:solidFill>
                            <a:srgbClr val="000000"/>
                          </a:solidFill>
                          <a:effectLst/>
                          <a:latin typeface="Segoe UI" panose="020B0502040204020203" pitchFamily="34" charset="0"/>
                        </a:rPr>
                        <a:t>Birgit Fischer-Schmidt</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06448734"/>
                  </a:ext>
                </a:extLst>
              </a:tr>
              <a:tr h="198609">
                <a:tc>
                  <a:txBody>
                    <a:bodyPr/>
                    <a:lstStyle/>
                    <a:p>
                      <a:pPr algn="ctr" fontAlgn="ctr"/>
                      <a:r>
                        <a:rPr lang="es-AR" sz="1000" b="1" i="0" u="none" strike="noStrike">
                          <a:solidFill>
                            <a:srgbClr val="000000"/>
                          </a:solidFill>
                          <a:effectLst/>
                          <a:latin typeface="Segoe UI" panose="020B0502040204020203" pitchFamily="34" charset="0"/>
                        </a:rPr>
                        <a:t>Paavo Johannes Nurmi</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85867974"/>
                  </a:ext>
                </a:extLst>
              </a:tr>
              <a:tr h="198609">
                <a:tc>
                  <a:txBody>
                    <a:bodyPr/>
                    <a:lstStyle/>
                    <a:p>
                      <a:pPr algn="ctr" fontAlgn="ctr"/>
                      <a:r>
                        <a:rPr lang="es-AR" sz="1000" b="1" i="0" u="none" strike="noStrike">
                          <a:solidFill>
                            <a:srgbClr val="000000"/>
                          </a:solidFill>
                          <a:effectLst/>
                          <a:latin typeface="Segoe UI" panose="020B0502040204020203" pitchFamily="34" charset="0"/>
                        </a:rPr>
                        <a:t>Natalie Anne Coughlin (-Hall)</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4441205"/>
                  </a:ext>
                </a:extLst>
              </a:tr>
              <a:tr h="397218">
                <a:tc>
                  <a:txBody>
                    <a:bodyPr/>
                    <a:lstStyle/>
                    <a:p>
                      <a:pPr algn="ctr" fontAlgn="ctr"/>
                      <a:r>
                        <a:rPr lang="es-AR" sz="1000" b="1" i="0" u="none" strike="noStrike">
                          <a:solidFill>
                            <a:srgbClr val="000000"/>
                          </a:solidFill>
                          <a:effectLst/>
                          <a:latin typeface="Segoe UI" panose="020B0502040204020203" pitchFamily="34" charset="0"/>
                        </a:rPr>
                        <a:t>Jennifer Elisabeth "Jenny" Thompson (-Cumpelik)</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55182069"/>
                  </a:ext>
                </a:extLst>
              </a:tr>
              <a:tr h="198609">
                <a:tc>
                  <a:txBody>
                    <a:bodyPr/>
                    <a:lstStyle/>
                    <a:p>
                      <a:pPr algn="ctr" fontAlgn="ctr"/>
                      <a:r>
                        <a:rPr lang="es-AR" sz="1000" b="1" i="0" u="none" strike="noStrike">
                          <a:solidFill>
                            <a:srgbClr val="000000"/>
                          </a:solidFill>
                          <a:effectLst/>
                          <a:latin typeface="Segoe UI" panose="020B0502040204020203" pitchFamily="34" charset="0"/>
                        </a:rPr>
                        <a:t>Sawao Kato</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4073854"/>
                  </a:ext>
                </a:extLst>
              </a:tr>
              <a:tr h="198609">
                <a:tc>
                  <a:txBody>
                    <a:bodyPr/>
                    <a:lstStyle/>
                    <a:p>
                      <a:pPr algn="ctr" fontAlgn="ctr"/>
                      <a:r>
                        <a:rPr lang="es-AR" sz="1000" b="1" i="0" u="none" strike="noStrike">
                          <a:solidFill>
                            <a:srgbClr val="000000"/>
                          </a:solidFill>
                          <a:effectLst/>
                          <a:latin typeface="Segoe UI" panose="020B0502040204020203" pitchFamily="34" charset="0"/>
                        </a:rPr>
                        <a:t>Dara Grace Torres (-Hoffman, -Minas)</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88340237"/>
                  </a:ext>
                </a:extLst>
              </a:tr>
              <a:tr h="198609">
                <a:tc>
                  <a:txBody>
                    <a:bodyPr/>
                    <a:lstStyle/>
                    <a:p>
                      <a:pPr algn="ctr" fontAlgn="ctr"/>
                      <a:r>
                        <a:rPr lang="es-AR" sz="1000" b="1" i="0" u="none" strike="noStrike">
                          <a:solidFill>
                            <a:srgbClr val="000000"/>
                          </a:solidFill>
                          <a:effectLst/>
                          <a:latin typeface="Segoe UI" panose="020B0502040204020203" pitchFamily="34" charset="0"/>
                        </a:rPr>
                        <a:t>Aleksey Yuryevich Nemov</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07089733"/>
                  </a:ext>
                </a:extLst>
              </a:tr>
              <a:tr h="198609">
                <a:tc>
                  <a:txBody>
                    <a:bodyPr/>
                    <a:lstStyle/>
                    <a:p>
                      <a:pPr algn="ctr" fontAlgn="ctr"/>
                      <a:r>
                        <a:rPr lang="es-AR" sz="1000" b="1" i="0" u="none" strike="noStrike">
                          <a:solidFill>
                            <a:srgbClr val="000000"/>
                          </a:solidFill>
                          <a:effectLst/>
                          <a:latin typeface="Segoe UI" panose="020B0502040204020203" pitchFamily="34" charset="0"/>
                        </a:rPr>
                        <a:t>Aleksandr Vladimirovich Popov</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58618025"/>
                  </a:ext>
                </a:extLst>
              </a:tr>
              <a:tr h="198609">
                <a:tc>
                  <a:txBody>
                    <a:bodyPr/>
                    <a:lstStyle/>
                    <a:p>
                      <a:pPr algn="ctr" fontAlgn="ctr"/>
                      <a:r>
                        <a:rPr lang="es-AR" sz="1000" b="1" i="0" u="none" strike="noStrike">
                          <a:solidFill>
                            <a:srgbClr val="000000"/>
                          </a:solidFill>
                          <a:effectLst/>
                          <a:latin typeface="Segoe UI" panose="020B0502040204020203" pitchFamily="34" charset="0"/>
                        </a:rPr>
                        <a:t>Matthew Nicholas "Matt" Biondi</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41390807"/>
                  </a:ext>
                </a:extLst>
              </a:tr>
              <a:tr h="198609">
                <a:tc>
                  <a:txBody>
                    <a:bodyPr/>
                    <a:lstStyle/>
                    <a:p>
                      <a:pPr algn="ctr" fontAlgn="ctr"/>
                      <a:r>
                        <a:rPr lang="es-AR" sz="1000" b="1" i="0" u="none" strike="noStrike">
                          <a:solidFill>
                            <a:srgbClr val="000000"/>
                          </a:solidFill>
                          <a:effectLst/>
                          <a:latin typeface="Segoe UI" panose="020B0502040204020203" pitchFamily="34" charset="0"/>
                        </a:rPr>
                        <a:t>Mark Andrew Spitz</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34381642"/>
                  </a:ext>
                </a:extLst>
              </a:tr>
              <a:tr h="198609">
                <a:tc>
                  <a:txBody>
                    <a:bodyPr/>
                    <a:lstStyle/>
                    <a:p>
                      <a:pPr algn="ctr" fontAlgn="ctr"/>
                      <a:r>
                        <a:rPr lang="es-AR" sz="1000" b="1" i="0" u="none" strike="noStrike">
                          <a:solidFill>
                            <a:srgbClr val="000000"/>
                          </a:solidFill>
                          <a:effectLst/>
                          <a:latin typeface="Segoe UI" panose="020B0502040204020203" pitchFamily="34" charset="0"/>
                        </a:rPr>
                        <a:t>Viktor Ivanovych Chukarin</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11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68100549"/>
                  </a:ext>
                </a:extLst>
              </a:tr>
              <a:tr h="198609">
                <a:tc>
                  <a:txBody>
                    <a:bodyPr/>
                    <a:lstStyle/>
                    <a:p>
                      <a:pPr algn="ctr" fontAlgn="ctr"/>
                      <a:r>
                        <a:rPr lang="es-AR" sz="1000" b="1" i="0" u="none" strike="noStrike">
                          <a:solidFill>
                            <a:srgbClr val="000000"/>
                          </a:solidFill>
                          <a:effectLst/>
                          <a:latin typeface="Segoe UI" panose="020B0502040204020203" pitchFamily="34" charset="0"/>
                        </a:rPr>
                        <a:t>Vra slavsk (-Odloilov)</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000" b="0" i="0" u="none" strike="noStrike" dirty="0">
                          <a:solidFill>
                            <a:srgbClr val="000000"/>
                          </a:solidFill>
                          <a:effectLst/>
                          <a:latin typeface="Segoe UI" panose="020B0502040204020203" pitchFamily="34" charset="0"/>
                        </a:rPr>
                        <a:t>11</a:t>
                      </a:r>
                    </a:p>
                  </a:txBody>
                  <a:tcPr marL="9028" marR="9028" marT="90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93707073"/>
                  </a:ext>
                </a:extLst>
              </a:tr>
            </a:tbl>
          </a:graphicData>
        </a:graphic>
      </p:graphicFrame>
      <p:sp>
        <p:nvSpPr>
          <p:cNvPr id="8" name="CuadroTexto 7">
            <a:extLst>
              <a:ext uri="{FF2B5EF4-FFF2-40B4-BE49-F238E27FC236}">
                <a16:creationId xmlns:a16="http://schemas.microsoft.com/office/drawing/2014/main" id="{FD3B76B5-3991-E6A5-702A-A008241F144B}"/>
              </a:ext>
            </a:extLst>
          </p:cNvPr>
          <p:cNvSpPr txBox="1"/>
          <p:nvPr/>
        </p:nvSpPr>
        <p:spPr>
          <a:xfrm>
            <a:off x="7220762" y="872197"/>
            <a:ext cx="4821183" cy="1477328"/>
          </a:xfrm>
          <a:prstGeom prst="rect">
            <a:avLst/>
          </a:prstGeom>
          <a:noFill/>
        </p:spPr>
        <p:txBody>
          <a:bodyPr wrap="square" rtlCol="0">
            <a:spAutoFit/>
          </a:bodyPr>
          <a:lstStyle/>
          <a:p>
            <a:pPr marL="285750" indent="-285750">
              <a:buFont typeface="Arial" panose="020B0604020202020204" pitchFamily="34" charset="0"/>
              <a:buChar char="•"/>
            </a:pPr>
            <a:r>
              <a:rPr lang="es-ES" b="1" dirty="0"/>
              <a:t>Podemos observar que los atletas que mas medallas ganaron son Michael Phelps, </a:t>
            </a:r>
            <a:r>
              <a:rPr lang="es-ES" b="1" dirty="0" err="1"/>
              <a:t>Larysa</a:t>
            </a:r>
            <a:r>
              <a:rPr lang="es-ES" b="1" dirty="0"/>
              <a:t> </a:t>
            </a:r>
            <a:r>
              <a:rPr lang="es-ES" b="1" dirty="0" err="1"/>
              <a:t>Semenivna</a:t>
            </a:r>
            <a:r>
              <a:rPr lang="es-ES" b="1" dirty="0"/>
              <a:t> </a:t>
            </a:r>
            <a:r>
              <a:rPr lang="es-ES" b="1" dirty="0" err="1"/>
              <a:t>Latynina</a:t>
            </a:r>
            <a:r>
              <a:rPr lang="es-ES" b="1" dirty="0"/>
              <a:t> y </a:t>
            </a:r>
            <a:r>
              <a:rPr lang="es-ES" b="1" dirty="0" err="1"/>
              <a:t>Nikolay</a:t>
            </a:r>
            <a:r>
              <a:rPr lang="es-ES" b="1" dirty="0"/>
              <a:t> </a:t>
            </a:r>
            <a:r>
              <a:rPr lang="es-ES" b="1" dirty="0" err="1"/>
              <a:t>Yefimovich</a:t>
            </a:r>
            <a:r>
              <a:rPr lang="es-ES" b="1" dirty="0"/>
              <a:t> </a:t>
            </a:r>
            <a:r>
              <a:rPr lang="es-ES" b="1" dirty="0" err="1"/>
              <a:t>Andrianov</a:t>
            </a:r>
            <a:r>
              <a:rPr lang="es-ES" b="1" dirty="0"/>
              <a:t>.</a:t>
            </a: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68284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FDD3E-E120-7CA1-416C-1375CC668EB3}"/>
              </a:ext>
            </a:extLst>
          </p:cNvPr>
          <p:cNvSpPr>
            <a:spLocks noGrp="1"/>
          </p:cNvSpPr>
          <p:nvPr>
            <p:ph type="title"/>
          </p:nvPr>
        </p:nvSpPr>
        <p:spPr>
          <a:xfrm>
            <a:off x="0" y="69158"/>
            <a:ext cx="10515600" cy="268467"/>
          </a:xfrm>
        </p:spPr>
        <p:txBody>
          <a:bodyPr tIns="360000">
            <a:normAutofit fontScale="90000"/>
          </a:bodyPr>
          <a:lstStyle/>
          <a:p>
            <a:r>
              <a:rPr lang="es-ES" sz="2800" i="0" dirty="0">
                <a:effectLst/>
                <a:latin typeface="var(--jp-content-font-family)"/>
              </a:rPr>
              <a:t>¿Cuales son los atletas mas efectivos?</a:t>
            </a:r>
            <a:br>
              <a:rPr lang="es-ES" sz="2800" i="0" dirty="0">
                <a:effectLst/>
                <a:latin typeface="var(--jp-content-font-family)"/>
              </a:rPr>
            </a:br>
            <a:endParaRPr lang="es-AR" sz="2800" dirty="0"/>
          </a:p>
        </p:txBody>
      </p:sp>
      <p:sp>
        <p:nvSpPr>
          <p:cNvPr id="4" name="Flecha: curvada hacia la derecha 3">
            <a:hlinkClick r:id="rId3" action="ppaction://hlinksldjump"/>
            <a:extLst>
              <a:ext uri="{FF2B5EF4-FFF2-40B4-BE49-F238E27FC236}">
                <a16:creationId xmlns:a16="http://schemas.microsoft.com/office/drawing/2014/main" id="{815ED17A-A7B1-C39E-EA42-9A649AA66A9D}"/>
              </a:ext>
            </a:extLst>
          </p:cNvPr>
          <p:cNvSpPr/>
          <p:nvPr/>
        </p:nvSpPr>
        <p:spPr>
          <a:xfrm rot="10800000">
            <a:off x="11519095" y="4220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pic>
        <p:nvPicPr>
          <p:cNvPr id="15362" name="Picture 2">
            <a:extLst>
              <a:ext uri="{FF2B5EF4-FFF2-40B4-BE49-F238E27FC236}">
                <a16:creationId xmlns:a16="http://schemas.microsoft.com/office/drawing/2014/main" id="{A0E850ED-E9E7-A620-C4FC-06B463F11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726815"/>
            <a:ext cx="12191999" cy="2984250"/>
          </a:xfrm>
          <a:prstGeom prst="rect">
            <a:avLst/>
          </a:prstGeom>
          <a:solidFill>
            <a:srgbClr val="FFFFFF">
              <a:alpha val="42000"/>
            </a:srgbClr>
          </a:solidFill>
        </p:spPr>
      </p:pic>
      <p:graphicFrame>
        <p:nvGraphicFramePr>
          <p:cNvPr id="5" name="Tabla 4">
            <a:extLst>
              <a:ext uri="{FF2B5EF4-FFF2-40B4-BE49-F238E27FC236}">
                <a16:creationId xmlns:a16="http://schemas.microsoft.com/office/drawing/2014/main" id="{2D7A935C-3219-B5D9-82D6-CF26CD07BC19}"/>
              </a:ext>
            </a:extLst>
          </p:cNvPr>
          <p:cNvGraphicFramePr>
            <a:graphicFrameLocks noGrp="1"/>
          </p:cNvGraphicFramePr>
          <p:nvPr>
            <p:extLst>
              <p:ext uri="{D42A27DB-BD31-4B8C-83A1-F6EECF244321}">
                <p14:modId xmlns:p14="http://schemas.microsoft.com/office/powerpoint/2010/main" val="793303739"/>
              </p:ext>
            </p:extLst>
          </p:nvPr>
        </p:nvGraphicFramePr>
        <p:xfrm>
          <a:off x="0" y="295422"/>
          <a:ext cx="8778239" cy="3389190"/>
        </p:xfrm>
        <a:graphic>
          <a:graphicData uri="http://schemas.openxmlformats.org/drawingml/2006/table">
            <a:tbl>
              <a:tblPr/>
              <a:tblGrid>
                <a:gridCol w="3070981">
                  <a:extLst>
                    <a:ext uri="{9D8B030D-6E8A-4147-A177-3AD203B41FA5}">
                      <a16:colId xmlns:a16="http://schemas.microsoft.com/office/drawing/2014/main" val="3297362821"/>
                    </a:ext>
                  </a:extLst>
                </a:gridCol>
                <a:gridCol w="476773">
                  <a:extLst>
                    <a:ext uri="{9D8B030D-6E8A-4147-A177-3AD203B41FA5}">
                      <a16:colId xmlns:a16="http://schemas.microsoft.com/office/drawing/2014/main" val="1357113023"/>
                    </a:ext>
                  </a:extLst>
                </a:gridCol>
                <a:gridCol w="560910">
                  <a:extLst>
                    <a:ext uri="{9D8B030D-6E8A-4147-A177-3AD203B41FA5}">
                      <a16:colId xmlns:a16="http://schemas.microsoft.com/office/drawing/2014/main" val="4187676794"/>
                    </a:ext>
                  </a:extLst>
                </a:gridCol>
                <a:gridCol w="687114">
                  <a:extLst>
                    <a:ext uri="{9D8B030D-6E8A-4147-A177-3AD203B41FA5}">
                      <a16:colId xmlns:a16="http://schemas.microsoft.com/office/drawing/2014/main" val="3609748573"/>
                    </a:ext>
                  </a:extLst>
                </a:gridCol>
                <a:gridCol w="995616">
                  <a:extLst>
                    <a:ext uri="{9D8B030D-6E8A-4147-A177-3AD203B41FA5}">
                      <a16:colId xmlns:a16="http://schemas.microsoft.com/office/drawing/2014/main" val="3783264138"/>
                    </a:ext>
                  </a:extLst>
                </a:gridCol>
                <a:gridCol w="1219979">
                  <a:extLst>
                    <a:ext uri="{9D8B030D-6E8A-4147-A177-3AD203B41FA5}">
                      <a16:colId xmlns:a16="http://schemas.microsoft.com/office/drawing/2014/main" val="2460165077"/>
                    </a:ext>
                  </a:extLst>
                </a:gridCol>
                <a:gridCol w="1766866">
                  <a:extLst>
                    <a:ext uri="{9D8B030D-6E8A-4147-A177-3AD203B41FA5}">
                      <a16:colId xmlns:a16="http://schemas.microsoft.com/office/drawing/2014/main" val="2141761566"/>
                    </a:ext>
                  </a:extLst>
                </a:gridCol>
              </a:tblGrid>
              <a:tr h="146676">
                <a:tc>
                  <a:txBody>
                    <a:bodyPr/>
                    <a:lstStyle/>
                    <a:p>
                      <a:pPr algn="ctr" fontAlgn="ctr"/>
                      <a:r>
                        <a:rPr lang="es-AR" sz="1000" b="1" i="0" u="none" strike="noStrike">
                          <a:solidFill>
                            <a:srgbClr val="FFFFFF"/>
                          </a:solidFill>
                          <a:effectLst/>
                          <a:latin typeface="Calibri" panose="020F0502020204030204" pitchFamily="34" charset="0"/>
                        </a:rPr>
                        <a:t>Nombre</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6000"/>
                      </a:srgbClr>
                    </a:solidFill>
                  </a:tcPr>
                </a:tc>
                <a:tc>
                  <a:txBody>
                    <a:bodyPr/>
                    <a:lstStyle/>
                    <a:p>
                      <a:pPr algn="ctr" fontAlgn="ctr"/>
                      <a:r>
                        <a:rPr lang="es-AR" sz="1000" b="1" i="0" u="none" strike="noStrike">
                          <a:solidFill>
                            <a:srgbClr val="FFFFFF"/>
                          </a:solidFill>
                          <a:effectLst/>
                          <a:latin typeface="Calibri" panose="020F0502020204030204" pitchFamily="34" charset="0"/>
                        </a:rPr>
                        <a:t>Oro</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6000"/>
                      </a:srgbClr>
                    </a:solidFill>
                  </a:tcPr>
                </a:tc>
                <a:tc>
                  <a:txBody>
                    <a:bodyPr/>
                    <a:lstStyle/>
                    <a:p>
                      <a:pPr algn="ctr" fontAlgn="ctr"/>
                      <a:r>
                        <a:rPr lang="es-AR" sz="1000" b="1" i="0" u="none" strike="noStrike">
                          <a:solidFill>
                            <a:srgbClr val="FFFFFF"/>
                          </a:solidFill>
                          <a:effectLst/>
                          <a:latin typeface="Calibri" panose="020F0502020204030204" pitchFamily="34" charset="0"/>
                        </a:rPr>
                        <a:t>Plata</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6000"/>
                      </a:srgbClr>
                    </a:solidFill>
                  </a:tcPr>
                </a:tc>
                <a:tc>
                  <a:txBody>
                    <a:bodyPr/>
                    <a:lstStyle/>
                    <a:p>
                      <a:pPr algn="ctr" fontAlgn="ctr"/>
                      <a:r>
                        <a:rPr lang="es-AR" sz="1000" b="1" i="0" u="none" strike="noStrike">
                          <a:solidFill>
                            <a:srgbClr val="FFFFFF"/>
                          </a:solidFill>
                          <a:effectLst/>
                          <a:latin typeface="Calibri" panose="020F0502020204030204" pitchFamily="34" charset="0"/>
                        </a:rPr>
                        <a:t>Bronce</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6000"/>
                      </a:srgbClr>
                    </a:solidFill>
                  </a:tcPr>
                </a:tc>
                <a:tc>
                  <a:txBody>
                    <a:bodyPr/>
                    <a:lstStyle/>
                    <a:p>
                      <a:pPr algn="ctr" fontAlgn="ctr"/>
                      <a:r>
                        <a:rPr lang="es-AR" sz="1000" b="1" i="0" u="none" strike="noStrike">
                          <a:solidFill>
                            <a:srgbClr val="FFFFFF"/>
                          </a:solidFill>
                          <a:effectLst/>
                          <a:latin typeface="Calibri" panose="020F0502020204030204" pitchFamily="34" charset="0"/>
                        </a:rPr>
                        <a:t>Sin medalla</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6000"/>
                      </a:srgbClr>
                    </a:solidFill>
                  </a:tcPr>
                </a:tc>
                <a:tc>
                  <a:txBody>
                    <a:bodyPr/>
                    <a:lstStyle/>
                    <a:p>
                      <a:pPr algn="ctr" fontAlgn="ctr"/>
                      <a:r>
                        <a:rPr lang="es-AR" sz="1000" b="1" i="0" u="none" strike="noStrike">
                          <a:solidFill>
                            <a:srgbClr val="FFFFFF"/>
                          </a:solidFill>
                          <a:effectLst/>
                          <a:latin typeface="Calibri" panose="020F0502020204030204" pitchFamily="34" charset="0"/>
                        </a:rPr>
                        <a:t>Participaciones</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6000"/>
                      </a:srgbClr>
                    </a:solidFill>
                  </a:tcPr>
                </a:tc>
                <a:tc>
                  <a:txBody>
                    <a:bodyPr/>
                    <a:lstStyle/>
                    <a:p>
                      <a:pPr algn="ctr" fontAlgn="ctr"/>
                      <a:r>
                        <a:rPr lang="es-AR" sz="1000" b="1" i="0" u="none" strike="noStrike">
                          <a:solidFill>
                            <a:srgbClr val="FFFFFF"/>
                          </a:solidFill>
                          <a:effectLst/>
                          <a:latin typeface="Calibri" panose="020F0502020204030204" pitchFamily="34" charset="0"/>
                        </a:rPr>
                        <a:t>% de efectividad</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6000"/>
                      </a:srgbClr>
                    </a:solidFill>
                  </a:tcPr>
                </a:tc>
                <a:extLst>
                  <a:ext uri="{0D108BD9-81ED-4DB2-BD59-A6C34878D82A}">
                    <a16:rowId xmlns:a16="http://schemas.microsoft.com/office/drawing/2014/main" val="3915110941"/>
                  </a:ext>
                </a:extLst>
              </a:tr>
              <a:tr h="146676">
                <a:tc>
                  <a:txBody>
                    <a:bodyPr/>
                    <a:lstStyle/>
                    <a:p>
                      <a:pPr algn="ctr" fontAlgn="ctr"/>
                      <a:r>
                        <a:rPr lang="es-AR" sz="1000" b="1" i="0" u="none" strike="noStrike">
                          <a:solidFill>
                            <a:srgbClr val="000000"/>
                          </a:solidFill>
                          <a:effectLst/>
                          <a:latin typeface="Segoe UI" panose="020B0502040204020203" pitchFamily="34" charset="0"/>
                        </a:rPr>
                        <a:t>Paavo Johannes Nurmi</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100.00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1339112663"/>
                  </a:ext>
                </a:extLst>
              </a:tr>
              <a:tr h="146676">
                <a:tc>
                  <a:txBody>
                    <a:bodyPr/>
                    <a:lstStyle/>
                    <a:p>
                      <a:pPr algn="ctr" fontAlgn="ctr"/>
                      <a:r>
                        <a:rPr lang="es-AR" sz="1000" b="1" i="0" u="none" strike="noStrike">
                          <a:solidFill>
                            <a:srgbClr val="000000"/>
                          </a:solidFill>
                          <a:effectLst/>
                          <a:latin typeface="Segoe UI" panose="020B0502040204020203" pitchFamily="34" charset="0"/>
                        </a:rPr>
                        <a:t>Frederick Carlton "Carl" Lewis</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100.00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4149019460"/>
                  </a:ext>
                </a:extLst>
              </a:tr>
              <a:tr h="146676">
                <a:tc>
                  <a:txBody>
                    <a:bodyPr/>
                    <a:lstStyle/>
                    <a:p>
                      <a:pPr algn="ctr" fontAlgn="ctr"/>
                      <a:r>
                        <a:rPr lang="es-AR" sz="1000" b="1" i="0" u="none" strike="noStrike">
                          <a:solidFill>
                            <a:srgbClr val="000000"/>
                          </a:solidFill>
                          <a:effectLst/>
                          <a:latin typeface="Segoe UI" panose="020B0502040204020203" pitchFamily="34" charset="0"/>
                        </a:rPr>
                        <a:t>Donald Arthur "Don" Schollander</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100.00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2805437017"/>
                  </a:ext>
                </a:extLst>
              </a:tr>
              <a:tr h="146676">
                <a:tc>
                  <a:txBody>
                    <a:bodyPr/>
                    <a:lstStyle/>
                    <a:p>
                      <a:pPr algn="ctr" fontAlgn="ctr"/>
                      <a:r>
                        <a:rPr lang="es-AR" sz="1000" b="1" i="0" u="none" strike="noStrike">
                          <a:solidFill>
                            <a:srgbClr val="000000"/>
                          </a:solidFill>
                          <a:effectLst/>
                          <a:latin typeface="Segoe UI" panose="020B0502040204020203" pitchFamily="34" charset="0"/>
                        </a:rPr>
                        <a:t>Raymond Clarence "Ray" Ewry</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100.00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4192498134"/>
                  </a:ext>
                </a:extLst>
              </a:tr>
              <a:tr h="146676">
                <a:tc>
                  <a:txBody>
                    <a:bodyPr/>
                    <a:lstStyle/>
                    <a:p>
                      <a:pPr algn="ctr" fontAlgn="ctr"/>
                      <a:r>
                        <a:rPr lang="es-AR" sz="1000" b="1" i="0" u="none" strike="noStrike">
                          <a:solidFill>
                            <a:srgbClr val="000000"/>
                          </a:solidFill>
                          <a:effectLst/>
                          <a:latin typeface="Segoe UI" panose="020B0502040204020203" pitchFamily="34" charset="0"/>
                        </a:rPr>
                        <a:t>Larysa Semenivna Latynina (Diriy-)</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19</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94.74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1659646099"/>
                  </a:ext>
                </a:extLst>
              </a:tr>
              <a:tr h="146676">
                <a:tc>
                  <a:txBody>
                    <a:bodyPr/>
                    <a:lstStyle/>
                    <a:p>
                      <a:pPr algn="ctr" fontAlgn="ctr"/>
                      <a:r>
                        <a:rPr lang="es-AR" sz="1000" b="1" i="0" u="none" strike="noStrike">
                          <a:solidFill>
                            <a:srgbClr val="000000"/>
                          </a:solidFill>
                          <a:effectLst/>
                          <a:latin typeface="Segoe UI" panose="020B0502040204020203" pitchFamily="34" charset="0"/>
                        </a:rPr>
                        <a:t>Michael Fred Phelps, II</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93.33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3115798621"/>
                  </a:ext>
                </a:extLst>
              </a:tr>
              <a:tr h="146676">
                <a:tc>
                  <a:txBody>
                    <a:bodyPr/>
                    <a:lstStyle/>
                    <a:p>
                      <a:pPr algn="ctr" fontAlgn="ctr"/>
                      <a:r>
                        <a:rPr lang="es-AR" sz="1000" b="1" i="0" u="none" strike="noStrike">
                          <a:solidFill>
                            <a:srgbClr val="000000"/>
                          </a:solidFill>
                          <a:effectLst/>
                          <a:latin typeface="Segoe UI" panose="020B0502040204020203" pitchFamily="34" charset="0"/>
                        </a:rPr>
                        <a:t>Birgit Fischer-Schmidt</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92.31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2770842388"/>
                  </a:ext>
                </a:extLst>
              </a:tr>
              <a:tr h="146676">
                <a:tc>
                  <a:txBody>
                    <a:bodyPr/>
                    <a:lstStyle/>
                    <a:p>
                      <a:pPr algn="ctr" fontAlgn="ctr"/>
                      <a:r>
                        <a:rPr lang="es-AR" sz="1000" b="1" i="0" u="none" strike="noStrike">
                          <a:solidFill>
                            <a:srgbClr val="000000"/>
                          </a:solidFill>
                          <a:effectLst/>
                          <a:latin typeface="Segoe UI" panose="020B0502040204020203" pitchFamily="34" charset="0"/>
                        </a:rPr>
                        <a:t>Matthew Nicholas "Matt" Biondi</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91.67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554109838"/>
                  </a:ext>
                </a:extLst>
              </a:tr>
              <a:tr h="146676">
                <a:tc>
                  <a:txBody>
                    <a:bodyPr/>
                    <a:lstStyle/>
                    <a:p>
                      <a:pPr algn="ctr" fontAlgn="ctr"/>
                      <a:r>
                        <a:rPr lang="es-AR" sz="1000" b="1" i="0" u="none" strike="noStrike">
                          <a:solidFill>
                            <a:srgbClr val="000000"/>
                          </a:solidFill>
                          <a:effectLst/>
                          <a:latin typeface="Segoe UI" panose="020B0502040204020203" pitchFamily="34" charset="0"/>
                        </a:rPr>
                        <a:t>Mark Andrew Spitz</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91.67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4249172741"/>
                  </a:ext>
                </a:extLst>
              </a:tr>
              <a:tr h="146676">
                <a:tc>
                  <a:txBody>
                    <a:bodyPr/>
                    <a:lstStyle/>
                    <a:p>
                      <a:pPr algn="ctr" fontAlgn="ctr"/>
                      <a:r>
                        <a:rPr lang="es-AR" sz="1000" b="1" i="0" u="none" strike="noStrike">
                          <a:solidFill>
                            <a:srgbClr val="000000"/>
                          </a:solidFill>
                          <a:effectLst/>
                          <a:latin typeface="Segoe UI" panose="020B0502040204020203" pitchFamily="34" charset="0"/>
                        </a:rPr>
                        <a:t>Allyson Michelle Felix</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90.00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302198907"/>
                  </a:ext>
                </a:extLst>
              </a:tr>
              <a:tr h="146676">
                <a:tc>
                  <a:txBody>
                    <a:bodyPr/>
                    <a:lstStyle/>
                    <a:p>
                      <a:pPr algn="ctr" fontAlgn="ctr"/>
                      <a:r>
                        <a:rPr lang="es-AR" sz="1000" b="1" i="0" u="none" strike="noStrike">
                          <a:solidFill>
                            <a:srgbClr val="000000"/>
                          </a:solidFill>
                          <a:effectLst/>
                          <a:latin typeface="Segoe UI" panose="020B0502040204020203" pitchFamily="34" charset="0"/>
                        </a:rPr>
                        <a:t>Usain St. Leo Bolt</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80.00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2085415693"/>
                  </a:ext>
                </a:extLst>
              </a:tr>
              <a:tr h="146676">
                <a:tc>
                  <a:txBody>
                    <a:bodyPr/>
                    <a:lstStyle/>
                    <a:p>
                      <a:pPr algn="ctr" fontAlgn="ctr"/>
                      <a:r>
                        <a:rPr lang="es-AR" sz="1000" b="1" i="0" u="none" strike="noStrike">
                          <a:solidFill>
                            <a:srgbClr val="000000"/>
                          </a:solidFill>
                          <a:effectLst/>
                          <a:latin typeface="Segoe UI" panose="020B0502040204020203" pitchFamily="34" charset="0"/>
                        </a:rPr>
                        <a:t>Lyubov Ivanovna Yegorova</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75.00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965614717"/>
                  </a:ext>
                </a:extLst>
              </a:tr>
              <a:tr h="146676">
                <a:tc>
                  <a:txBody>
                    <a:bodyPr/>
                    <a:lstStyle/>
                    <a:p>
                      <a:pPr algn="ctr" fontAlgn="ctr"/>
                      <a:r>
                        <a:rPr lang="es-AR" sz="1000" b="1" i="0" u="none" strike="noStrike">
                          <a:solidFill>
                            <a:srgbClr val="000000"/>
                          </a:solidFill>
                          <a:effectLst/>
                          <a:latin typeface="Segoe UI" panose="020B0502040204020203" pitchFamily="34" charset="0"/>
                        </a:rPr>
                        <a:t>Aladr Gerevich (-Gerei)</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71.43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2107214727"/>
                  </a:ext>
                </a:extLst>
              </a:tr>
              <a:tr h="157852">
                <a:tc>
                  <a:txBody>
                    <a:bodyPr/>
                    <a:lstStyle/>
                    <a:p>
                      <a:pPr algn="ctr" fontAlgn="ctr"/>
                      <a:r>
                        <a:rPr lang="es-AR" sz="1000" b="1" i="0" u="none" strike="noStrike">
                          <a:solidFill>
                            <a:srgbClr val="000000"/>
                          </a:solidFill>
                          <a:effectLst/>
                          <a:latin typeface="Segoe UI" panose="020B0502040204020203" pitchFamily="34" charset="0"/>
                        </a:rPr>
                        <a:t>Jennifer Elisabeth "Jenny" Thompson (-Cumpelik)</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70.59</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3191272410"/>
                  </a:ext>
                </a:extLst>
              </a:tr>
              <a:tr h="146676">
                <a:tc>
                  <a:txBody>
                    <a:bodyPr/>
                    <a:lstStyle/>
                    <a:p>
                      <a:pPr algn="ctr" fontAlgn="ctr"/>
                      <a:r>
                        <a:rPr lang="es-AR" sz="1000" b="1" i="0" u="none" strike="noStrike">
                          <a:solidFill>
                            <a:srgbClr val="000000"/>
                          </a:solidFill>
                          <a:effectLst/>
                          <a:latin typeface="Segoe UI" panose="020B0502040204020203" pitchFamily="34" charset="0"/>
                        </a:rPr>
                        <a:t>Viktor Ivanovych Chukarin</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16</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68.75</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4152194989"/>
                  </a:ext>
                </a:extLst>
              </a:tr>
              <a:tr h="146676">
                <a:tc>
                  <a:txBody>
                    <a:bodyPr/>
                    <a:lstStyle/>
                    <a:p>
                      <a:pPr algn="ctr" fontAlgn="ctr"/>
                      <a:r>
                        <a:rPr lang="es-AR" sz="1000" b="1" i="0" u="none" strike="noStrike">
                          <a:solidFill>
                            <a:srgbClr val="000000"/>
                          </a:solidFill>
                          <a:effectLst/>
                          <a:latin typeface="Segoe UI" panose="020B0502040204020203" pitchFamily="34" charset="0"/>
                        </a:rPr>
                        <a:t>Nikolay Yefimovich Andrianov</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62.50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3556576910"/>
                  </a:ext>
                </a:extLst>
              </a:tr>
              <a:tr h="146676">
                <a:tc>
                  <a:txBody>
                    <a:bodyPr/>
                    <a:lstStyle/>
                    <a:p>
                      <a:pPr algn="ctr" fontAlgn="ctr"/>
                      <a:r>
                        <a:rPr lang="es-AR" sz="1000" b="1" i="0" u="none" strike="noStrike">
                          <a:solidFill>
                            <a:srgbClr val="000000"/>
                          </a:solidFill>
                          <a:effectLst/>
                          <a:latin typeface="Segoe UI" panose="020B0502040204020203" pitchFamily="34" charset="0"/>
                        </a:rPr>
                        <a:t>Vra slavsk (-Odloilov)</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18</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61.11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1227909351"/>
                  </a:ext>
                </a:extLst>
              </a:tr>
              <a:tr h="146676">
                <a:tc>
                  <a:txBody>
                    <a:bodyPr/>
                    <a:lstStyle/>
                    <a:p>
                      <a:pPr algn="ctr" fontAlgn="ctr"/>
                      <a:r>
                        <a:rPr lang="es-AR" sz="1000" b="1" i="0" u="none" strike="noStrike">
                          <a:solidFill>
                            <a:srgbClr val="000000"/>
                          </a:solidFill>
                          <a:effectLst/>
                          <a:latin typeface="Segoe UI" panose="020B0502040204020203" pitchFamily="34" charset="0"/>
                        </a:rPr>
                        <a:t>Borys Anfiyanovych Shakhlin</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54.17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1051384939"/>
                  </a:ext>
                </a:extLst>
              </a:tr>
              <a:tr h="146676">
                <a:tc>
                  <a:txBody>
                    <a:bodyPr/>
                    <a:lstStyle/>
                    <a:p>
                      <a:pPr algn="ctr" fontAlgn="ctr"/>
                      <a:r>
                        <a:rPr lang="es-AR" sz="1000" b="1" i="0" u="none" strike="noStrike">
                          <a:solidFill>
                            <a:srgbClr val="000000"/>
                          </a:solidFill>
                          <a:effectLst/>
                          <a:latin typeface="Segoe UI" panose="020B0502040204020203" pitchFamily="34" charset="0"/>
                        </a:rPr>
                        <a:t>Sawao Kato</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50.00</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776251400"/>
                  </a:ext>
                </a:extLst>
              </a:tr>
              <a:tr h="146676">
                <a:tc>
                  <a:txBody>
                    <a:bodyPr/>
                    <a:lstStyle/>
                    <a:p>
                      <a:pPr algn="ctr" fontAlgn="ctr"/>
                      <a:r>
                        <a:rPr lang="es-AR" sz="1000" b="1" i="0" u="none" strike="noStrike">
                          <a:solidFill>
                            <a:srgbClr val="000000"/>
                          </a:solidFill>
                          <a:effectLst/>
                          <a:latin typeface="Segoe UI" panose="020B0502040204020203" pitchFamily="34" charset="0"/>
                        </a:rPr>
                        <a:t>Ole Einar Bjrndalen</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14</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a:solidFill>
                            <a:srgbClr val="000000"/>
                          </a:solidFill>
                          <a:effectLst/>
                          <a:latin typeface="Segoe UI" panose="020B0502040204020203" pitchFamily="34" charset="0"/>
                        </a:rPr>
                        <a:t>27</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36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48.15</a:t>
                      </a:r>
                    </a:p>
                  </a:txBody>
                  <a:tcPr marL="8990" marR="8990" marT="8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36000"/>
                      </a:srgbClr>
                    </a:solidFill>
                  </a:tcPr>
                </a:tc>
                <a:extLst>
                  <a:ext uri="{0D108BD9-81ED-4DB2-BD59-A6C34878D82A}">
                    <a16:rowId xmlns:a16="http://schemas.microsoft.com/office/drawing/2014/main" val="1704202247"/>
                  </a:ext>
                </a:extLst>
              </a:tr>
            </a:tbl>
          </a:graphicData>
        </a:graphic>
      </p:graphicFrame>
      <p:sp>
        <p:nvSpPr>
          <p:cNvPr id="6" name="CuadroTexto 5">
            <a:extLst>
              <a:ext uri="{FF2B5EF4-FFF2-40B4-BE49-F238E27FC236}">
                <a16:creationId xmlns:a16="http://schemas.microsoft.com/office/drawing/2014/main" id="{857328FC-7C69-D1B6-BDF3-4957346A9D82}"/>
              </a:ext>
            </a:extLst>
          </p:cNvPr>
          <p:cNvSpPr txBox="1"/>
          <p:nvPr/>
        </p:nvSpPr>
        <p:spPr>
          <a:xfrm>
            <a:off x="8778240" y="900332"/>
            <a:ext cx="3413760" cy="2831544"/>
          </a:xfrm>
          <a:prstGeom prst="rect">
            <a:avLst/>
          </a:prstGeom>
          <a:noFill/>
        </p:spPr>
        <p:txBody>
          <a:bodyPr wrap="square" rtlCol="0">
            <a:spAutoFit/>
          </a:bodyPr>
          <a:lstStyle/>
          <a:p>
            <a:pPr marL="285750" indent="-285750">
              <a:buFont typeface="Arial" panose="020B0604020202020204" pitchFamily="34" charset="0"/>
              <a:buChar char="•"/>
            </a:pPr>
            <a:r>
              <a:rPr lang="es-ES" sz="1600" b="1" dirty="0"/>
              <a:t>Tomando en cuenta las participaciones que tuvieron y si ganaron o no una medalla es como tome la efectividad. Y de este razonamiento se desprende que los atletas mas efectivos son: Paavo Johannes Nurmi, Frederick Carlton "Carl" Lewis, Donald Arthur "Don" </a:t>
            </a:r>
            <a:r>
              <a:rPr lang="es-ES" sz="1600" b="1" dirty="0" err="1"/>
              <a:t>Schollander</a:t>
            </a:r>
            <a:r>
              <a:rPr lang="es-ES" sz="1600" b="1" dirty="0"/>
              <a:t>, Raymond </a:t>
            </a:r>
            <a:r>
              <a:rPr lang="es-ES" sz="1600" b="1" dirty="0" err="1"/>
              <a:t>Clarence</a:t>
            </a:r>
            <a:r>
              <a:rPr lang="es-ES" sz="1600" b="1" dirty="0"/>
              <a:t> "Ray" </a:t>
            </a:r>
            <a:r>
              <a:rPr lang="es-ES" sz="1600" b="1" dirty="0" err="1"/>
              <a:t>Ewry</a:t>
            </a:r>
            <a:r>
              <a:rPr lang="es-ES" sz="1600" b="1" dirty="0"/>
              <a:t>.</a:t>
            </a: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105011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4000" r="-4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93195-DAFD-5153-F028-C0775A3488E7}"/>
              </a:ext>
            </a:extLst>
          </p:cNvPr>
          <p:cNvSpPr>
            <a:spLocks noGrp="1"/>
          </p:cNvSpPr>
          <p:nvPr>
            <p:ph type="title"/>
          </p:nvPr>
        </p:nvSpPr>
        <p:spPr>
          <a:xfrm>
            <a:off x="838200" y="18255"/>
            <a:ext cx="10515600" cy="1325563"/>
          </a:xfrm>
        </p:spPr>
        <p:txBody>
          <a:bodyPr>
            <a:normAutofit/>
          </a:bodyPr>
          <a:lstStyle/>
          <a:p>
            <a:pPr algn="ctr"/>
            <a:r>
              <a:rPr lang="es-ES" sz="6600" b="1" u="sng" dirty="0">
                <a:latin typeface="+mn-lt"/>
              </a:rPr>
              <a:t>Índice:</a:t>
            </a:r>
            <a:endParaRPr lang="es-AR" sz="6600" b="1" u="sng" dirty="0">
              <a:latin typeface="+mn-lt"/>
            </a:endParaRPr>
          </a:p>
        </p:txBody>
      </p:sp>
      <p:sp>
        <p:nvSpPr>
          <p:cNvPr id="3" name="Marcador de contenido 2">
            <a:extLst>
              <a:ext uri="{FF2B5EF4-FFF2-40B4-BE49-F238E27FC236}">
                <a16:creationId xmlns:a16="http://schemas.microsoft.com/office/drawing/2014/main" id="{11175387-6B02-BB4D-1026-8A12793F3CA5}"/>
              </a:ext>
            </a:extLst>
          </p:cNvPr>
          <p:cNvSpPr>
            <a:spLocks noGrp="1"/>
          </p:cNvSpPr>
          <p:nvPr>
            <p:ph idx="1"/>
          </p:nvPr>
        </p:nvSpPr>
        <p:spPr>
          <a:xfrm>
            <a:off x="0" y="1328738"/>
            <a:ext cx="11353800" cy="4848225"/>
          </a:xfrm>
        </p:spPr>
        <p:txBody>
          <a:bodyPr/>
          <a:lstStyle/>
          <a:p>
            <a:r>
              <a:rPr lang="es-ES" sz="3200" b="1" spc="600" dirty="0" err="1">
                <a:effectLst>
                  <a:outerShdw blurRad="38100" dist="38100" dir="2700000" algn="tl">
                    <a:srgbClr val="000000">
                      <a:alpha val="43137"/>
                    </a:srgbClr>
                  </a:outerShdw>
                </a:effectLst>
                <a:latin typeface="+mn-lt"/>
                <a:hlinkClick r:id="rId3" action="ppaction://hlinksldjump">
                  <a:extLst>
                    <a:ext uri="{A12FA001-AC4F-418D-AE19-62706E023703}">
                      <ahyp:hlinkClr xmlns:ahyp="http://schemas.microsoft.com/office/drawing/2018/hyperlinkcolor" val="tx"/>
                    </a:ext>
                  </a:extLst>
                </a:hlinkClick>
              </a:rPr>
              <a:t>Storytelling</a:t>
            </a:r>
            <a:endParaRPr lang="es-ES" sz="3200" b="1" spc="600" dirty="0">
              <a:effectLst>
                <a:outerShdw blurRad="38100" dist="38100" dir="2700000" algn="tl">
                  <a:srgbClr val="000000">
                    <a:alpha val="43137"/>
                  </a:srgbClr>
                </a:outerShdw>
              </a:effectLst>
              <a:latin typeface="+mn-lt"/>
            </a:endParaRPr>
          </a:p>
          <a:p>
            <a:r>
              <a:rPr lang="es-ES" sz="3200" b="1" spc="600" dirty="0" err="1">
                <a:effectLst>
                  <a:outerShdw blurRad="38100" dist="38100" dir="2700000" algn="tl">
                    <a:srgbClr val="000000">
                      <a:alpha val="43137"/>
                    </a:srgbClr>
                  </a:outerShdw>
                </a:effectLst>
                <a:hlinkClick r:id="rId4" action="ppaction://hlinksldjump">
                  <a:extLst>
                    <a:ext uri="{A12FA001-AC4F-418D-AE19-62706E023703}">
                      <ahyp:hlinkClr xmlns:ahyp="http://schemas.microsoft.com/office/drawing/2018/hyperlinkcolor" val="tx"/>
                    </a:ext>
                  </a:extLst>
                </a:hlinkClick>
              </a:rPr>
              <a:t>Abstract</a:t>
            </a:r>
            <a:endParaRPr lang="es-ES" sz="3200" b="1" spc="600" dirty="0">
              <a:effectLst>
                <a:outerShdw blurRad="38100" dist="38100" dir="2700000" algn="tl">
                  <a:srgbClr val="000000">
                    <a:alpha val="43137"/>
                  </a:srgbClr>
                </a:outerShdw>
              </a:effectLst>
            </a:endParaRPr>
          </a:p>
          <a:p>
            <a:r>
              <a:rPr lang="es-ES" sz="3200" b="1" spc="600" dirty="0">
                <a:effectLst>
                  <a:outerShdw blurRad="38100" dist="38100" dir="2700000" algn="tl">
                    <a:srgbClr val="000000">
                      <a:alpha val="43137"/>
                    </a:srgbClr>
                  </a:outerShdw>
                </a:effectLst>
                <a:latin typeface="+mn-lt"/>
                <a:hlinkClick r:id="rId5" action="ppaction://hlinksldjump">
                  <a:extLst>
                    <a:ext uri="{A12FA001-AC4F-418D-AE19-62706E023703}">
                      <ahyp:hlinkClr xmlns:ahyp="http://schemas.microsoft.com/office/drawing/2018/hyperlinkcolor" val="tx"/>
                    </a:ext>
                  </a:extLst>
                </a:hlinkClick>
              </a:rPr>
              <a:t>Resumen de </a:t>
            </a:r>
            <a:r>
              <a:rPr lang="es-ES" sz="3200" b="1" spc="600" dirty="0" err="1">
                <a:effectLst>
                  <a:outerShdw blurRad="38100" dist="38100" dir="2700000" algn="tl">
                    <a:srgbClr val="000000">
                      <a:alpha val="43137"/>
                    </a:srgbClr>
                  </a:outerShdw>
                </a:effectLst>
                <a:latin typeface="+mn-lt"/>
                <a:hlinkClick r:id="rId5" action="ppaction://hlinksldjump">
                  <a:extLst>
                    <a:ext uri="{A12FA001-AC4F-418D-AE19-62706E023703}">
                      <ahyp:hlinkClr xmlns:ahyp="http://schemas.microsoft.com/office/drawing/2018/hyperlinkcolor" val="tx"/>
                    </a:ext>
                  </a:extLst>
                </a:hlinkClick>
              </a:rPr>
              <a:t>Metadata</a:t>
            </a:r>
            <a:endParaRPr lang="es-ES" sz="3200" b="1" spc="600" dirty="0">
              <a:effectLst>
                <a:outerShdw blurRad="38100" dist="38100" dir="2700000" algn="tl">
                  <a:srgbClr val="000000">
                    <a:alpha val="43137"/>
                  </a:srgbClr>
                </a:outerShdw>
              </a:effectLst>
              <a:latin typeface="+mn-lt"/>
            </a:endParaRPr>
          </a:p>
          <a:p>
            <a:r>
              <a:rPr lang="es-AR" sz="3200" b="1" spc="600" dirty="0">
                <a:effectLst>
                  <a:outerShdw blurRad="38100" dist="38100" dir="2700000" algn="tl">
                    <a:srgbClr val="000000">
                      <a:alpha val="43137"/>
                    </a:srgbClr>
                  </a:outerShdw>
                </a:effectLst>
                <a:hlinkClick r:id="rId6" action="ppaction://hlinksldjump">
                  <a:extLst>
                    <a:ext uri="{A12FA001-AC4F-418D-AE19-62706E023703}">
                      <ahyp:hlinkClr xmlns:ahyp="http://schemas.microsoft.com/office/drawing/2018/hyperlinkcolor" val="tx"/>
                    </a:ext>
                  </a:extLst>
                </a:hlinkClick>
              </a:rPr>
              <a:t>Objetivo del trabajo</a:t>
            </a:r>
            <a:endParaRPr lang="es-AR" sz="3200" b="1" spc="600" dirty="0">
              <a:effectLst>
                <a:outerShdw blurRad="38100" dist="38100" dir="2700000" algn="tl">
                  <a:srgbClr val="000000">
                    <a:alpha val="43137"/>
                  </a:srgbClr>
                </a:outerShdw>
              </a:effectLst>
            </a:endParaRPr>
          </a:p>
          <a:p>
            <a:r>
              <a:rPr lang="es-AR" sz="3200" b="1" spc="600" dirty="0">
                <a:effectLst>
                  <a:outerShdw blurRad="38100" dist="38100" dir="2700000" algn="tl">
                    <a:srgbClr val="000000">
                      <a:alpha val="43137"/>
                    </a:srgbClr>
                  </a:outerShdw>
                </a:effectLst>
                <a:latin typeface="+mn-lt"/>
                <a:hlinkClick r:id="rId7" action="ppaction://hlinksldjump">
                  <a:extLst>
                    <a:ext uri="{A12FA001-AC4F-418D-AE19-62706E023703}">
                      <ahyp:hlinkClr xmlns:ahyp="http://schemas.microsoft.com/office/drawing/2018/hyperlinkcolor" val="tx"/>
                    </a:ext>
                  </a:extLst>
                </a:hlinkClick>
              </a:rPr>
              <a:t>Preguntas de interés</a:t>
            </a:r>
            <a:endParaRPr lang="es-AR" sz="3200" b="1" spc="600" dirty="0">
              <a:effectLst>
                <a:outerShdw blurRad="38100" dist="38100" dir="2700000" algn="tl">
                  <a:srgbClr val="000000">
                    <a:alpha val="43137"/>
                  </a:srgbClr>
                </a:outerShdw>
              </a:effectLst>
              <a:latin typeface="+mn-lt"/>
            </a:endParaRPr>
          </a:p>
          <a:p>
            <a:r>
              <a:rPr lang="es-ES" sz="3200" b="1" spc="600" dirty="0">
                <a:effectLst>
                  <a:outerShdw blurRad="38100" dist="38100" dir="2700000" algn="tl">
                    <a:srgbClr val="000000">
                      <a:alpha val="43137"/>
                    </a:srgbClr>
                  </a:outerShdw>
                </a:effectLst>
                <a:latin typeface="+mn-lt"/>
                <a:hlinkClick r:id="rId8" action="ppaction://hlinksldjump">
                  <a:extLst>
                    <a:ext uri="{A12FA001-AC4F-418D-AE19-62706E023703}">
                      <ahyp:hlinkClr xmlns:ahyp="http://schemas.microsoft.com/office/drawing/2018/hyperlinkcolor" val="tx"/>
                    </a:ext>
                  </a:extLst>
                </a:hlinkClick>
              </a:rPr>
              <a:t>Hipótesis</a:t>
            </a:r>
            <a:endParaRPr lang="es-ES" sz="3200" b="1" spc="600" dirty="0">
              <a:effectLst>
                <a:outerShdw blurRad="38100" dist="38100" dir="2700000" algn="tl">
                  <a:srgbClr val="000000">
                    <a:alpha val="43137"/>
                  </a:srgbClr>
                </a:outerShdw>
              </a:effectLst>
              <a:latin typeface="+mn-lt"/>
            </a:endParaRPr>
          </a:p>
          <a:p>
            <a:r>
              <a:rPr lang="es-AR" sz="3200" b="1" spc="600" dirty="0">
                <a:effectLst>
                  <a:outerShdw blurRad="38100" dist="38100" dir="2700000" algn="tl">
                    <a:srgbClr val="000000">
                      <a:alpha val="43137"/>
                    </a:srgbClr>
                  </a:outerShdw>
                </a:effectLst>
                <a:latin typeface="+mn-lt"/>
                <a:hlinkClick r:id="rId9" action="ppaction://hlinksldjump">
                  <a:extLst>
                    <a:ext uri="{A12FA001-AC4F-418D-AE19-62706E023703}">
                      <ahyp:hlinkClr xmlns:ahyp="http://schemas.microsoft.com/office/drawing/2018/hyperlinkcolor" val="tx"/>
                    </a:ext>
                  </a:extLst>
                </a:hlinkClick>
              </a:rPr>
              <a:t>Solución propuesta</a:t>
            </a:r>
            <a:endParaRPr lang="es-AR" sz="3200" b="1" spc="600" dirty="0">
              <a:effectLst>
                <a:outerShdw blurRad="38100" dist="38100" dir="2700000" algn="tl">
                  <a:srgbClr val="000000">
                    <a:alpha val="43137"/>
                  </a:srgbClr>
                </a:outerShdw>
              </a:effectLst>
              <a:latin typeface="+mn-lt"/>
            </a:endParaRPr>
          </a:p>
          <a:p>
            <a:r>
              <a:rPr lang="es-ES" sz="3200" b="1" spc="600" dirty="0">
                <a:effectLst>
                  <a:outerShdw blurRad="38100" dist="38100" dir="2700000" algn="tl">
                    <a:srgbClr val="000000">
                      <a:alpha val="43137"/>
                    </a:srgbClr>
                  </a:outerShdw>
                </a:effectLst>
                <a:hlinkClick r:id="rId10" action="ppaction://hlinksldjump">
                  <a:extLst>
                    <a:ext uri="{A12FA001-AC4F-418D-AE19-62706E023703}">
                      <ahyp:hlinkClr xmlns:ahyp="http://schemas.microsoft.com/office/drawing/2018/hyperlinkcolor" val="tx"/>
                    </a:ext>
                  </a:extLst>
                </a:hlinkClick>
              </a:rPr>
              <a:t>Público</a:t>
            </a:r>
            <a:endParaRPr lang="es-ES" sz="3200" b="1" spc="600" dirty="0">
              <a:effectLst>
                <a:outerShdw blurRad="38100" dist="38100" dir="2700000" algn="tl">
                  <a:srgbClr val="000000">
                    <a:alpha val="43137"/>
                  </a:srgbClr>
                </a:outerShdw>
              </a:effectLst>
            </a:endParaRPr>
          </a:p>
          <a:p>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7686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23A9F5-0493-637A-FB06-AFA1ADEFBA6C}"/>
              </a:ext>
            </a:extLst>
          </p:cNvPr>
          <p:cNvSpPr>
            <a:spLocks noGrp="1"/>
          </p:cNvSpPr>
          <p:nvPr>
            <p:ph type="title"/>
          </p:nvPr>
        </p:nvSpPr>
        <p:spPr>
          <a:xfrm>
            <a:off x="0" y="0"/>
            <a:ext cx="10515600" cy="872197"/>
          </a:xfrm>
        </p:spPr>
        <p:txBody>
          <a:bodyPr tIns="360000">
            <a:normAutofit fontScale="90000"/>
          </a:bodyPr>
          <a:lstStyle/>
          <a:p>
            <a:r>
              <a:rPr lang="es-ES" sz="2200" b="1" i="0" dirty="0">
                <a:effectLst/>
                <a:latin typeface="var(--jp-content-font-family)"/>
              </a:rPr>
              <a:t>¿Cuantas medallas ganó Estados Unidos desde 1900 en los juegos olímpicos de verano?</a:t>
            </a:r>
            <a:br>
              <a:rPr lang="es-ES" i="0" dirty="0">
                <a:effectLst/>
                <a:latin typeface="var(--jp-content-font-family)"/>
              </a:rPr>
            </a:br>
            <a:endParaRPr lang="es-AR" dirty="0"/>
          </a:p>
        </p:txBody>
      </p:sp>
      <p:sp>
        <p:nvSpPr>
          <p:cNvPr id="4" name="Flecha: curvada hacia la derecha 3">
            <a:hlinkClick r:id="rId3" action="ppaction://hlinksldjump"/>
            <a:extLst>
              <a:ext uri="{FF2B5EF4-FFF2-40B4-BE49-F238E27FC236}">
                <a16:creationId xmlns:a16="http://schemas.microsoft.com/office/drawing/2014/main" id="{24CCEC11-D8E4-8704-DD5F-C6E45BEA2E0F}"/>
              </a:ext>
            </a:extLst>
          </p:cNvPr>
          <p:cNvSpPr/>
          <p:nvPr/>
        </p:nvSpPr>
        <p:spPr>
          <a:xfrm rot="10800000">
            <a:off x="11519095" y="4220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pic>
        <p:nvPicPr>
          <p:cNvPr id="17410" name="Picture 2">
            <a:extLst>
              <a:ext uri="{FF2B5EF4-FFF2-40B4-BE49-F238E27FC236}">
                <a16:creationId xmlns:a16="http://schemas.microsoft.com/office/drawing/2014/main" id="{07696BFD-9607-3241-6A00-C0A11BB7BA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72197"/>
            <a:ext cx="7427742" cy="59675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a 4">
            <a:extLst>
              <a:ext uri="{FF2B5EF4-FFF2-40B4-BE49-F238E27FC236}">
                <a16:creationId xmlns:a16="http://schemas.microsoft.com/office/drawing/2014/main" id="{72C0B643-2FC9-A675-F3D8-742D86B7BC71}"/>
              </a:ext>
            </a:extLst>
          </p:cNvPr>
          <p:cNvGraphicFramePr>
            <a:graphicFrameLocks noGrp="1"/>
          </p:cNvGraphicFramePr>
          <p:nvPr>
            <p:extLst>
              <p:ext uri="{D42A27DB-BD31-4B8C-83A1-F6EECF244321}">
                <p14:modId xmlns:p14="http://schemas.microsoft.com/office/powerpoint/2010/main" val="2853765144"/>
              </p:ext>
            </p:extLst>
          </p:nvPr>
        </p:nvGraphicFramePr>
        <p:xfrm>
          <a:off x="7672696" y="1981117"/>
          <a:ext cx="3987075" cy="4689815"/>
        </p:xfrm>
        <a:graphic>
          <a:graphicData uri="http://schemas.openxmlformats.org/drawingml/2006/table">
            <a:tbl>
              <a:tblPr>
                <a:effectLst>
                  <a:outerShdw blurRad="50800" dist="50800" dir="5400000" algn="ctr" rotWithShape="0">
                    <a:srgbClr val="000000">
                      <a:alpha val="58000"/>
                    </a:srgbClr>
                  </a:outerShdw>
                </a:effectLst>
              </a:tblPr>
              <a:tblGrid>
                <a:gridCol w="797415">
                  <a:extLst>
                    <a:ext uri="{9D8B030D-6E8A-4147-A177-3AD203B41FA5}">
                      <a16:colId xmlns:a16="http://schemas.microsoft.com/office/drawing/2014/main" val="975101514"/>
                    </a:ext>
                  </a:extLst>
                </a:gridCol>
                <a:gridCol w="797415">
                  <a:extLst>
                    <a:ext uri="{9D8B030D-6E8A-4147-A177-3AD203B41FA5}">
                      <a16:colId xmlns:a16="http://schemas.microsoft.com/office/drawing/2014/main" val="4002025654"/>
                    </a:ext>
                  </a:extLst>
                </a:gridCol>
                <a:gridCol w="797415">
                  <a:extLst>
                    <a:ext uri="{9D8B030D-6E8A-4147-A177-3AD203B41FA5}">
                      <a16:colId xmlns:a16="http://schemas.microsoft.com/office/drawing/2014/main" val="1769368492"/>
                    </a:ext>
                  </a:extLst>
                </a:gridCol>
                <a:gridCol w="797415">
                  <a:extLst>
                    <a:ext uri="{9D8B030D-6E8A-4147-A177-3AD203B41FA5}">
                      <a16:colId xmlns:a16="http://schemas.microsoft.com/office/drawing/2014/main" val="4078491212"/>
                    </a:ext>
                  </a:extLst>
                </a:gridCol>
                <a:gridCol w="797415">
                  <a:extLst>
                    <a:ext uri="{9D8B030D-6E8A-4147-A177-3AD203B41FA5}">
                      <a16:colId xmlns:a16="http://schemas.microsoft.com/office/drawing/2014/main" val="4185470309"/>
                    </a:ext>
                  </a:extLst>
                </a:gridCol>
              </a:tblGrid>
              <a:tr h="152762">
                <a:tc>
                  <a:txBody>
                    <a:bodyPr/>
                    <a:lstStyle/>
                    <a:p>
                      <a:pPr algn="ctr" fontAlgn="ctr"/>
                      <a:r>
                        <a:rPr lang="es-AR" sz="800" b="1" i="0" u="none" strike="noStrike">
                          <a:solidFill>
                            <a:srgbClr val="FFFFFF"/>
                          </a:solidFill>
                          <a:effectLst/>
                          <a:latin typeface="Calibri" panose="020F0502020204030204" pitchFamily="34" charset="0"/>
                        </a:rPr>
                        <a:t>Año</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0000"/>
                      </a:srgbClr>
                    </a:solidFill>
                  </a:tcPr>
                </a:tc>
                <a:tc>
                  <a:txBody>
                    <a:bodyPr/>
                    <a:lstStyle/>
                    <a:p>
                      <a:pPr algn="ctr" fontAlgn="ctr"/>
                      <a:r>
                        <a:rPr lang="es-AR" sz="800" b="1" i="0" u="none" strike="noStrike">
                          <a:solidFill>
                            <a:srgbClr val="FFFFFF"/>
                          </a:solidFill>
                          <a:effectLst/>
                          <a:latin typeface="Calibri" panose="020F0502020204030204" pitchFamily="34" charset="0"/>
                        </a:rPr>
                        <a:t>Oro</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0000"/>
                      </a:srgbClr>
                    </a:solidFill>
                  </a:tcPr>
                </a:tc>
                <a:tc>
                  <a:txBody>
                    <a:bodyPr/>
                    <a:lstStyle/>
                    <a:p>
                      <a:pPr algn="ctr" fontAlgn="ctr"/>
                      <a:r>
                        <a:rPr lang="es-AR" sz="800" b="1" i="0" u="none" strike="noStrike">
                          <a:solidFill>
                            <a:srgbClr val="FFFFFF"/>
                          </a:solidFill>
                          <a:effectLst/>
                          <a:latin typeface="Calibri" panose="020F0502020204030204" pitchFamily="34" charset="0"/>
                        </a:rPr>
                        <a:t>Plata</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0000"/>
                      </a:srgbClr>
                    </a:solidFill>
                  </a:tcPr>
                </a:tc>
                <a:tc>
                  <a:txBody>
                    <a:bodyPr/>
                    <a:lstStyle/>
                    <a:p>
                      <a:pPr algn="ctr" fontAlgn="ctr"/>
                      <a:r>
                        <a:rPr lang="es-AR" sz="800" b="1" i="0" u="none" strike="noStrike">
                          <a:solidFill>
                            <a:srgbClr val="FFFFFF"/>
                          </a:solidFill>
                          <a:effectLst/>
                          <a:latin typeface="Calibri" panose="020F0502020204030204" pitchFamily="34" charset="0"/>
                        </a:rPr>
                        <a:t>Bronce</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0000"/>
                      </a:srgbClr>
                    </a:solidFill>
                  </a:tcPr>
                </a:tc>
                <a:tc>
                  <a:txBody>
                    <a:bodyPr/>
                    <a:lstStyle/>
                    <a:p>
                      <a:pPr algn="ctr" fontAlgn="ctr"/>
                      <a:r>
                        <a:rPr lang="es-AR" sz="800" b="1" i="0" u="none" strike="noStrike">
                          <a:solidFill>
                            <a:srgbClr val="FFFFFF"/>
                          </a:solidFill>
                          <a:effectLst/>
                          <a:latin typeface="Calibri" panose="020F0502020204030204" pitchFamily="34" charset="0"/>
                        </a:rPr>
                        <a:t>Total</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0000"/>
                      </a:srgbClr>
                    </a:solidFill>
                  </a:tcPr>
                </a:tc>
                <a:extLst>
                  <a:ext uri="{0D108BD9-81ED-4DB2-BD59-A6C34878D82A}">
                    <a16:rowId xmlns:a16="http://schemas.microsoft.com/office/drawing/2014/main" val="1121203648"/>
                  </a:ext>
                </a:extLst>
              </a:tr>
              <a:tr h="168039">
                <a:tc>
                  <a:txBody>
                    <a:bodyPr/>
                    <a:lstStyle/>
                    <a:p>
                      <a:pPr algn="ctr" fontAlgn="ctr"/>
                      <a:r>
                        <a:rPr lang="es-AR" sz="800" b="1" i="0" u="none" strike="noStrike">
                          <a:solidFill>
                            <a:srgbClr val="000000"/>
                          </a:solidFill>
                          <a:effectLst/>
                          <a:latin typeface="Segoe UI" panose="020B0502040204020203" pitchFamily="34" charset="0"/>
                        </a:rPr>
                        <a:t>1900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dirty="0">
                          <a:solidFill>
                            <a:srgbClr val="000000"/>
                          </a:solidFill>
                          <a:effectLst/>
                          <a:latin typeface="Segoe UI" panose="020B0502040204020203" pitchFamily="34" charset="0"/>
                        </a:rPr>
                        <a:t>30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dirty="0">
                          <a:solidFill>
                            <a:srgbClr val="000000"/>
                          </a:solidFill>
                          <a:effectLst/>
                          <a:latin typeface="Segoe UI" panose="020B0502040204020203" pitchFamily="34" charset="0"/>
                        </a:rPr>
                        <a:t>63</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746426483"/>
                  </a:ext>
                </a:extLst>
              </a:tr>
              <a:tr h="168039">
                <a:tc>
                  <a:txBody>
                    <a:bodyPr/>
                    <a:lstStyle/>
                    <a:p>
                      <a:pPr algn="ctr" fontAlgn="ctr"/>
                      <a:r>
                        <a:rPr lang="es-AR" sz="800" b="1" i="0" u="none" strike="noStrike">
                          <a:solidFill>
                            <a:srgbClr val="000000"/>
                          </a:solidFill>
                          <a:effectLst/>
                          <a:latin typeface="Segoe UI" panose="020B0502040204020203" pitchFamily="34" charset="0"/>
                        </a:rPr>
                        <a:t>1904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128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141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125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394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677575674"/>
                  </a:ext>
                </a:extLst>
              </a:tr>
              <a:tr h="168039">
                <a:tc>
                  <a:txBody>
                    <a:bodyPr/>
                    <a:lstStyle/>
                    <a:p>
                      <a:pPr algn="ctr" fontAlgn="ctr"/>
                      <a:r>
                        <a:rPr lang="es-AR" sz="800" b="1" i="0" u="none" strike="noStrike">
                          <a:solidFill>
                            <a:srgbClr val="000000"/>
                          </a:solidFill>
                          <a:effectLst/>
                          <a:latin typeface="Segoe UI" panose="020B0502040204020203" pitchFamily="34" charset="0"/>
                        </a:rPr>
                        <a:t>1906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dirty="0">
                          <a:solidFill>
                            <a:srgbClr val="000000"/>
                          </a:solidFill>
                          <a:effectLst/>
                          <a:latin typeface="Segoe UI" panose="020B0502040204020203" pitchFamily="34" charset="0"/>
                        </a:rPr>
                        <a:t>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57687937"/>
                  </a:ext>
                </a:extLst>
              </a:tr>
              <a:tr h="168039">
                <a:tc>
                  <a:txBody>
                    <a:bodyPr/>
                    <a:lstStyle/>
                    <a:p>
                      <a:pPr algn="ctr" fontAlgn="ctr"/>
                      <a:r>
                        <a:rPr lang="es-AR" sz="800" b="1" i="0" u="none" strike="noStrike">
                          <a:solidFill>
                            <a:srgbClr val="000000"/>
                          </a:solidFill>
                          <a:effectLst/>
                          <a:latin typeface="Segoe UI" panose="020B0502040204020203" pitchFamily="34" charset="0"/>
                        </a:rPr>
                        <a:t>1908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65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3899126853"/>
                  </a:ext>
                </a:extLst>
              </a:tr>
              <a:tr h="168039">
                <a:tc>
                  <a:txBody>
                    <a:bodyPr/>
                    <a:lstStyle/>
                    <a:p>
                      <a:pPr algn="ctr" fontAlgn="ctr"/>
                      <a:r>
                        <a:rPr lang="es-AR" sz="800" b="1" i="0" u="none" strike="noStrike">
                          <a:solidFill>
                            <a:srgbClr val="000000"/>
                          </a:solidFill>
                          <a:effectLst/>
                          <a:latin typeface="Segoe UI" panose="020B0502040204020203" pitchFamily="34" charset="0"/>
                        </a:rPr>
                        <a:t>1912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107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1702784948"/>
                  </a:ext>
                </a:extLst>
              </a:tr>
              <a:tr h="168039">
                <a:tc>
                  <a:txBody>
                    <a:bodyPr/>
                    <a:lstStyle/>
                    <a:p>
                      <a:pPr algn="ctr" fontAlgn="ctr"/>
                      <a:r>
                        <a:rPr lang="es-AR" sz="800" b="1" i="0" u="none" strike="noStrike">
                          <a:solidFill>
                            <a:srgbClr val="000000"/>
                          </a:solidFill>
                          <a:effectLst/>
                          <a:latin typeface="Segoe UI" panose="020B0502040204020203" pitchFamily="34" charset="0"/>
                        </a:rPr>
                        <a:t>1920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111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194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2592943219"/>
                  </a:ext>
                </a:extLst>
              </a:tr>
              <a:tr h="168039">
                <a:tc>
                  <a:txBody>
                    <a:bodyPr/>
                    <a:lstStyle/>
                    <a:p>
                      <a:pPr algn="ctr" fontAlgn="ctr"/>
                      <a:r>
                        <a:rPr lang="es-AR" sz="800" b="1" i="0" u="none" strike="noStrike">
                          <a:solidFill>
                            <a:srgbClr val="000000"/>
                          </a:solidFill>
                          <a:effectLst/>
                          <a:latin typeface="Segoe UI" panose="020B0502040204020203" pitchFamily="34" charset="0"/>
                        </a:rPr>
                        <a:t>1924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97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182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261399321"/>
                  </a:ext>
                </a:extLst>
              </a:tr>
              <a:tr h="168039">
                <a:tc>
                  <a:txBody>
                    <a:bodyPr/>
                    <a:lstStyle/>
                    <a:p>
                      <a:pPr algn="ctr" fontAlgn="ctr"/>
                      <a:r>
                        <a:rPr lang="es-AR" sz="800" b="1" i="0" u="none" strike="noStrike">
                          <a:solidFill>
                            <a:srgbClr val="000000"/>
                          </a:solidFill>
                          <a:effectLst/>
                          <a:latin typeface="Segoe UI" panose="020B0502040204020203" pitchFamily="34" charset="0"/>
                        </a:rPr>
                        <a:t>1928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4285124869"/>
                  </a:ext>
                </a:extLst>
              </a:tr>
              <a:tr h="168039">
                <a:tc>
                  <a:txBody>
                    <a:bodyPr/>
                    <a:lstStyle/>
                    <a:p>
                      <a:pPr algn="ctr" fontAlgn="ctr"/>
                      <a:r>
                        <a:rPr lang="es-AR" sz="800" b="1" i="0" u="none" strike="noStrike">
                          <a:solidFill>
                            <a:srgbClr val="000000"/>
                          </a:solidFill>
                          <a:effectLst/>
                          <a:latin typeface="Segoe UI" panose="020B0502040204020203" pitchFamily="34" charset="0"/>
                        </a:rPr>
                        <a:t>1932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61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189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933131754"/>
                  </a:ext>
                </a:extLst>
              </a:tr>
              <a:tr h="168039">
                <a:tc>
                  <a:txBody>
                    <a:bodyPr/>
                    <a:lstStyle/>
                    <a:p>
                      <a:pPr algn="ctr" fontAlgn="ctr"/>
                      <a:r>
                        <a:rPr lang="es-AR" sz="800" b="1" i="0" u="none" strike="noStrike">
                          <a:solidFill>
                            <a:srgbClr val="000000"/>
                          </a:solidFill>
                          <a:effectLst/>
                          <a:latin typeface="Segoe UI" panose="020B0502040204020203" pitchFamily="34" charset="0"/>
                        </a:rPr>
                        <a:t>1936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96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1115692877"/>
                  </a:ext>
                </a:extLst>
              </a:tr>
              <a:tr h="168039">
                <a:tc>
                  <a:txBody>
                    <a:bodyPr/>
                    <a:lstStyle/>
                    <a:p>
                      <a:pPr algn="ctr" fontAlgn="ctr"/>
                      <a:r>
                        <a:rPr lang="es-AR" sz="800" b="1" i="0" u="none" strike="noStrike">
                          <a:solidFill>
                            <a:srgbClr val="000000"/>
                          </a:solidFill>
                          <a:effectLst/>
                          <a:latin typeface="Segoe UI" panose="020B0502040204020203" pitchFamily="34" charset="0"/>
                        </a:rPr>
                        <a:t>1948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152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3999633433"/>
                  </a:ext>
                </a:extLst>
              </a:tr>
              <a:tr h="168039">
                <a:tc>
                  <a:txBody>
                    <a:bodyPr/>
                    <a:lstStyle/>
                    <a:p>
                      <a:pPr algn="ctr" fontAlgn="ctr"/>
                      <a:r>
                        <a:rPr lang="es-AR" sz="800" b="1" i="0" u="none" strike="noStrike">
                          <a:solidFill>
                            <a:srgbClr val="000000"/>
                          </a:solidFill>
                          <a:effectLst/>
                          <a:latin typeface="Segoe UI" panose="020B0502040204020203" pitchFamily="34" charset="0"/>
                        </a:rPr>
                        <a:t>1952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83</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23</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134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3561185127"/>
                  </a:ext>
                </a:extLst>
              </a:tr>
              <a:tr h="168039">
                <a:tc>
                  <a:txBody>
                    <a:bodyPr/>
                    <a:lstStyle/>
                    <a:p>
                      <a:pPr algn="ctr" fontAlgn="ctr"/>
                      <a:r>
                        <a:rPr lang="es-AR" sz="800" b="1" i="0" u="none" strike="noStrike">
                          <a:solidFill>
                            <a:srgbClr val="000000"/>
                          </a:solidFill>
                          <a:effectLst/>
                          <a:latin typeface="Segoe UI" panose="020B0502040204020203" pitchFamily="34" charset="0"/>
                        </a:rPr>
                        <a:t>1956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61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123</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1302340693"/>
                  </a:ext>
                </a:extLst>
              </a:tr>
              <a:tr h="168039">
                <a:tc>
                  <a:txBody>
                    <a:bodyPr/>
                    <a:lstStyle/>
                    <a:p>
                      <a:pPr algn="ctr" fontAlgn="ctr"/>
                      <a:r>
                        <a:rPr lang="es-AR" sz="800" b="1" i="0" u="none" strike="noStrike">
                          <a:solidFill>
                            <a:srgbClr val="000000"/>
                          </a:solidFill>
                          <a:effectLst/>
                          <a:latin typeface="Segoe UI" panose="020B0502040204020203" pitchFamily="34" charset="0"/>
                        </a:rPr>
                        <a:t>1960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23</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125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105949696"/>
                  </a:ext>
                </a:extLst>
              </a:tr>
              <a:tr h="168039">
                <a:tc>
                  <a:txBody>
                    <a:bodyPr/>
                    <a:lstStyle/>
                    <a:p>
                      <a:pPr algn="ctr" fontAlgn="ctr"/>
                      <a:r>
                        <a:rPr lang="es-AR" sz="800" b="1" i="0" u="none" strike="noStrike">
                          <a:solidFill>
                            <a:srgbClr val="000000"/>
                          </a:solidFill>
                          <a:effectLst/>
                          <a:latin typeface="Segoe UI" panose="020B0502040204020203" pitchFamily="34" charset="0"/>
                        </a:rPr>
                        <a:t>1964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95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169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4289056356"/>
                  </a:ext>
                </a:extLst>
              </a:tr>
              <a:tr h="168039">
                <a:tc>
                  <a:txBody>
                    <a:bodyPr/>
                    <a:lstStyle/>
                    <a:p>
                      <a:pPr algn="ctr" fontAlgn="ctr"/>
                      <a:r>
                        <a:rPr lang="es-AR" sz="800" b="1" i="0" u="none" strike="noStrike">
                          <a:solidFill>
                            <a:srgbClr val="000000"/>
                          </a:solidFill>
                          <a:effectLst/>
                          <a:latin typeface="Segoe UI" panose="020B0502040204020203" pitchFamily="34" charset="0"/>
                        </a:rPr>
                        <a:t>1968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99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166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4064249063"/>
                  </a:ext>
                </a:extLst>
              </a:tr>
              <a:tr h="168039">
                <a:tc>
                  <a:txBody>
                    <a:bodyPr/>
                    <a:lstStyle/>
                    <a:p>
                      <a:pPr algn="ctr" fontAlgn="ctr"/>
                      <a:r>
                        <a:rPr lang="es-AR" sz="800" b="1" i="0" u="none" strike="noStrike">
                          <a:solidFill>
                            <a:srgbClr val="000000"/>
                          </a:solidFill>
                          <a:effectLst/>
                          <a:latin typeface="Segoe UI" panose="020B0502040204020203" pitchFamily="34" charset="0"/>
                        </a:rPr>
                        <a:t>1972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69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43</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171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1140335740"/>
                  </a:ext>
                </a:extLst>
              </a:tr>
              <a:tr h="168039">
                <a:tc>
                  <a:txBody>
                    <a:bodyPr/>
                    <a:lstStyle/>
                    <a:p>
                      <a:pPr algn="ctr" fontAlgn="ctr"/>
                      <a:r>
                        <a:rPr lang="es-AR" sz="800" b="1" i="0" u="none" strike="noStrike">
                          <a:solidFill>
                            <a:srgbClr val="000000"/>
                          </a:solidFill>
                          <a:effectLst/>
                          <a:latin typeface="Segoe UI" panose="020B0502040204020203" pitchFamily="34" charset="0"/>
                        </a:rPr>
                        <a:t>1976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70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164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2180882516"/>
                  </a:ext>
                </a:extLst>
              </a:tr>
              <a:tr h="168039">
                <a:tc>
                  <a:txBody>
                    <a:bodyPr/>
                    <a:lstStyle/>
                    <a:p>
                      <a:pPr algn="ctr" fontAlgn="ctr"/>
                      <a:r>
                        <a:rPr lang="es-AR" sz="800" b="1" i="0" u="none" strike="noStrike">
                          <a:solidFill>
                            <a:srgbClr val="000000"/>
                          </a:solidFill>
                          <a:effectLst/>
                          <a:latin typeface="Segoe UI" panose="020B0502040204020203" pitchFamily="34" charset="0"/>
                        </a:rPr>
                        <a:t>1984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186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116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352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2933430242"/>
                  </a:ext>
                </a:extLst>
              </a:tr>
              <a:tr h="168039">
                <a:tc>
                  <a:txBody>
                    <a:bodyPr/>
                    <a:lstStyle/>
                    <a:p>
                      <a:pPr algn="ctr" fontAlgn="ctr"/>
                      <a:r>
                        <a:rPr lang="es-AR" sz="800" b="1" i="0" u="none" strike="noStrike">
                          <a:solidFill>
                            <a:srgbClr val="000000"/>
                          </a:solidFill>
                          <a:effectLst/>
                          <a:latin typeface="Segoe UI" panose="020B0502040204020203" pitchFamily="34" charset="0"/>
                        </a:rPr>
                        <a:t>1988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66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207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4232384995"/>
                  </a:ext>
                </a:extLst>
              </a:tr>
              <a:tr h="168039">
                <a:tc>
                  <a:txBody>
                    <a:bodyPr/>
                    <a:lstStyle/>
                    <a:p>
                      <a:pPr algn="ctr" fontAlgn="ctr"/>
                      <a:r>
                        <a:rPr lang="es-AR" sz="800" b="1" i="0" u="none" strike="noStrike">
                          <a:solidFill>
                            <a:srgbClr val="000000"/>
                          </a:solidFill>
                          <a:effectLst/>
                          <a:latin typeface="Segoe UI" panose="020B0502040204020203" pitchFamily="34" charset="0"/>
                        </a:rPr>
                        <a:t>1992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224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3968593714"/>
                  </a:ext>
                </a:extLst>
              </a:tr>
              <a:tr h="168039">
                <a:tc>
                  <a:txBody>
                    <a:bodyPr/>
                    <a:lstStyle/>
                    <a:p>
                      <a:pPr algn="ctr" fontAlgn="ctr"/>
                      <a:r>
                        <a:rPr lang="es-AR" sz="800" b="1" i="0" u="none" strike="noStrike">
                          <a:solidFill>
                            <a:srgbClr val="000000"/>
                          </a:solidFill>
                          <a:effectLst/>
                          <a:latin typeface="Segoe UI" panose="020B0502040204020203" pitchFamily="34" charset="0"/>
                        </a:rPr>
                        <a:t>1996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159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259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2956891379"/>
                  </a:ext>
                </a:extLst>
              </a:tr>
              <a:tr h="168039">
                <a:tc>
                  <a:txBody>
                    <a:bodyPr/>
                    <a:lstStyle/>
                    <a:p>
                      <a:pPr algn="ctr" fontAlgn="ctr"/>
                      <a:r>
                        <a:rPr lang="es-AR" sz="800" b="1" i="0" u="none" strike="noStrike">
                          <a:solidFill>
                            <a:srgbClr val="000000"/>
                          </a:solidFill>
                          <a:effectLst/>
                          <a:latin typeface="Segoe UI" panose="020B0502040204020203" pitchFamily="34" charset="0"/>
                        </a:rPr>
                        <a:t>2000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130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61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242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2915772985"/>
                  </a:ext>
                </a:extLst>
              </a:tr>
              <a:tr h="168039">
                <a:tc>
                  <a:txBody>
                    <a:bodyPr/>
                    <a:lstStyle/>
                    <a:p>
                      <a:pPr algn="ctr" fontAlgn="ctr"/>
                      <a:r>
                        <a:rPr lang="es-AR" sz="800" b="1" i="0" u="none" strike="noStrike">
                          <a:solidFill>
                            <a:srgbClr val="000000"/>
                          </a:solidFill>
                          <a:effectLst/>
                          <a:latin typeface="Segoe UI" panose="020B0502040204020203" pitchFamily="34" charset="0"/>
                        </a:rPr>
                        <a:t>2004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117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75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71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263</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182027486"/>
                  </a:ext>
                </a:extLst>
              </a:tr>
              <a:tr h="168039">
                <a:tc>
                  <a:txBody>
                    <a:bodyPr/>
                    <a:lstStyle/>
                    <a:p>
                      <a:pPr algn="ctr" fontAlgn="ctr"/>
                      <a:r>
                        <a:rPr lang="es-AR" sz="800" b="1" i="0" u="none" strike="noStrike">
                          <a:solidFill>
                            <a:srgbClr val="000000"/>
                          </a:solidFill>
                          <a:effectLst/>
                          <a:latin typeface="Segoe UI" panose="020B0502040204020203" pitchFamily="34" charset="0"/>
                        </a:rPr>
                        <a:t>2008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127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110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80</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317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1412241946"/>
                  </a:ext>
                </a:extLst>
              </a:tr>
              <a:tr h="168039">
                <a:tc>
                  <a:txBody>
                    <a:bodyPr/>
                    <a:lstStyle/>
                    <a:p>
                      <a:pPr algn="ctr" fontAlgn="ctr"/>
                      <a:r>
                        <a:rPr lang="es-AR" sz="800" b="1" i="0" u="none" strike="noStrike">
                          <a:solidFill>
                            <a:srgbClr val="000000"/>
                          </a:solidFill>
                          <a:effectLst/>
                          <a:latin typeface="Segoe UI" panose="020B0502040204020203" pitchFamily="34" charset="0"/>
                        </a:rPr>
                        <a:t>2012</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145</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57</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46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248</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402680821"/>
                  </a:ext>
                </a:extLst>
              </a:tr>
              <a:tr h="168039">
                <a:tc>
                  <a:txBody>
                    <a:bodyPr/>
                    <a:lstStyle/>
                    <a:p>
                      <a:pPr algn="ctr" fontAlgn="ctr"/>
                      <a:r>
                        <a:rPr lang="es-AR" sz="800" b="1" i="0" u="none" strike="noStrike">
                          <a:solidFill>
                            <a:srgbClr val="000000"/>
                          </a:solidFill>
                          <a:effectLst/>
                          <a:latin typeface="Segoe UI" panose="020B0502040204020203" pitchFamily="34" charset="0"/>
                        </a:rPr>
                        <a:t>2016</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139</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54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a:solidFill>
                            <a:srgbClr val="000000"/>
                          </a:solidFill>
                          <a:effectLst/>
                          <a:latin typeface="Segoe UI" panose="020B0502040204020203" pitchFamily="34" charset="0"/>
                        </a:rPr>
                        <a:t>71</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0000"/>
                      </a:srgbClr>
                    </a:solidFill>
                  </a:tcPr>
                </a:tc>
                <a:tc>
                  <a:txBody>
                    <a:bodyPr/>
                    <a:lstStyle/>
                    <a:p>
                      <a:pPr algn="ctr" fontAlgn="ctr"/>
                      <a:r>
                        <a:rPr lang="es-AR" sz="800" b="0" i="0" u="none" strike="noStrike" dirty="0">
                          <a:solidFill>
                            <a:srgbClr val="000000"/>
                          </a:solidFill>
                          <a:effectLst/>
                          <a:latin typeface="Segoe UI" panose="020B0502040204020203" pitchFamily="34" charset="0"/>
                        </a:rPr>
                        <a:t>264</a:t>
                      </a:r>
                    </a:p>
                  </a:txBody>
                  <a:tcPr marL="7087" marR="7087" marT="70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0000"/>
                      </a:srgbClr>
                    </a:solidFill>
                  </a:tcPr>
                </a:tc>
                <a:extLst>
                  <a:ext uri="{0D108BD9-81ED-4DB2-BD59-A6C34878D82A}">
                    <a16:rowId xmlns:a16="http://schemas.microsoft.com/office/drawing/2014/main" val="752216005"/>
                  </a:ext>
                </a:extLst>
              </a:tr>
            </a:tbl>
          </a:graphicData>
        </a:graphic>
      </p:graphicFrame>
      <p:sp>
        <p:nvSpPr>
          <p:cNvPr id="7" name="CuadroTexto 6">
            <a:extLst>
              <a:ext uri="{FF2B5EF4-FFF2-40B4-BE49-F238E27FC236}">
                <a16:creationId xmlns:a16="http://schemas.microsoft.com/office/drawing/2014/main" id="{0012465E-DD8F-8C22-2952-306B3D879689}"/>
              </a:ext>
            </a:extLst>
          </p:cNvPr>
          <p:cNvSpPr txBox="1"/>
          <p:nvPr/>
        </p:nvSpPr>
        <p:spPr>
          <a:xfrm>
            <a:off x="7733099" y="728188"/>
            <a:ext cx="3408513" cy="1077218"/>
          </a:xfrm>
          <a:prstGeom prst="rect">
            <a:avLst/>
          </a:prstGeom>
          <a:noFill/>
        </p:spPr>
        <p:txBody>
          <a:bodyPr wrap="square" rtlCol="0">
            <a:spAutoFit/>
          </a:bodyPr>
          <a:lstStyle/>
          <a:p>
            <a:pPr marL="285750" indent="-285750">
              <a:buFont typeface="Arial" panose="020B0604020202020204" pitchFamily="34" charset="0"/>
              <a:buChar char="•"/>
            </a:pPr>
            <a:r>
              <a:rPr lang="es-ES" sz="1600" b="1" dirty="0"/>
              <a:t>En este caso son las medallas de los juegos olímpicos de verano</a:t>
            </a:r>
            <a:r>
              <a:rPr lang="es-ES" sz="1600" dirty="0"/>
              <a:t>. </a:t>
            </a:r>
            <a:r>
              <a:rPr lang="es-ES" sz="1600" b="1" dirty="0">
                <a:solidFill>
                  <a:schemeClr val="accent1">
                    <a:lumMod val="75000"/>
                  </a:schemeClr>
                </a:solidFill>
              </a:rPr>
              <a:t>Presione el copo de nieve para ver los de invierno. </a:t>
            </a:r>
            <a:endParaRPr lang="es-AR" sz="1600" b="1" dirty="0">
              <a:solidFill>
                <a:schemeClr val="accent1">
                  <a:lumMod val="75000"/>
                </a:schemeClr>
              </a:solidFill>
            </a:endParaRPr>
          </a:p>
        </p:txBody>
      </p:sp>
      <p:pic>
        <p:nvPicPr>
          <p:cNvPr id="10" name="Imagen 9">
            <a:hlinkClick r:id="rId5" action="ppaction://hlinksldjump"/>
            <a:extLst>
              <a:ext uri="{FF2B5EF4-FFF2-40B4-BE49-F238E27FC236}">
                <a16:creationId xmlns:a16="http://schemas.microsoft.com/office/drawing/2014/main" id="{9FF22797-A98D-0FC9-34CC-0A35562BCE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34004" y="1410882"/>
            <a:ext cx="481220" cy="482379"/>
          </a:xfrm>
          <a:prstGeom prst="rect">
            <a:avLst/>
          </a:prstGeom>
        </p:spPr>
      </p:pic>
      <p:cxnSp>
        <p:nvCxnSpPr>
          <p:cNvPr id="12" name="Conector recto de flecha 11">
            <a:extLst>
              <a:ext uri="{FF2B5EF4-FFF2-40B4-BE49-F238E27FC236}">
                <a16:creationId xmlns:a16="http://schemas.microsoft.com/office/drawing/2014/main" id="{3281021F-22D2-428C-C0D6-254682E12631}"/>
              </a:ext>
            </a:extLst>
          </p:cNvPr>
          <p:cNvCxnSpPr>
            <a:cxnSpLocks/>
          </p:cNvCxnSpPr>
          <p:nvPr/>
        </p:nvCxnSpPr>
        <p:spPr>
          <a:xfrm>
            <a:off x="9551962" y="1631852"/>
            <a:ext cx="1420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62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861C2-7698-6243-CA2B-CCC3C0BE978A}"/>
              </a:ext>
            </a:extLst>
          </p:cNvPr>
          <p:cNvSpPr>
            <a:spLocks noGrp="1"/>
          </p:cNvSpPr>
          <p:nvPr>
            <p:ph type="title"/>
          </p:nvPr>
        </p:nvSpPr>
        <p:spPr>
          <a:xfrm>
            <a:off x="0" y="0"/>
            <a:ext cx="11353800" cy="681036"/>
          </a:xfrm>
        </p:spPr>
        <p:txBody>
          <a:bodyPr tIns="360000" bIns="0">
            <a:normAutofit fontScale="90000"/>
          </a:bodyPr>
          <a:lstStyle/>
          <a:p>
            <a:r>
              <a:rPr lang="es-ES" sz="2000" b="1" i="0" dirty="0">
                <a:effectLst/>
                <a:latin typeface="var(--jp-content-font-family)"/>
              </a:rPr>
              <a:t>¿Cuantas medallas ganó Estados Unidos desde 1900 en los juegos olímpicos de invierno?</a:t>
            </a:r>
            <a:br>
              <a:rPr lang="es-ES" i="0" dirty="0">
                <a:effectLst/>
                <a:latin typeface="var(--jp-content-font-family)"/>
              </a:rPr>
            </a:br>
            <a:endParaRPr lang="es-AR" dirty="0"/>
          </a:p>
        </p:txBody>
      </p:sp>
      <p:sp>
        <p:nvSpPr>
          <p:cNvPr id="4" name="Flecha: curvada hacia la derecha 3">
            <a:hlinkClick r:id="rId3" action="ppaction://hlinksldjump"/>
            <a:extLst>
              <a:ext uri="{FF2B5EF4-FFF2-40B4-BE49-F238E27FC236}">
                <a16:creationId xmlns:a16="http://schemas.microsoft.com/office/drawing/2014/main" id="{697777A9-054D-BEF9-762D-FB2A3DA59F91}"/>
              </a:ext>
            </a:extLst>
          </p:cNvPr>
          <p:cNvSpPr/>
          <p:nvPr/>
        </p:nvSpPr>
        <p:spPr>
          <a:xfrm rot="10800000">
            <a:off x="11558953" y="289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pic>
        <p:nvPicPr>
          <p:cNvPr id="18434" name="Picture 2">
            <a:extLst>
              <a:ext uri="{FF2B5EF4-FFF2-40B4-BE49-F238E27FC236}">
                <a16:creationId xmlns:a16="http://schemas.microsoft.com/office/drawing/2014/main" id="{663B17C9-AB9F-FA24-FC64-2098023E83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52" y="603617"/>
            <a:ext cx="7766536" cy="62543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a 4">
            <a:extLst>
              <a:ext uri="{FF2B5EF4-FFF2-40B4-BE49-F238E27FC236}">
                <a16:creationId xmlns:a16="http://schemas.microsoft.com/office/drawing/2014/main" id="{B999F96F-F3EA-B566-FE60-A081F5E2172E}"/>
              </a:ext>
            </a:extLst>
          </p:cNvPr>
          <p:cNvGraphicFramePr>
            <a:graphicFrameLocks noGrp="1"/>
          </p:cNvGraphicFramePr>
          <p:nvPr>
            <p:extLst>
              <p:ext uri="{D42A27DB-BD31-4B8C-83A1-F6EECF244321}">
                <p14:modId xmlns:p14="http://schemas.microsoft.com/office/powerpoint/2010/main" val="570909179"/>
              </p:ext>
            </p:extLst>
          </p:nvPr>
        </p:nvGraphicFramePr>
        <p:xfrm>
          <a:off x="8080641" y="2602524"/>
          <a:ext cx="3731530" cy="4122066"/>
        </p:xfrm>
        <a:graphic>
          <a:graphicData uri="http://schemas.openxmlformats.org/drawingml/2006/table">
            <a:tbl>
              <a:tblPr/>
              <a:tblGrid>
                <a:gridCol w="746306">
                  <a:extLst>
                    <a:ext uri="{9D8B030D-6E8A-4147-A177-3AD203B41FA5}">
                      <a16:colId xmlns:a16="http://schemas.microsoft.com/office/drawing/2014/main" val="2397159127"/>
                    </a:ext>
                  </a:extLst>
                </a:gridCol>
                <a:gridCol w="746306">
                  <a:extLst>
                    <a:ext uri="{9D8B030D-6E8A-4147-A177-3AD203B41FA5}">
                      <a16:colId xmlns:a16="http://schemas.microsoft.com/office/drawing/2014/main" val="876296119"/>
                    </a:ext>
                  </a:extLst>
                </a:gridCol>
                <a:gridCol w="746306">
                  <a:extLst>
                    <a:ext uri="{9D8B030D-6E8A-4147-A177-3AD203B41FA5}">
                      <a16:colId xmlns:a16="http://schemas.microsoft.com/office/drawing/2014/main" val="3309768280"/>
                    </a:ext>
                  </a:extLst>
                </a:gridCol>
                <a:gridCol w="746306">
                  <a:extLst>
                    <a:ext uri="{9D8B030D-6E8A-4147-A177-3AD203B41FA5}">
                      <a16:colId xmlns:a16="http://schemas.microsoft.com/office/drawing/2014/main" val="1604368419"/>
                    </a:ext>
                  </a:extLst>
                </a:gridCol>
                <a:gridCol w="746306">
                  <a:extLst>
                    <a:ext uri="{9D8B030D-6E8A-4147-A177-3AD203B41FA5}">
                      <a16:colId xmlns:a16="http://schemas.microsoft.com/office/drawing/2014/main" val="1507943952"/>
                    </a:ext>
                  </a:extLst>
                </a:gridCol>
              </a:tblGrid>
              <a:tr h="177378">
                <a:tc>
                  <a:txBody>
                    <a:bodyPr/>
                    <a:lstStyle/>
                    <a:p>
                      <a:pPr algn="ctr" fontAlgn="ctr"/>
                      <a:r>
                        <a:rPr lang="es-AR" sz="1000" b="1" i="0" u="none" strike="noStrike">
                          <a:solidFill>
                            <a:srgbClr val="FFFFFF"/>
                          </a:solidFill>
                          <a:effectLst/>
                          <a:latin typeface="Calibri" panose="020F0502020204030204" pitchFamily="34" charset="0"/>
                        </a:rPr>
                        <a:t>Año</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1000"/>
                      </a:srgbClr>
                    </a:solidFill>
                  </a:tcPr>
                </a:tc>
                <a:tc>
                  <a:txBody>
                    <a:bodyPr/>
                    <a:lstStyle/>
                    <a:p>
                      <a:pPr algn="ctr" fontAlgn="ctr"/>
                      <a:r>
                        <a:rPr lang="es-AR" sz="1000" b="1" i="0" u="none" strike="noStrike">
                          <a:solidFill>
                            <a:srgbClr val="FFFFFF"/>
                          </a:solidFill>
                          <a:effectLst/>
                          <a:latin typeface="Calibri" panose="020F0502020204030204" pitchFamily="34" charset="0"/>
                        </a:rPr>
                        <a:t>Oro</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1000"/>
                      </a:srgbClr>
                    </a:solidFill>
                  </a:tcPr>
                </a:tc>
                <a:tc>
                  <a:txBody>
                    <a:bodyPr/>
                    <a:lstStyle/>
                    <a:p>
                      <a:pPr algn="ctr" fontAlgn="ctr"/>
                      <a:r>
                        <a:rPr lang="es-AR" sz="1000" b="1" i="0" u="none" strike="noStrike">
                          <a:solidFill>
                            <a:srgbClr val="FFFFFF"/>
                          </a:solidFill>
                          <a:effectLst/>
                          <a:latin typeface="Calibri" panose="020F0502020204030204" pitchFamily="34" charset="0"/>
                        </a:rPr>
                        <a:t>Plata</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1000"/>
                      </a:srgbClr>
                    </a:solidFill>
                  </a:tcPr>
                </a:tc>
                <a:tc>
                  <a:txBody>
                    <a:bodyPr/>
                    <a:lstStyle/>
                    <a:p>
                      <a:pPr algn="ctr" fontAlgn="ctr"/>
                      <a:r>
                        <a:rPr lang="es-AR" sz="1000" b="1" i="0" u="none" strike="noStrike">
                          <a:solidFill>
                            <a:srgbClr val="FFFFFF"/>
                          </a:solidFill>
                          <a:effectLst/>
                          <a:latin typeface="Calibri" panose="020F0502020204030204" pitchFamily="34" charset="0"/>
                        </a:rPr>
                        <a:t>Bronce</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1000"/>
                      </a:srgbClr>
                    </a:solidFill>
                  </a:tcPr>
                </a:tc>
                <a:tc>
                  <a:txBody>
                    <a:bodyPr/>
                    <a:lstStyle/>
                    <a:p>
                      <a:pPr algn="ctr" fontAlgn="ctr"/>
                      <a:r>
                        <a:rPr lang="es-AR" sz="1000" b="1" i="0" u="none" strike="noStrike">
                          <a:solidFill>
                            <a:srgbClr val="FFFFFF"/>
                          </a:solidFill>
                          <a:effectLst/>
                          <a:latin typeface="Calibri" panose="020F0502020204030204" pitchFamily="34" charset="0"/>
                        </a:rPr>
                        <a:t>Total</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61000"/>
                      </a:srgbClr>
                    </a:solidFill>
                  </a:tcPr>
                </a:tc>
                <a:extLst>
                  <a:ext uri="{0D108BD9-81ED-4DB2-BD59-A6C34878D82A}">
                    <a16:rowId xmlns:a16="http://schemas.microsoft.com/office/drawing/2014/main" val="4263688436"/>
                  </a:ext>
                </a:extLst>
              </a:tr>
              <a:tr h="179304">
                <a:tc>
                  <a:txBody>
                    <a:bodyPr/>
                    <a:lstStyle/>
                    <a:p>
                      <a:pPr algn="ctr" fontAlgn="ctr"/>
                      <a:r>
                        <a:rPr lang="es-AR" sz="1000" b="1" i="0" u="none" strike="noStrike">
                          <a:solidFill>
                            <a:srgbClr val="000000"/>
                          </a:solidFill>
                          <a:effectLst/>
                          <a:latin typeface="Segoe UI" panose="020B0502040204020203" pitchFamily="34" charset="0"/>
                        </a:rPr>
                        <a:t>1924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1043704808"/>
                  </a:ext>
                </a:extLst>
              </a:tr>
              <a:tr h="179304">
                <a:tc>
                  <a:txBody>
                    <a:bodyPr/>
                    <a:lstStyle/>
                    <a:p>
                      <a:pPr algn="ctr" fontAlgn="ctr"/>
                      <a:r>
                        <a:rPr lang="es-AR" sz="1000" b="1" i="0" u="none" strike="noStrike">
                          <a:solidFill>
                            <a:srgbClr val="000000"/>
                          </a:solidFill>
                          <a:effectLst/>
                          <a:latin typeface="Segoe UI" panose="020B0502040204020203" pitchFamily="34" charset="0"/>
                        </a:rPr>
                        <a:t>1928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149599228"/>
                  </a:ext>
                </a:extLst>
              </a:tr>
              <a:tr h="179304">
                <a:tc>
                  <a:txBody>
                    <a:bodyPr/>
                    <a:lstStyle/>
                    <a:p>
                      <a:pPr algn="ctr" fontAlgn="ctr"/>
                      <a:r>
                        <a:rPr lang="es-AR" sz="1000" b="1" i="0" u="none" strike="noStrike">
                          <a:solidFill>
                            <a:srgbClr val="000000"/>
                          </a:solidFill>
                          <a:effectLst/>
                          <a:latin typeface="Segoe UI" panose="020B0502040204020203" pitchFamily="34" charset="0"/>
                        </a:rPr>
                        <a:t>1932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4143355554"/>
                  </a:ext>
                </a:extLst>
              </a:tr>
              <a:tr h="179304">
                <a:tc>
                  <a:txBody>
                    <a:bodyPr/>
                    <a:lstStyle/>
                    <a:p>
                      <a:pPr algn="ctr" fontAlgn="ctr"/>
                      <a:r>
                        <a:rPr lang="es-AR" sz="1000" b="1" i="0" u="none" strike="noStrike">
                          <a:solidFill>
                            <a:srgbClr val="000000"/>
                          </a:solidFill>
                          <a:effectLst/>
                          <a:latin typeface="Segoe UI" panose="020B0502040204020203" pitchFamily="34" charset="0"/>
                        </a:rPr>
                        <a:t>1936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2431359710"/>
                  </a:ext>
                </a:extLst>
              </a:tr>
              <a:tr h="179304">
                <a:tc>
                  <a:txBody>
                    <a:bodyPr/>
                    <a:lstStyle/>
                    <a:p>
                      <a:pPr algn="ctr" fontAlgn="ctr"/>
                      <a:r>
                        <a:rPr lang="es-AR" sz="1000" b="1" i="0" u="none" strike="noStrike">
                          <a:solidFill>
                            <a:srgbClr val="000000"/>
                          </a:solidFill>
                          <a:effectLst/>
                          <a:latin typeface="Segoe UI" panose="020B0502040204020203" pitchFamily="34" charset="0"/>
                        </a:rPr>
                        <a:t>1948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2127756549"/>
                  </a:ext>
                </a:extLst>
              </a:tr>
              <a:tr h="179304">
                <a:tc>
                  <a:txBody>
                    <a:bodyPr/>
                    <a:lstStyle/>
                    <a:p>
                      <a:pPr algn="ctr" fontAlgn="ctr"/>
                      <a:r>
                        <a:rPr lang="es-AR" sz="1000" b="1" i="0" u="none" strike="noStrike">
                          <a:solidFill>
                            <a:srgbClr val="000000"/>
                          </a:solidFill>
                          <a:effectLst/>
                          <a:latin typeface="Segoe UI" panose="020B0502040204020203" pitchFamily="34" charset="0"/>
                        </a:rPr>
                        <a:t>1952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1127871964"/>
                  </a:ext>
                </a:extLst>
              </a:tr>
              <a:tr h="179304">
                <a:tc>
                  <a:txBody>
                    <a:bodyPr/>
                    <a:lstStyle/>
                    <a:p>
                      <a:pPr algn="ctr" fontAlgn="ctr"/>
                      <a:r>
                        <a:rPr lang="es-AR" sz="1000" b="1" i="0" u="none" strike="noStrike">
                          <a:solidFill>
                            <a:srgbClr val="000000"/>
                          </a:solidFill>
                          <a:effectLst/>
                          <a:latin typeface="Segoe UI" panose="020B0502040204020203" pitchFamily="34" charset="0"/>
                        </a:rPr>
                        <a:t>1956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19</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1237232933"/>
                  </a:ext>
                </a:extLst>
              </a:tr>
              <a:tr h="179304">
                <a:tc>
                  <a:txBody>
                    <a:bodyPr/>
                    <a:lstStyle/>
                    <a:p>
                      <a:pPr algn="ctr" fontAlgn="ctr"/>
                      <a:r>
                        <a:rPr lang="es-AR" sz="1000" b="1" i="0" u="none" strike="noStrike">
                          <a:solidFill>
                            <a:srgbClr val="000000"/>
                          </a:solidFill>
                          <a:effectLst/>
                          <a:latin typeface="Segoe UI" panose="020B0502040204020203" pitchFamily="34" charset="0"/>
                        </a:rPr>
                        <a:t>1960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19</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27</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3253785519"/>
                  </a:ext>
                </a:extLst>
              </a:tr>
              <a:tr h="179304">
                <a:tc>
                  <a:txBody>
                    <a:bodyPr/>
                    <a:lstStyle/>
                    <a:p>
                      <a:pPr algn="ctr" fontAlgn="ctr"/>
                      <a:r>
                        <a:rPr lang="es-AR" sz="1000" b="1" i="0" u="none" strike="noStrike">
                          <a:solidFill>
                            <a:srgbClr val="000000"/>
                          </a:solidFill>
                          <a:effectLst/>
                          <a:latin typeface="Segoe UI" panose="020B0502040204020203" pitchFamily="34" charset="0"/>
                        </a:rPr>
                        <a:t>1964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3492918222"/>
                  </a:ext>
                </a:extLst>
              </a:tr>
              <a:tr h="179304">
                <a:tc>
                  <a:txBody>
                    <a:bodyPr/>
                    <a:lstStyle/>
                    <a:p>
                      <a:pPr algn="ctr" fontAlgn="ctr"/>
                      <a:r>
                        <a:rPr lang="es-AR" sz="1000" b="1" i="0" u="none" strike="noStrike">
                          <a:solidFill>
                            <a:srgbClr val="000000"/>
                          </a:solidFill>
                          <a:effectLst/>
                          <a:latin typeface="Segoe UI" panose="020B0502040204020203" pitchFamily="34" charset="0"/>
                        </a:rPr>
                        <a:t>1968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2020230863"/>
                  </a:ext>
                </a:extLst>
              </a:tr>
              <a:tr h="179304">
                <a:tc>
                  <a:txBody>
                    <a:bodyPr/>
                    <a:lstStyle/>
                    <a:p>
                      <a:pPr algn="ctr" fontAlgn="ctr"/>
                      <a:r>
                        <a:rPr lang="es-AR" sz="1000" b="1" i="0" u="none" strike="noStrike">
                          <a:solidFill>
                            <a:srgbClr val="000000"/>
                          </a:solidFill>
                          <a:effectLst/>
                          <a:latin typeface="Segoe UI" panose="020B0502040204020203" pitchFamily="34" charset="0"/>
                        </a:rPr>
                        <a:t>1972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3146922867"/>
                  </a:ext>
                </a:extLst>
              </a:tr>
              <a:tr h="179304">
                <a:tc>
                  <a:txBody>
                    <a:bodyPr/>
                    <a:lstStyle/>
                    <a:p>
                      <a:pPr algn="ctr" fontAlgn="ctr"/>
                      <a:r>
                        <a:rPr lang="es-AR" sz="1000" b="1" i="0" u="none" strike="noStrike">
                          <a:solidFill>
                            <a:srgbClr val="000000"/>
                          </a:solidFill>
                          <a:effectLst/>
                          <a:latin typeface="Segoe UI" panose="020B0502040204020203" pitchFamily="34" charset="0"/>
                        </a:rPr>
                        <a:t>1976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2862611968"/>
                  </a:ext>
                </a:extLst>
              </a:tr>
              <a:tr h="179304">
                <a:tc>
                  <a:txBody>
                    <a:bodyPr/>
                    <a:lstStyle/>
                    <a:p>
                      <a:pPr algn="ctr" fontAlgn="ctr"/>
                      <a:r>
                        <a:rPr lang="es-AR" sz="1000" b="1" i="0" u="none" strike="noStrike">
                          <a:solidFill>
                            <a:srgbClr val="000000"/>
                          </a:solidFill>
                          <a:effectLst/>
                          <a:latin typeface="Segoe UI" panose="020B0502040204020203" pitchFamily="34" charset="0"/>
                        </a:rPr>
                        <a:t>1980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2412401602"/>
                  </a:ext>
                </a:extLst>
              </a:tr>
              <a:tr h="179304">
                <a:tc>
                  <a:txBody>
                    <a:bodyPr/>
                    <a:lstStyle/>
                    <a:p>
                      <a:pPr algn="ctr" fontAlgn="ctr"/>
                      <a:r>
                        <a:rPr lang="es-AR" sz="1000" b="1" i="0" u="none" strike="noStrike">
                          <a:solidFill>
                            <a:srgbClr val="000000"/>
                          </a:solidFill>
                          <a:effectLst/>
                          <a:latin typeface="Segoe UI" panose="020B0502040204020203" pitchFamily="34" charset="0"/>
                        </a:rPr>
                        <a:t>1984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94478776"/>
                  </a:ext>
                </a:extLst>
              </a:tr>
              <a:tr h="179304">
                <a:tc>
                  <a:txBody>
                    <a:bodyPr/>
                    <a:lstStyle/>
                    <a:p>
                      <a:pPr algn="ctr" fontAlgn="ctr"/>
                      <a:r>
                        <a:rPr lang="es-AR" sz="1000" b="1" i="0" u="none" strike="noStrike">
                          <a:solidFill>
                            <a:srgbClr val="000000"/>
                          </a:solidFill>
                          <a:effectLst/>
                          <a:latin typeface="Segoe UI" panose="020B0502040204020203" pitchFamily="34" charset="0"/>
                        </a:rPr>
                        <a:t>1988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2013257792"/>
                  </a:ext>
                </a:extLst>
              </a:tr>
              <a:tr h="179304">
                <a:tc>
                  <a:txBody>
                    <a:bodyPr/>
                    <a:lstStyle/>
                    <a:p>
                      <a:pPr algn="ctr" fontAlgn="ctr"/>
                      <a:r>
                        <a:rPr lang="es-AR" sz="1000" b="1" i="0" u="none" strike="noStrike">
                          <a:solidFill>
                            <a:srgbClr val="000000"/>
                          </a:solidFill>
                          <a:effectLst/>
                          <a:latin typeface="Segoe UI" panose="020B0502040204020203" pitchFamily="34" charset="0"/>
                        </a:rPr>
                        <a:t>1992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7</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750927335"/>
                  </a:ext>
                </a:extLst>
              </a:tr>
              <a:tr h="179304">
                <a:tc>
                  <a:txBody>
                    <a:bodyPr/>
                    <a:lstStyle/>
                    <a:p>
                      <a:pPr algn="ctr" fontAlgn="ctr"/>
                      <a:r>
                        <a:rPr lang="es-AR" sz="1000" b="1" i="0" u="none" strike="noStrike">
                          <a:solidFill>
                            <a:srgbClr val="000000"/>
                          </a:solidFill>
                          <a:effectLst/>
                          <a:latin typeface="Segoe UI" panose="020B0502040204020203" pitchFamily="34" charset="0"/>
                        </a:rPr>
                        <a:t>1994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19</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3685178549"/>
                  </a:ext>
                </a:extLst>
              </a:tr>
              <a:tr h="179304">
                <a:tc>
                  <a:txBody>
                    <a:bodyPr/>
                    <a:lstStyle/>
                    <a:p>
                      <a:pPr algn="ctr" fontAlgn="ctr"/>
                      <a:r>
                        <a:rPr lang="es-AR" sz="1000" b="1" i="0" u="none" strike="noStrike">
                          <a:solidFill>
                            <a:srgbClr val="000000"/>
                          </a:solidFill>
                          <a:effectLst/>
                          <a:latin typeface="Segoe UI" panose="020B0502040204020203" pitchFamily="34" charset="0"/>
                        </a:rPr>
                        <a:t>1998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1685806224"/>
                  </a:ext>
                </a:extLst>
              </a:tr>
              <a:tr h="179304">
                <a:tc>
                  <a:txBody>
                    <a:bodyPr/>
                    <a:lstStyle/>
                    <a:p>
                      <a:pPr algn="ctr" fontAlgn="ctr"/>
                      <a:r>
                        <a:rPr lang="es-AR" sz="1000" b="1" i="0" u="none" strike="noStrike">
                          <a:solidFill>
                            <a:srgbClr val="000000"/>
                          </a:solidFill>
                          <a:effectLst/>
                          <a:latin typeface="Segoe UI" panose="020B0502040204020203" pitchFamily="34" charset="0"/>
                        </a:rPr>
                        <a:t>2002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58</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15</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84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3113333395"/>
                  </a:ext>
                </a:extLst>
              </a:tr>
              <a:tr h="179304">
                <a:tc>
                  <a:txBody>
                    <a:bodyPr/>
                    <a:lstStyle/>
                    <a:p>
                      <a:pPr algn="ctr" fontAlgn="ctr"/>
                      <a:r>
                        <a:rPr lang="es-AR" sz="1000" b="1" i="0" u="none" strike="noStrike">
                          <a:solidFill>
                            <a:srgbClr val="000000"/>
                          </a:solidFill>
                          <a:effectLst/>
                          <a:latin typeface="Segoe UI" panose="020B0502040204020203" pitchFamily="34" charset="0"/>
                        </a:rPr>
                        <a:t>2006</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9</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11</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52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3198046392"/>
                  </a:ext>
                </a:extLst>
              </a:tr>
              <a:tr h="179304">
                <a:tc>
                  <a:txBody>
                    <a:bodyPr/>
                    <a:lstStyle/>
                    <a:p>
                      <a:pPr algn="ctr" fontAlgn="ctr"/>
                      <a:r>
                        <a:rPr lang="es-AR" sz="1000" b="1" i="0" u="none" strike="noStrike">
                          <a:solidFill>
                            <a:srgbClr val="000000"/>
                          </a:solidFill>
                          <a:effectLst/>
                          <a:latin typeface="Segoe UI" panose="020B0502040204020203" pitchFamily="34" charset="0"/>
                        </a:rPr>
                        <a:t>2010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63</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22</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97</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1827852998"/>
                  </a:ext>
                </a:extLst>
              </a:tr>
              <a:tr h="179304">
                <a:tc>
                  <a:txBody>
                    <a:bodyPr/>
                    <a:lstStyle/>
                    <a:p>
                      <a:pPr algn="ctr" fontAlgn="ctr"/>
                      <a:r>
                        <a:rPr lang="es-AR" sz="1000" b="1" i="0" u="none" strike="noStrike">
                          <a:solidFill>
                            <a:srgbClr val="000000"/>
                          </a:solidFill>
                          <a:effectLst/>
                          <a:latin typeface="Segoe UI" panose="020B0502040204020203" pitchFamily="34" charset="0"/>
                        </a:rPr>
                        <a:t>2014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10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30</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1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64</a:t>
                      </a:r>
                    </a:p>
                  </a:txBody>
                  <a:tcPr marL="8634" marR="8634" marT="86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61000"/>
                      </a:srgbClr>
                    </a:solidFill>
                  </a:tcPr>
                </a:tc>
                <a:extLst>
                  <a:ext uri="{0D108BD9-81ED-4DB2-BD59-A6C34878D82A}">
                    <a16:rowId xmlns:a16="http://schemas.microsoft.com/office/drawing/2014/main" val="3337139679"/>
                  </a:ext>
                </a:extLst>
              </a:tr>
            </a:tbl>
          </a:graphicData>
        </a:graphic>
      </p:graphicFrame>
      <p:sp>
        <p:nvSpPr>
          <p:cNvPr id="7" name="CuadroTexto 6">
            <a:extLst>
              <a:ext uri="{FF2B5EF4-FFF2-40B4-BE49-F238E27FC236}">
                <a16:creationId xmlns:a16="http://schemas.microsoft.com/office/drawing/2014/main" id="{E60710E2-B7DB-6C9A-1FD1-F4C91B91CFA6}"/>
              </a:ext>
            </a:extLst>
          </p:cNvPr>
          <p:cNvSpPr txBox="1"/>
          <p:nvPr/>
        </p:nvSpPr>
        <p:spPr>
          <a:xfrm>
            <a:off x="7875488" y="941351"/>
            <a:ext cx="2886296" cy="1569660"/>
          </a:xfrm>
          <a:prstGeom prst="rect">
            <a:avLst/>
          </a:prstGeom>
          <a:noFill/>
        </p:spPr>
        <p:txBody>
          <a:bodyPr wrap="square" rtlCol="0">
            <a:spAutoFit/>
          </a:bodyPr>
          <a:lstStyle/>
          <a:p>
            <a:pPr marL="285750" indent="-285750">
              <a:buFont typeface="Arial" panose="020B0604020202020204" pitchFamily="34" charset="0"/>
              <a:buChar char="•"/>
            </a:pPr>
            <a:r>
              <a:rPr lang="es-ES" sz="1600" b="1" dirty="0"/>
              <a:t>En este caso son las medallas de los juegos olímpicos de verano</a:t>
            </a:r>
            <a:r>
              <a:rPr lang="es-ES" sz="1600" dirty="0"/>
              <a:t>. </a:t>
            </a:r>
            <a:r>
              <a:rPr lang="es-ES" sz="1600" b="1" dirty="0">
                <a:solidFill>
                  <a:srgbClr val="FF0000"/>
                </a:solidFill>
              </a:rPr>
              <a:t>Presione el sol para ver los de verano.</a:t>
            </a:r>
          </a:p>
          <a:p>
            <a:pPr marL="285750" indent="-285750">
              <a:buFont typeface="Arial" panose="020B0604020202020204" pitchFamily="34" charset="0"/>
              <a:buChar char="•"/>
            </a:pPr>
            <a:endParaRPr lang="es-AR" sz="1600" dirty="0"/>
          </a:p>
        </p:txBody>
      </p:sp>
      <p:cxnSp>
        <p:nvCxnSpPr>
          <p:cNvPr id="11" name="Conector recto de flecha 10">
            <a:extLst>
              <a:ext uri="{FF2B5EF4-FFF2-40B4-BE49-F238E27FC236}">
                <a16:creationId xmlns:a16="http://schemas.microsoft.com/office/drawing/2014/main" id="{D9AD3BB2-6BA5-A513-6AE6-CFC6B9C13F6C}"/>
              </a:ext>
            </a:extLst>
          </p:cNvPr>
          <p:cNvCxnSpPr>
            <a:cxnSpLocks/>
          </p:cNvCxnSpPr>
          <p:nvPr/>
        </p:nvCxnSpPr>
        <p:spPr>
          <a:xfrm>
            <a:off x="9364582" y="2121731"/>
            <a:ext cx="1116000" cy="0"/>
          </a:xfrm>
          <a:prstGeom prst="straightConnector1">
            <a:avLst/>
          </a:prstGeom>
          <a:ln>
            <a:tailEnd type="triangle"/>
          </a:ln>
          <a:effectLst>
            <a:outerShdw blurRad="50800" dist="50800" dir="5400000" sx="1000" sy="1000" algn="ctr" rotWithShape="0">
              <a:srgbClr val="000000">
                <a:alpha val="43137"/>
              </a:srgbClr>
            </a:outerShdw>
          </a:effectLst>
        </p:spPr>
        <p:style>
          <a:lnRef idx="3">
            <a:schemeClr val="accent2"/>
          </a:lnRef>
          <a:fillRef idx="0">
            <a:schemeClr val="accent2"/>
          </a:fillRef>
          <a:effectRef idx="2">
            <a:schemeClr val="accent2"/>
          </a:effectRef>
          <a:fontRef idx="minor">
            <a:schemeClr val="tx1"/>
          </a:fontRef>
        </p:style>
      </p:cxnSp>
      <p:pic>
        <p:nvPicPr>
          <p:cNvPr id="14" name="Imagen 13">
            <a:hlinkClick r:id="rId5" action="ppaction://hlinksldjump"/>
            <a:extLst>
              <a:ext uri="{FF2B5EF4-FFF2-40B4-BE49-F238E27FC236}">
                <a16:creationId xmlns:a16="http://schemas.microsoft.com/office/drawing/2014/main" id="{B33BCA7C-4480-CC96-F926-2A96B17D98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18110" y="1860410"/>
            <a:ext cx="568550" cy="522642"/>
          </a:xfrm>
          <a:prstGeom prst="rect">
            <a:avLst/>
          </a:prstGeom>
        </p:spPr>
      </p:pic>
    </p:spTree>
    <p:extLst>
      <p:ext uri="{BB962C8B-B14F-4D97-AF65-F5344CB8AC3E}">
        <p14:creationId xmlns:p14="http://schemas.microsoft.com/office/powerpoint/2010/main" val="264751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E9A10-D85F-D385-4B9B-2A44D697A29F}"/>
              </a:ext>
            </a:extLst>
          </p:cNvPr>
          <p:cNvSpPr>
            <a:spLocks noGrp="1"/>
          </p:cNvSpPr>
          <p:nvPr>
            <p:ph type="title"/>
          </p:nvPr>
        </p:nvSpPr>
        <p:spPr>
          <a:xfrm>
            <a:off x="0" y="0"/>
            <a:ext cx="10515600" cy="315912"/>
          </a:xfrm>
        </p:spPr>
        <p:txBody>
          <a:bodyPr tIns="360000" bIns="0">
            <a:normAutofit fontScale="90000"/>
          </a:bodyPr>
          <a:lstStyle/>
          <a:p>
            <a:r>
              <a:rPr lang="es-ES" sz="2400" b="1" i="0" dirty="0">
                <a:effectLst/>
                <a:latin typeface="var(--jp-content-font-family)"/>
              </a:rPr>
              <a:t>¿Cuantas medallas ganó Argentina desde 1900?</a:t>
            </a:r>
            <a:br>
              <a:rPr lang="es-ES" sz="2400" b="1" i="0" dirty="0">
                <a:effectLst/>
                <a:latin typeface="var(--jp-content-font-family)"/>
              </a:rPr>
            </a:br>
            <a:endParaRPr lang="es-AR" sz="2400" b="1" dirty="0"/>
          </a:p>
        </p:txBody>
      </p:sp>
      <p:pic>
        <p:nvPicPr>
          <p:cNvPr id="19458" name="Picture 2">
            <a:extLst>
              <a:ext uri="{FF2B5EF4-FFF2-40B4-BE49-F238E27FC236}">
                <a16:creationId xmlns:a16="http://schemas.microsoft.com/office/drawing/2014/main" id="{29E99282-7AE8-C38A-5D3E-CADF543D6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89073"/>
            <a:ext cx="7793503" cy="63689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a 3">
            <a:extLst>
              <a:ext uri="{FF2B5EF4-FFF2-40B4-BE49-F238E27FC236}">
                <a16:creationId xmlns:a16="http://schemas.microsoft.com/office/drawing/2014/main" id="{85C5C4C2-C40F-6553-97A9-EBA551658846}"/>
              </a:ext>
            </a:extLst>
          </p:cNvPr>
          <p:cNvGraphicFramePr>
            <a:graphicFrameLocks noGrp="1"/>
          </p:cNvGraphicFramePr>
          <p:nvPr>
            <p:extLst>
              <p:ext uri="{D42A27DB-BD31-4B8C-83A1-F6EECF244321}">
                <p14:modId xmlns:p14="http://schemas.microsoft.com/office/powerpoint/2010/main" val="893764757"/>
              </p:ext>
            </p:extLst>
          </p:nvPr>
        </p:nvGraphicFramePr>
        <p:xfrm>
          <a:off x="8018584" y="2421756"/>
          <a:ext cx="3810000" cy="4171950"/>
        </p:xfrm>
        <a:graphic>
          <a:graphicData uri="http://schemas.openxmlformats.org/drawingml/2006/table">
            <a:tbl>
              <a:tblPr/>
              <a:tblGrid>
                <a:gridCol w="762000">
                  <a:extLst>
                    <a:ext uri="{9D8B030D-6E8A-4147-A177-3AD203B41FA5}">
                      <a16:colId xmlns:a16="http://schemas.microsoft.com/office/drawing/2014/main" val="2858434160"/>
                    </a:ext>
                  </a:extLst>
                </a:gridCol>
                <a:gridCol w="762000">
                  <a:extLst>
                    <a:ext uri="{9D8B030D-6E8A-4147-A177-3AD203B41FA5}">
                      <a16:colId xmlns:a16="http://schemas.microsoft.com/office/drawing/2014/main" val="3895815207"/>
                    </a:ext>
                  </a:extLst>
                </a:gridCol>
                <a:gridCol w="762000">
                  <a:extLst>
                    <a:ext uri="{9D8B030D-6E8A-4147-A177-3AD203B41FA5}">
                      <a16:colId xmlns:a16="http://schemas.microsoft.com/office/drawing/2014/main" val="600614168"/>
                    </a:ext>
                  </a:extLst>
                </a:gridCol>
                <a:gridCol w="762000">
                  <a:extLst>
                    <a:ext uri="{9D8B030D-6E8A-4147-A177-3AD203B41FA5}">
                      <a16:colId xmlns:a16="http://schemas.microsoft.com/office/drawing/2014/main" val="1977340512"/>
                    </a:ext>
                  </a:extLst>
                </a:gridCol>
                <a:gridCol w="762000">
                  <a:extLst>
                    <a:ext uri="{9D8B030D-6E8A-4147-A177-3AD203B41FA5}">
                      <a16:colId xmlns:a16="http://schemas.microsoft.com/office/drawing/2014/main" val="3556437067"/>
                    </a:ext>
                  </a:extLst>
                </a:gridCol>
              </a:tblGrid>
              <a:tr h="190500">
                <a:tc>
                  <a:txBody>
                    <a:bodyPr/>
                    <a:lstStyle/>
                    <a:p>
                      <a:pPr algn="ctr" fontAlgn="ctr"/>
                      <a:r>
                        <a:rPr lang="es-AR" sz="1100" b="1" i="0" u="none" strike="noStrike">
                          <a:solidFill>
                            <a:srgbClr val="FFFFFF"/>
                          </a:solidFill>
                          <a:effectLst/>
                          <a:latin typeface="Calibri" panose="020F0502020204030204" pitchFamily="34" charset="0"/>
                        </a:rPr>
                        <a:t>Año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72000"/>
                      </a:srgbClr>
                    </a:solidFill>
                  </a:tcPr>
                </a:tc>
                <a:tc>
                  <a:txBody>
                    <a:bodyPr/>
                    <a:lstStyle/>
                    <a:p>
                      <a:pPr algn="ctr" fontAlgn="ctr"/>
                      <a:r>
                        <a:rPr lang="es-AR" sz="1100" b="1" i="0" u="none" strike="noStrike">
                          <a:solidFill>
                            <a:srgbClr val="FFFFFF"/>
                          </a:solidFill>
                          <a:effectLst/>
                          <a:latin typeface="Calibri" panose="020F0502020204030204" pitchFamily="34" charset="0"/>
                        </a:rPr>
                        <a:t>Oro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72000"/>
                      </a:srgbClr>
                    </a:solidFill>
                  </a:tcPr>
                </a:tc>
                <a:tc>
                  <a:txBody>
                    <a:bodyPr/>
                    <a:lstStyle/>
                    <a:p>
                      <a:pPr algn="ctr" fontAlgn="ctr"/>
                      <a:r>
                        <a:rPr lang="es-AR" sz="1100" b="1" i="0" u="none" strike="noStrike">
                          <a:solidFill>
                            <a:srgbClr val="FFFFFF"/>
                          </a:solidFill>
                          <a:effectLst/>
                          <a:latin typeface="Calibri" panose="020F0502020204030204" pitchFamily="34" charset="0"/>
                        </a:rPr>
                        <a:t>Plata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72000"/>
                      </a:srgbClr>
                    </a:solidFill>
                  </a:tcPr>
                </a:tc>
                <a:tc>
                  <a:txBody>
                    <a:bodyPr/>
                    <a:lstStyle/>
                    <a:p>
                      <a:pPr algn="ctr" fontAlgn="ctr"/>
                      <a:r>
                        <a:rPr lang="es-AR" sz="1100" b="1" i="0" u="none" strike="noStrike">
                          <a:solidFill>
                            <a:srgbClr val="FFFFFF"/>
                          </a:solidFill>
                          <a:effectLst/>
                          <a:latin typeface="Calibri" panose="020F0502020204030204" pitchFamily="34" charset="0"/>
                        </a:rPr>
                        <a:t>Bronce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72000"/>
                      </a:srgbClr>
                    </a:solidFill>
                  </a:tcPr>
                </a:tc>
                <a:tc>
                  <a:txBody>
                    <a:bodyPr/>
                    <a:lstStyle/>
                    <a:p>
                      <a:pPr algn="ctr" fontAlgn="ctr"/>
                      <a:r>
                        <a:rPr lang="es-AR" sz="1100" b="1" i="0" u="none" strike="noStrike">
                          <a:solidFill>
                            <a:srgbClr val="FFFFFF"/>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72000"/>
                      </a:srgbClr>
                    </a:solidFill>
                  </a:tcPr>
                </a:tc>
                <a:extLst>
                  <a:ext uri="{0D108BD9-81ED-4DB2-BD59-A6C34878D82A}">
                    <a16:rowId xmlns:a16="http://schemas.microsoft.com/office/drawing/2014/main" val="1126081919"/>
                  </a:ext>
                </a:extLst>
              </a:tr>
              <a:tr h="209550">
                <a:tc>
                  <a:txBody>
                    <a:bodyPr/>
                    <a:lstStyle/>
                    <a:p>
                      <a:pPr algn="ctr" fontAlgn="ctr"/>
                      <a:r>
                        <a:rPr lang="es-AR" sz="1100" b="1" i="0" u="none" strike="noStrike">
                          <a:solidFill>
                            <a:srgbClr val="000000"/>
                          </a:solidFill>
                          <a:effectLst/>
                          <a:latin typeface="Segoe UI" panose="020B0502040204020203" pitchFamily="34" charset="0"/>
                        </a:rPr>
                        <a:t>1924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2245420908"/>
                  </a:ext>
                </a:extLst>
              </a:tr>
              <a:tr h="209550">
                <a:tc>
                  <a:txBody>
                    <a:bodyPr/>
                    <a:lstStyle/>
                    <a:p>
                      <a:pPr algn="ctr" fontAlgn="ctr"/>
                      <a:r>
                        <a:rPr lang="es-AR" sz="1100" b="1" i="0" u="none" strike="noStrike">
                          <a:solidFill>
                            <a:srgbClr val="000000"/>
                          </a:solidFill>
                          <a:effectLst/>
                          <a:latin typeface="Segoe UI" panose="020B0502040204020203" pitchFamily="34" charset="0"/>
                        </a:rPr>
                        <a:t>1928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4116572492"/>
                  </a:ext>
                </a:extLst>
              </a:tr>
              <a:tr h="209550">
                <a:tc>
                  <a:txBody>
                    <a:bodyPr/>
                    <a:lstStyle/>
                    <a:p>
                      <a:pPr algn="ctr" fontAlgn="ctr"/>
                      <a:r>
                        <a:rPr lang="es-AR" sz="1100" b="1" i="0" u="none" strike="noStrike">
                          <a:solidFill>
                            <a:srgbClr val="000000"/>
                          </a:solidFill>
                          <a:effectLst/>
                          <a:latin typeface="Segoe UI" panose="020B0502040204020203" pitchFamily="34" charset="0"/>
                        </a:rPr>
                        <a:t>1932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849125216"/>
                  </a:ext>
                </a:extLst>
              </a:tr>
              <a:tr h="209550">
                <a:tc>
                  <a:txBody>
                    <a:bodyPr/>
                    <a:lstStyle/>
                    <a:p>
                      <a:pPr algn="ctr" fontAlgn="ctr"/>
                      <a:r>
                        <a:rPr lang="es-AR" sz="1100" b="1" i="0" u="none" strike="noStrike">
                          <a:solidFill>
                            <a:srgbClr val="000000"/>
                          </a:solidFill>
                          <a:effectLst/>
                          <a:latin typeface="Segoe UI" panose="020B0502040204020203" pitchFamily="34" charset="0"/>
                        </a:rPr>
                        <a:t>1936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363796142"/>
                  </a:ext>
                </a:extLst>
              </a:tr>
              <a:tr h="209550">
                <a:tc>
                  <a:txBody>
                    <a:bodyPr/>
                    <a:lstStyle/>
                    <a:p>
                      <a:pPr algn="ctr" fontAlgn="ctr"/>
                      <a:r>
                        <a:rPr lang="es-AR" sz="1100" b="1" i="0" u="none" strike="noStrike">
                          <a:solidFill>
                            <a:srgbClr val="000000"/>
                          </a:solidFill>
                          <a:effectLst/>
                          <a:latin typeface="Segoe UI" panose="020B0502040204020203" pitchFamily="34" charset="0"/>
                        </a:rPr>
                        <a:t>1948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186856786"/>
                  </a:ext>
                </a:extLst>
              </a:tr>
              <a:tr h="209550">
                <a:tc>
                  <a:txBody>
                    <a:bodyPr/>
                    <a:lstStyle/>
                    <a:p>
                      <a:pPr algn="ctr" fontAlgn="ctr"/>
                      <a:r>
                        <a:rPr lang="es-AR" sz="1100" b="1" i="0" u="none" strike="noStrike">
                          <a:solidFill>
                            <a:srgbClr val="000000"/>
                          </a:solidFill>
                          <a:effectLst/>
                          <a:latin typeface="Segoe UI" panose="020B0502040204020203" pitchFamily="34" charset="0"/>
                        </a:rPr>
                        <a:t>1952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3922549300"/>
                  </a:ext>
                </a:extLst>
              </a:tr>
              <a:tr h="209550">
                <a:tc>
                  <a:txBody>
                    <a:bodyPr/>
                    <a:lstStyle/>
                    <a:p>
                      <a:pPr algn="ctr" fontAlgn="ctr"/>
                      <a:r>
                        <a:rPr lang="es-AR" sz="1100" b="1" i="0" u="none" strike="noStrike">
                          <a:solidFill>
                            <a:srgbClr val="000000"/>
                          </a:solidFill>
                          <a:effectLst/>
                          <a:latin typeface="Segoe UI" panose="020B0502040204020203" pitchFamily="34" charset="0"/>
                        </a:rPr>
                        <a:t>1956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220489548"/>
                  </a:ext>
                </a:extLst>
              </a:tr>
              <a:tr h="209550">
                <a:tc>
                  <a:txBody>
                    <a:bodyPr/>
                    <a:lstStyle/>
                    <a:p>
                      <a:pPr algn="ctr" fontAlgn="ctr"/>
                      <a:r>
                        <a:rPr lang="es-AR" sz="1100" b="1" i="0" u="none" strike="noStrike">
                          <a:solidFill>
                            <a:srgbClr val="000000"/>
                          </a:solidFill>
                          <a:effectLst/>
                          <a:latin typeface="Segoe UI" panose="020B0502040204020203" pitchFamily="34" charset="0"/>
                        </a:rPr>
                        <a:t>1960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374861815"/>
                  </a:ext>
                </a:extLst>
              </a:tr>
              <a:tr h="209550">
                <a:tc>
                  <a:txBody>
                    <a:bodyPr/>
                    <a:lstStyle/>
                    <a:p>
                      <a:pPr algn="ctr" fontAlgn="ctr"/>
                      <a:r>
                        <a:rPr lang="es-AR" sz="1100" b="1" i="0" u="none" strike="noStrike">
                          <a:solidFill>
                            <a:srgbClr val="000000"/>
                          </a:solidFill>
                          <a:effectLst/>
                          <a:latin typeface="Segoe UI" panose="020B0502040204020203" pitchFamily="34" charset="0"/>
                        </a:rPr>
                        <a:t>1964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125829014"/>
                  </a:ext>
                </a:extLst>
              </a:tr>
              <a:tr h="209550">
                <a:tc>
                  <a:txBody>
                    <a:bodyPr/>
                    <a:lstStyle/>
                    <a:p>
                      <a:pPr algn="ctr" fontAlgn="ctr"/>
                      <a:r>
                        <a:rPr lang="es-AR" sz="1100" b="1" i="0" u="none" strike="noStrike">
                          <a:solidFill>
                            <a:srgbClr val="000000"/>
                          </a:solidFill>
                          <a:effectLst/>
                          <a:latin typeface="Segoe UI" panose="020B0502040204020203" pitchFamily="34" charset="0"/>
                        </a:rPr>
                        <a:t>1968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122196452"/>
                  </a:ext>
                </a:extLst>
              </a:tr>
              <a:tr h="209550">
                <a:tc>
                  <a:txBody>
                    <a:bodyPr/>
                    <a:lstStyle/>
                    <a:p>
                      <a:pPr algn="ctr" fontAlgn="ctr"/>
                      <a:r>
                        <a:rPr lang="es-AR" sz="1100" b="1" i="0" u="none" strike="noStrike">
                          <a:solidFill>
                            <a:srgbClr val="000000"/>
                          </a:solidFill>
                          <a:effectLst/>
                          <a:latin typeface="Segoe UI" panose="020B0502040204020203" pitchFamily="34" charset="0"/>
                        </a:rPr>
                        <a:t>1972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572834886"/>
                  </a:ext>
                </a:extLst>
              </a:tr>
              <a:tr h="209550">
                <a:tc>
                  <a:txBody>
                    <a:bodyPr/>
                    <a:lstStyle/>
                    <a:p>
                      <a:pPr algn="ctr" fontAlgn="ctr"/>
                      <a:r>
                        <a:rPr lang="es-AR" sz="1100" b="1" i="0" u="none" strike="noStrike">
                          <a:solidFill>
                            <a:srgbClr val="000000"/>
                          </a:solidFill>
                          <a:effectLst/>
                          <a:latin typeface="Segoe UI" panose="020B0502040204020203" pitchFamily="34" charset="0"/>
                        </a:rPr>
                        <a:t>1988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983725838"/>
                  </a:ext>
                </a:extLst>
              </a:tr>
              <a:tr h="209550">
                <a:tc>
                  <a:txBody>
                    <a:bodyPr/>
                    <a:lstStyle/>
                    <a:p>
                      <a:pPr algn="ctr" fontAlgn="ctr"/>
                      <a:r>
                        <a:rPr lang="es-AR" sz="1100" b="1" i="0" u="none" strike="noStrike">
                          <a:solidFill>
                            <a:srgbClr val="000000"/>
                          </a:solidFill>
                          <a:effectLst/>
                          <a:latin typeface="Segoe UI" panose="020B0502040204020203" pitchFamily="34" charset="0"/>
                        </a:rPr>
                        <a:t>1992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4056684514"/>
                  </a:ext>
                </a:extLst>
              </a:tr>
              <a:tr h="209550">
                <a:tc>
                  <a:txBody>
                    <a:bodyPr/>
                    <a:lstStyle/>
                    <a:p>
                      <a:pPr algn="ctr" fontAlgn="ctr"/>
                      <a:r>
                        <a:rPr lang="es-AR" sz="1100" b="1" i="0" u="none" strike="noStrike">
                          <a:solidFill>
                            <a:srgbClr val="000000"/>
                          </a:solidFill>
                          <a:effectLst/>
                          <a:latin typeface="Segoe UI" panose="020B0502040204020203" pitchFamily="34" charset="0"/>
                        </a:rPr>
                        <a:t>1996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2876306893"/>
                  </a:ext>
                </a:extLst>
              </a:tr>
              <a:tr h="209550">
                <a:tc>
                  <a:txBody>
                    <a:bodyPr/>
                    <a:lstStyle/>
                    <a:p>
                      <a:pPr algn="ctr" fontAlgn="ctr"/>
                      <a:r>
                        <a:rPr lang="es-AR" sz="1100" b="1" i="0" u="none" strike="noStrike">
                          <a:solidFill>
                            <a:srgbClr val="000000"/>
                          </a:solidFill>
                          <a:effectLst/>
                          <a:latin typeface="Segoe UI" panose="020B0502040204020203" pitchFamily="34" charset="0"/>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39761759"/>
                  </a:ext>
                </a:extLst>
              </a:tr>
              <a:tr h="209550">
                <a:tc>
                  <a:txBody>
                    <a:bodyPr/>
                    <a:lstStyle/>
                    <a:p>
                      <a:pPr algn="ctr" fontAlgn="ctr"/>
                      <a:r>
                        <a:rPr lang="es-AR" sz="1100" b="1" i="0" u="none" strike="noStrike">
                          <a:solidFill>
                            <a:srgbClr val="000000"/>
                          </a:solidFill>
                          <a:effectLst/>
                          <a:latin typeface="Segoe UI" panose="020B0502040204020203" pitchFamily="34" charset="0"/>
                        </a:rPr>
                        <a:t>2004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3384537619"/>
                  </a:ext>
                </a:extLst>
              </a:tr>
              <a:tr h="209550">
                <a:tc>
                  <a:txBody>
                    <a:bodyPr/>
                    <a:lstStyle/>
                    <a:p>
                      <a:pPr algn="ctr" fontAlgn="ctr"/>
                      <a:r>
                        <a:rPr lang="es-AR" sz="1100" b="1" i="0" u="none" strike="noStrike">
                          <a:solidFill>
                            <a:srgbClr val="000000"/>
                          </a:solidFill>
                          <a:effectLst/>
                          <a:latin typeface="Segoe UI" panose="020B0502040204020203" pitchFamily="34" charset="0"/>
                        </a:rPr>
                        <a:t>2008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42766968"/>
                  </a:ext>
                </a:extLst>
              </a:tr>
              <a:tr h="209550">
                <a:tc>
                  <a:txBody>
                    <a:bodyPr/>
                    <a:lstStyle/>
                    <a:p>
                      <a:pPr algn="ctr" fontAlgn="ctr"/>
                      <a:r>
                        <a:rPr lang="es-AR" sz="1100" b="1" i="0" u="none" strike="noStrike">
                          <a:solidFill>
                            <a:srgbClr val="000000"/>
                          </a:solidFill>
                          <a:effectLst/>
                          <a:latin typeface="Segoe UI" panose="020B0502040204020203" pitchFamily="34" charset="0"/>
                        </a:rPr>
                        <a:t>2012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2220232191"/>
                  </a:ext>
                </a:extLst>
              </a:tr>
              <a:tr h="209550">
                <a:tc>
                  <a:txBody>
                    <a:bodyPr/>
                    <a:lstStyle/>
                    <a:p>
                      <a:pPr algn="ctr" fontAlgn="ctr"/>
                      <a:r>
                        <a:rPr lang="es-AR" sz="1100" b="1" i="0" u="none" strike="noStrike">
                          <a:solidFill>
                            <a:srgbClr val="000000"/>
                          </a:solidFill>
                          <a:effectLst/>
                          <a:latin typeface="Segoe UI" panose="020B0502040204020203" pitchFamily="34" charset="0"/>
                        </a:rPr>
                        <a:t>2016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72000"/>
                      </a:srgbClr>
                    </a:solidFill>
                  </a:tcPr>
                </a:tc>
                <a:tc>
                  <a:txBody>
                    <a:bodyPr/>
                    <a:lstStyle/>
                    <a:p>
                      <a:pPr algn="ctr" fontAlgn="ctr"/>
                      <a:r>
                        <a:rPr lang="es-AR" sz="1100" b="0" i="0" u="none" strike="noStrike" dirty="0">
                          <a:solidFill>
                            <a:srgbClr val="000000"/>
                          </a:solidFill>
                          <a:effectLst/>
                          <a:latin typeface="Segoe UI" panose="020B0502040204020203"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72000"/>
                      </a:srgbClr>
                    </a:solidFill>
                  </a:tcPr>
                </a:tc>
                <a:extLst>
                  <a:ext uri="{0D108BD9-81ED-4DB2-BD59-A6C34878D82A}">
                    <a16:rowId xmlns:a16="http://schemas.microsoft.com/office/drawing/2014/main" val="1952303323"/>
                  </a:ext>
                </a:extLst>
              </a:tr>
            </a:tbl>
          </a:graphicData>
        </a:graphic>
      </p:graphicFrame>
      <p:sp>
        <p:nvSpPr>
          <p:cNvPr id="5" name="Flecha: curvada hacia la derecha 4">
            <a:hlinkClick r:id="rId4" action="ppaction://hlinksldjump"/>
            <a:extLst>
              <a:ext uri="{FF2B5EF4-FFF2-40B4-BE49-F238E27FC236}">
                <a16:creationId xmlns:a16="http://schemas.microsoft.com/office/drawing/2014/main" id="{FB8A7051-341F-55F2-A94F-61DEB854E24B}"/>
              </a:ext>
            </a:extLst>
          </p:cNvPr>
          <p:cNvSpPr/>
          <p:nvPr/>
        </p:nvSpPr>
        <p:spPr>
          <a:xfrm rot="10800000">
            <a:off x="11558953" y="289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
        <p:nvSpPr>
          <p:cNvPr id="8" name="CuadroTexto 7">
            <a:extLst>
              <a:ext uri="{FF2B5EF4-FFF2-40B4-BE49-F238E27FC236}">
                <a16:creationId xmlns:a16="http://schemas.microsoft.com/office/drawing/2014/main" id="{AFFB2143-59E8-8C40-F97D-D1AE8B74A51E}"/>
              </a:ext>
            </a:extLst>
          </p:cNvPr>
          <p:cNvSpPr txBox="1"/>
          <p:nvPr/>
        </p:nvSpPr>
        <p:spPr>
          <a:xfrm>
            <a:off x="8018584" y="773723"/>
            <a:ext cx="3094892" cy="1477328"/>
          </a:xfrm>
          <a:prstGeom prst="rect">
            <a:avLst/>
          </a:prstGeom>
          <a:noFill/>
        </p:spPr>
        <p:txBody>
          <a:bodyPr wrap="square" rtlCol="0">
            <a:spAutoFit/>
          </a:bodyPr>
          <a:lstStyle/>
          <a:p>
            <a:pPr marL="285750" indent="-285750">
              <a:buFont typeface="Arial" panose="020B0604020202020204" pitchFamily="34" charset="0"/>
              <a:buChar char="•"/>
            </a:pPr>
            <a:r>
              <a:rPr lang="es-ES" b="1" dirty="0"/>
              <a:t>Aquí podemos apreciar que entre los años 1996 hasta el 2008 fueron los años que mas medallas pudimos ganar.</a:t>
            </a:r>
            <a:endParaRPr lang="es-AR" b="1" dirty="0"/>
          </a:p>
        </p:txBody>
      </p:sp>
    </p:spTree>
    <p:extLst>
      <p:ext uri="{BB962C8B-B14F-4D97-AF65-F5344CB8AC3E}">
        <p14:creationId xmlns:p14="http://schemas.microsoft.com/office/powerpoint/2010/main" val="481863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87EE6-4EB5-3FD4-F0A5-AE0B6C5F08BE}"/>
              </a:ext>
            </a:extLst>
          </p:cNvPr>
          <p:cNvSpPr>
            <a:spLocks noGrp="1"/>
          </p:cNvSpPr>
          <p:nvPr>
            <p:ph type="title"/>
          </p:nvPr>
        </p:nvSpPr>
        <p:spPr>
          <a:xfrm>
            <a:off x="0" y="169891"/>
            <a:ext cx="10515600" cy="450801"/>
          </a:xfrm>
        </p:spPr>
        <p:txBody>
          <a:bodyPr tIns="360000" bIns="0">
            <a:normAutofit fontScale="90000"/>
          </a:bodyPr>
          <a:lstStyle/>
          <a:p>
            <a:r>
              <a:rPr lang="es-ES" sz="2700" b="1" i="0" dirty="0">
                <a:effectLst/>
                <a:latin typeface="var(--jp-content-font-family)"/>
              </a:rPr>
              <a:t>¿Como son los índices corporales y edades en función a los deportes olímpicos en el caso de los hombres?</a:t>
            </a:r>
            <a:br>
              <a:rPr lang="es-ES" i="0" dirty="0">
                <a:effectLst/>
                <a:latin typeface="var(--jp-content-font-family)"/>
              </a:rPr>
            </a:br>
            <a:endParaRPr lang="es-AR" dirty="0"/>
          </a:p>
        </p:txBody>
      </p:sp>
      <p:sp>
        <p:nvSpPr>
          <p:cNvPr id="4" name="Flecha: curvada hacia la derecha 3">
            <a:hlinkClick r:id="rId3" action="ppaction://hlinksldjump"/>
            <a:extLst>
              <a:ext uri="{FF2B5EF4-FFF2-40B4-BE49-F238E27FC236}">
                <a16:creationId xmlns:a16="http://schemas.microsoft.com/office/drawing/2014/main" id="{378B5F51-4C9A-8A6D-0D4D-F47E09867E86}"/>
              </a:ext>
            </a:extLst>
          </p:cNvPr>
          <p:cNvSpPr/>
          <p:nvPr/>
        </p:nvSpPr>
        <p:spPr>
          <a:xfrm rot="10800000">
            <a:off x="11558953" y="289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graphicFrame>
        <p:nvGraphicFramePr>
          <p:cNvPr id="5" name="Tabla 4">
            <a:extLst>
              <a:ext uri="{FF2B5EF4-FFF2-40B4-BE49-F238E27FC236}">
                <a16:creationId xmlns:a16="http://schemas.microsoft.com/office/drawing/2014/main" id="{B26D5D51-8A90-9B9F-9783-6472E1BE21D9}"/>
              </a:ext>
            </a:extLst>
          </p:cNvPr>
          <p:cNvGraphicFramePr>
            <a:graphicFrameLocks noGrp="1"/>
          </p:cNvGraphicFramePr>
          <p:nvPr>
            <p:extLst>
              <p:ext uri="{D42A27DB-BD31-4B8C-83A1-F6EECF244321}">
                <p14:modId xmlns:p14="http://schemas.microsoft.com/office/powerpoint/2010/main" val="1513632098"/>
              </p:ext>
            </p:extLst>
          </p:nvPr>
        </p:nvGraphicFramePr>
        <p:xfrm>
          <a:off x="1" y="620692"/>
          <a:ext cx="7634514" cy="6113342"/>
        </p:xfrm>
        <a:graphic>
          <a:graphicData uri="http://schemas.openxmlformats.org/drawingml/2006/table">
            <a:tbl>
              <a:tblPr/>
              <a:tblGrid>
                <a:gridCol w="3033123">
                  <a:extLst>
                    <a:ext uri="{9D8B030D-6E8A-4147-A177-3AD203B41FA5}">
                      <a16:colId xmlns:a16="http://schemas.microsoft.com/office/drawing/2014/main" val="3249292612"/>
                    </a:ext>
                  </a:extLst>
                </a:gridCol>
                <a:gridCol w="1499330">
                  <a:extLst>
                    <a:ext uri="{9D8B030D-6E8A-4147-A177-3AD203B41FA5}">
                      <a16:colId xmlns:a16="http://schemas.microsoft.com/office/drawing/2014/main" val="1807563571"/>
                    </a:ext>
                  </a:extLst>
                </a:gridCol>
                <a:gridCol w="1602731">
                  <a:extLst>
                    <a:ext uri="{9D8B030D-6E8A-4147-A177-3AD203B41FA5}">
                      <a16:colId xmlns:a16="http://schemas.microsoft.com/office/drawing/2014/main" val="1915482761"/>
                    </a:ext>
                  </a:extLst>
                </a:gridCol>
                <a:gridCol w="1499330">
                  <a:extLst>
                    <a:ext uri="{9D8B030D-6E8A-4147-A177-3AD203B41FA5}">
                      <a16:colId xmlns:a16="http://schemas.microsoft.com/office/drawing/2014/main" val="280700701"/>
                    </a:ext>
                  </a:extLst>
                </a:gridCol>
              </a:tblGrid>
              <a:tr h="161790">
                <a:tc>
                  <a:txBody>
                    <a:bodyPr/>
                    <a:lstStyle/>
                    <a:p>
                      <a:pPr algn="ctr" fontAlgn="ctr"/>
                      <a:r>
                        <a:rPr lang="es-AR" sz="1000" b="1" i="0" u="none" strike="noStrike" dirty="0">
                          <a:solidFill>
                            <a:srgbClr val="FFFFFF"/>
                          </a:solidFill>
                          <a:effectLst/>
                          <a:latin typeface="Calibri" panose="020F0502020204030204" pitchFamily="34" charset="0"/>
                        </a:rPr>
                        <a:t>Deporte</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5000"/>
                      </a:srgbClr>
                    </a:solidFill>
                  </a:tcPr>
                </a:tc>
                <a:tc>
                  <a:txBody>
                    <a:bodyPr/>
                    <a:lstStyle/>
                    <a:p>
                      <a:pPr algn="ctr" fontAlgn="ctr"/>
                      <a:r>
                        <a:rPr lang="es-AR" sz="1000" b="1" i="0" u="none" strike="noStrike">
                          <a:solidFill>
                            <a:srgbClr val="FFFFFF"/>
                          </a:solidFill>
                          <a:effectLst/>
                          <a:latin typeface="Calibri" panose="020F0502020204030204" pitchFamily="34" charset="0"/>
                        </a:rPr>
                        <a:t>Edad promedio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5000"/>
                      </a:srgbClr>
                    </a:solidFill>
                  </a:tcPr>
                </a:tc>
                <a:tc>
                  <a:txBody>
                    <a:bodyPr/>
                    <a:lstStyle/>
                    <a:p>
                      <a:pPr algn="ctr" fontAlgn="ctr"/>
                      <a:r>
                        <a:rPr lang="es-AR" sz="1000" b="1" i="0" u="none" strike="noStrike">
                          <a:solidFill>
                            <a:srgbClr val="FFFFFF"/>
                          </a:solidFill>
                          <a:effectLst/>
                          <a:latin typeface="Calibri" panose="020F0502020204030204" pitchFamily="34" charset="0"/>
                        </a:rPr>
                        <a:t>Altura promedio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5000"/>
                      </a:srgbClr>
                    </a:solidFill>
                  </a:tcPr>
                </a:tc>
                <a:tc>
                  <a:txBody>
                    <a:bodyPr/>
                    <a:lstStyle/>
                    <a:p>
                      <a:pPr algn="ctr" fontAlgn="ctr"/>
                      <a:r>
                        <a:rPr lang="es-AR" sz="1000" b="1" i="0" u="none" strike="noStrike">
                          <a:solidFill>
                            <a:srgbClr val="FFFFFF"/>
                          </a:solidFill>
                          <a:effectLst/>
                          <a:latin typeface="Calibri" panose="020F0502020204030204" pitchFamily="34" charset="0"/>
                        </a:rPr>
                        <a:t>Peso promedio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5000"/>
                      </a:srgbClr>
                    </a:solidFill>
                  </a:tcPr>
                </a:tc>
                <a:extLst>
                  <a:ext uri="{0D108BD9-81ED-4DB2-BD59-A6C34878D82A}">
                    <a16:rowId xmlns:a16="http://schemas.microsoft.com/office/drawing/2014/main" val="3393752330"/>
                  </a:ext>
                </a:extLst>
              </a:tr>
              <a:tr h="174372">
                <a:tc>
                  <a:txBody>
                    <a:bodyPr/>
                    <a:lstStyle/>
                    <a:p>
                      <a:pPr algn="ctr" fontAlgn="ctr"/>
                      <a:r>
                        <a:rPr lang="es-AR" sz="1000" b="1" i="0" u="none" strike="noStrike" dirty="0">
                          <a:solidFill>
                            <a:srgbClr val="000000"/>
                          </a:solidFill>
                          <a:effectLst/>
                          <a:latin typeface="Segoe UI" panose="020B0502040204020203" pitchFamily="34" charset="0"/>
                        </a:rPr>
                        <a:t>Atletismo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181</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573685712"/>
                  </a:ext>
                </a:extLst>
              </a:tr>
              <a:tr h="174372">
                <a:tc>
                  <a:txBody>
                    <a:bodyPr/>
                    <a:lstStyle/>
                    <a:p>
                      <a:pPr algn="ctr" fontAlgn="ctr"/>
                      <a:r>
                        <a:rPr lang="es-AR" sz="1000" b="1" i="0" u="none" strike="noStrike" dirty="0">
                          <a:solidFill>
                            <a:srgbClr val="000000"/>
                          </a:solidFill>
                          <a:effectLst/>
                          <a:latin typeface="Segoe UI" panose="020B0502040204020203" pitchFamily="34" charset="0"/>
                        </a:rPr>
                        <a:t>Biatlón</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179</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377386309"/>
                  </a:ext>
                </a:extLst>
              </a:tr>
              <a:tr h="174372">
                <a:tc>
                  <a:txBody>
                    <a:bodyPr/>
                    <a:lstStyle/>
                    <a:p>
                      <a:pPr algn="ctr" fontAlgn="ctr"/>
                      <a:r>
                        <a:rPr lang="es-AR" sz="1000" b="1" i="0" u="none" strike="noStrike">
                          <a:solidFill>
                            <a:srgbClr val="000000"/>
                          </a:solidFill>
                          <a:effectLst/>
                          <a:latin typeface="Segoe UI" panose="020B0502040204020203" pitchFamily="34" charset="0"/>
                        </a:rPr>
                        <a:t>Bobsleigh</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31</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97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040131997"/>
                  </a:ext>
                </a:extLst>
              </a:tr>
              <a:tr h="174372">
                <a:tc>
                  <a:txBody>
                    <a:bodyPr/>
                    <a:lstStyle/>
                    <a:p>
                      <a:pPr algn="ctr" fontAlgn="ctr"/>
                      <a:r>
                        <a:rPr lang="es-AR" sz="1000" b="1" i="0" u="none" strike="noStrike">
                          <a:solidFill>
                            <a:srgbClr val="000000"/>
                          </a:solidFill>
                          <a:effectLst/>
                          <a:latin typeface="Segoe UI" panose="020B0502040204020203" pitchFamily="34" charset="0"/>
                        </a:rPr>
                        <a:t>Bádminton</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4219280233"/>
                  </a:ext>
                </a:extLst>
              </a:tr>
              <a:tr h="174372">
                <a:tc>
                  <a:txBody>
                    <a:bodyPr/>
                    <a:lstStyle/>
                    <a:p>
                      <a:pPr algn="ctr" fontAlgn="ctr"/>
                      <a:r>
                        <a:rPr lang="es-AR" sz="1000" b="1" i="0" u="none" strike="noStrike" dirty="0">
                          <a:solidFill>
                            <a:srgbClr val="000000"/>
                          </a:solidFill>
                          <a:effectLst/>
                          <a:latin typeface="Segoe UI" panose="020B0502040204020203" pitchFamily="34" charset="0"/>
                        </a:rPr>
                        <a:t>Canoa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4159103255"/>
                  </a:ext>
                </a:extLst>
              </a:tr>
              <a:tr h="174372">
                <a:tc>
                  <a:txBody>
                    <a:bodyPr/>
                    <a:lstStyle/>
                    <a:p>
                      <a:pPr algn="ctr" fontAlgn="ctr"/>
                      <a:r>
                        <a:rPr lang="es-AR" sz="1000" b="1" i="0" u="none" strike="noStrike">
                          <a:solidFill>
                            <a:srgbClr val="000000"/>
                          </a:solidFill>
                          <a:effectLst/>
                          <a:latin typeface="Segoe UI" panose="020B0502040204020203" pitchFamily="34" charset="0"/>
                        </a:rPr>
                        <a:t>Ciclismo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181</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96111943"/>
                  </a:ext>
                </a:extLst>
              </a:tr>
              <a:tr h="174372">
                <a:tc>
                  <a:txBody>
                    <a:bodyPr/>
                    <a:lstStyle/>
                    <a:p>
                      <a:pPr algn="ctr" fontAlgn="ctr"/>
                      <a:r>
                        <a:rPr lang="es-AR" sz="1000" b="1" i="0" u="none" strike="noStrike">
                          <a:solidFill>
                            <a:srgbClr val="000000"/>
                          </a:solidFill>
                          <a:effectLst/>
                          <a:latin typeface="Segoe UI" panose="020B0502040204020203" pitchFamily="34" charset="0"/>
                        </a:rPr>
                        <a:t>Combinada nórdica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26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178</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67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312790111"/>
                  </a:ext>
                </a:extLst>
              </a:tr>
              <a:tr h="174372">
                <a:tc>
                  <a:txBody>
                    <a:bodyPr/>
                    <a:lstStyle/>
                    <a:p>
                      <a:pPr algn="ctr" fontAlgn="ctr"/>
                      <a:r>
                        <a:rPr lang="es-AR" sz="1000" b="1" i="0" u="none" strike="noStrike">
                          <a:solidFill>
                            <a:srgbClr val="000000"/>
                          </a:solidFill>
                          <a:effectLst/>
                          <a:latin typeface="Segoe UI" panose="020B0502040204020203" pitchFamily="34" charset="0"/>
                        </a:rPr>
                        <a:t>Competiciones artísticas</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42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179</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049342990"/>
                  </a:ext>
                </a:extLst>
              </a:tr>
              <a:tr h="174372">
                <a:tc>
                  <a:txBody>
                    <a:bodyPr/>
                    <a:lstStyle/>
                    <a:p>
                      <a:pPr algn="ctr" fontAlgn="ctr"/>
                      <a:r>
                        <a:rPr lang="es-AR" sz="1000" b="1" i="0" u="none" strike="noStrike" dirty="0">
                          <a:solidFill>
                            <a:srgbClr val="000000"/>
                          </a:solidFill>
                          <a:effectLst/>
                          <a:latin typeface="Segoe UI" panose="020B0502040204020203" pitchFamily="34" charset="0"/>
                        </a:rPr>
                        <a:t>Esgrima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30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4153681393"/>
                  </a:ext>
                </a:extLst>
              </a:tr>
              <a:tr h="174372">
                <a:tc>
                  <a:txBody>
                    <a:bodyPr/>
                    <a:lstStyle/>
                    <a:p>
                      <a:pPr algn="ctr" fontAlgn="ctr"/>
                      <a:r>
                        <a:rPr lang="es-AR" sz="1000" b="1" i="0" u="none" strike="noStrike">
                          <a:solidFill>
                            <a:srgbClr val="000000"/>
                          </a:solidFill>
                          <a:effectLst/>
                          <a:latin typeface="Segoe UI" panose="020B0502040204020203" pitchFamily="34" charset="0"/>
                        </a:rPr>
                        <a:t>Esquí alpino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179</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4265480426"/>
                  </a:ext>
                </a:extLst>
              </a:tr>
              <a:tr h="174372">
                <a:tc>
                  <a:txBody>
                    <a:bodyPr/>
                    <a:lstStyle/>
                    <a:p>
                      <a:pPr algn="ctr" fontAlgn="ctr"/>
                      <a:r>
                        <a:rPr lang="es-AR" sz="1000" b="1" i="0" u="none" strike="noStrike">
                          <a:solidFill>
                            <a:srgbClr val="000000"/>
                          </a:solidFill>
                          <a:effectLst/>
                          <a:latin typeface="Segoe UI" panose="020B0502040204020203" pitchFamily="34" charset="0"/>
                        </a:rPr>
                        <a:t>Esquí de fondo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28</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2858216785"/>
                  </a:ext>
                </a:extLst>
              </a:tr>
              <a:tr h="174372">
                <a:tc>
                  <a:txBody>
                    <a:bodyPr/>
                    <a:lstStyle/>
                    <a:p>
                      <a:pPr algn="ctr" fontAlgn="ctr"/>
                      <a:r>
                        <a:rPr lang="es-AR" sz="1000" b="1" i="0" u="none" strike="noStrike">
                          <a:solidFill>
                            <a:srgbClr val="000000"/>
                          </a:solidFill>
                          <a:effectLst/>
                          <a:latin typeface="Segoe UI" panose="020B0502040204020203" pitchFamily="34" charset="0"/>
                        </a:rPr>
                        <a:t>Gimnasia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170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66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2704212469"/>
                  </a:ext>
                </a:extLst>
              </a:tr>
              <a:tr h="174372">
                <a:tc>
                  <a:txBody>
                    <a:bodyPr/>
                    <a:lstStyle/>
                    <a:p>
                      <a:pPr algn="ctr" fontAlgn="ctr"/>
                      <a:r>
                        <a:rPr lang="es-AR" sz="1000" b="1" i="0" u="none" strike="noStrike">
                          <a:solidFill>
                            <a:srgbClr val="000000"/>
                          </a:solidFill>
                          <a:effectLst/>
                          <a:latin typeface="Segoe UI" panose="020B0502040204020203" pitchFamily="34" charset="0"/>
                        </a:rPr>
                        <a:t>Hockey</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21</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170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2840812588"/>
                  </a:ext>
                </a:extLst>
              </a:tr>
              <a:tr h="174372">
                <a:tc>
                  <a:txBody>
                    <a:bodyPr/>
                    <a:lstStyle/>
                    <a:p>
                      <a:pPr algn="ctr" fontAlgn="ctr"/>
                      <a:r>
                        <a:rPr lang="es-AR" sz="1000" b="1" i="0" u="none" strike="noStrike">
                          <a:solidFill>
                            <a:srgbClr val="000000"/>
                          </a:solidFill>
                          <a:effectLst/>
                          <a:latin typeface="Segoe UI" panose="020B0502040204020203" pitchFamily="34" charset="0"/>
                        </a:rPr>
                        <a:t>Hípica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37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178</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092770913"/>
                  </a:ext>
                </a:extLst>
              </a:tr>
              <a:tr h="174372">
                <a:tc>
                  <a:txBody>
                    <a:bodyPr/>
                    <a:lstStyle/>
                    <a:p>
                      <a:pPr algn="ctr" fontAlgn="ctr"/>
                      <a:r>
                        <a:rPr lang="es-AR" sz="1000" b="1" i="0" u="none" strike="noStrike" dirty="0">
                          <a:solidFill>
                            <a:srgbClr val="000000"/>
                          </a:solidFill>
                          <a:effectLst/>
                          <a:latin typeface="Segoe UI" panose="020B0502040204020203" pitchFamily="34" charset="0"/>
                        </a:rPr>
                        <a:t>Levantamiento de pesas</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21</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88</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737497065"/>
                  </a:ext>
                </a:extLst>
              </a:tr>
              <a:tr h="209858">
                <a:tc>
                  <a:txBody>
                    <a:bodyPr/>
                    <a:lstStyle/>
                    <a:p>
                      <a:pPr algn="ctr" fontAlgn="ctr"/>
                      <a:r>
                        <a:rPr lang="es-AR" sz="1000" b="1" i="0" u="none" strike="noStrike">
                          <a:solidFill>
                            <a:srgbClr val="000000"/>
                          </a:solidFill>
                          <a:effectLst/>
                          <a:latin typeface="Segoe UI" panose="020B0502040204020203" pitchFamily="34" charset="0"/>
                        </a:rPr>
                        <a:t>Lucha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172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473055028"/>
                  </a:ext>
                </a:extLst>
              </a:tr>
              <a:tr h="174372">
                <a:tc>
                  <a:txBody>
                    <a:bodyPr/>
                    <a:lstStyle/>
                    <a:p>
                      <a:pPr algn="ctr" fontAlgn="ctr"/>
                      <a:r>
                        <a:rPr lang="es-AR" sz="1000" b="1" i="0" u="none" strike="noStrike">
                          <a:solidFill>
                            <a:srgbClr val="000000"/>
                          </a:solidFill>
                          <a:effectLst/>
                          <a:latin typeface="Segoe UI" panose="020B0502040204020203" pitchFamily="34" charset="0"/>
                        </a:rPr>
                        <a:t>Lucha de cuerda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701839896"/>
                  </a:ext>
                </a:extLst>
              </a:tr>
              <a:tr h="174372">
                <a:tc>
                  <a:txBody>
                    <a:bodyPr/>
                    <a:lstStyle/>
                    <a:p>
                      <a:pPr algn="ctr" fontAlgn="ctr"/>
                      <a:r>
                        <a:rPr lang="es-AR" sz="1000" b="1" i="0" u="none" strike="noStrike">
                          <a:solidFill>
                            <a:srgbClr val="000000"/>
                          </a:solidFill>
                          <a:effectLst/>
                          <a:latin typeface="Segoe UI" panose="020B0502040204020203" pitchFamily="34" charset="0"/>
                        </a:rPr>
                        <a:t>Luge</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178</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766446805"/>
                  </a:ext>
                </a:extLst>
              </a:tr>
              <a:tr h="174372">
                <a:tc>
                  <a:txBody>
                    <a:bodyPr/>
                    <a:lstStyle/>
                    <a:p>
                      <a:pPr algn="ctr" fontAlgn="ctr"/>
                      <a:r>
                        <a:rPr lang="es-AR" sz="1000" b="1" i="0" u="none" strike="noStrike" dirty="0">
                          <a:solidFill>
                            <a:srgbClr val="000000"/>
                          </a:solidFill>
                          <a:effectLst/>
                          <a:latin typeface="Segoe UI" panose="020B0502040204020203" pitchFamily="34" charset="0"/>
                        </a:rPr>
                        <a:t>Natación</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188</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84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2323293331"/>
                  </a:ext>
                </a:extLst>
              </a:tr>
              <a:tr h="174372">
                <a:tc>
                  <a:txBody>
                    <a:bodyPr/>
                    <a:lstStyle/>
                    <a:p>
                      <a:pPr algn="ctr" fontAlgn="ctr"/>
                      <a:r>
                        <a:rPr lang="es-AR" sz="1000" b="1" i="0" u="none" strike="noStrike">
                          <a:solidFill>
                            <a:srgbClr val="000000"/>
                          </a:solidFill>
                          <a:effectLst/>
                          <a:latin typeface="Segoe UI" panose="020B0502040204020203" pitchFamily="34" charset="0"/>
                        </a:rPr>
                        <a:t>Patinaje de velocidad</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78</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443922106"/>
                  </a:ext>
                </a:extLst>
              </a:tr>
              <a:tr h="161790">
                <a:tc>
                  <a:txBody>
                    <a:bodyPr/>
                    <a:lstStyle/>
                    <a:p>
                      <a:pPr algn="ctr" fontAlgn="ctr"/>
                      <a:r>
                        <a:rPr lang="es-ES" sz="1000" b="1" i="0" u="none" strike="noStrike">
                          <a:solidFill>
                            <a:srgbClr val="000000"/>
                          </a:solidFill>
                          <a:effectLst/>
                          <a:latin typeface="Segoe UI" panose="020B0502040204020203" pitchFamily="34" charset="0"/>
                        </a:rPr>
                        <a:t>Patinaje de velocidad en pista corta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71</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285645901"/>
                  </a:ext>
                </a:extLst>
              </a:tr>
              <a:tr h="174372">
                <a:tc>
                  <a:txBody>
                    <a:bodyPr/>
                    <a:lstStyle/>
                    <a:p>
                      <a:pPr algn="ctr" fontAlgn="ctr"/>
                      <a:r>
                        <a:rPr lang="es-AR" sz="1000" b="1" i="0" u="none" strike="noStrike" dirty="0">
                          <a:solidFill>
                            <a:srgbClr val="000000"/>
                          </a:solidFill>
                          <a:effectLst/>
                          <a:latin typeface="Segoe UI" panose="020B0502040204020203" pitchFamily="34" charset="0"/>
                        </a:rPr>
                        <a:t>Pentatlón moderno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29</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490375002"/>
                  </a:ext>
                </a:extLst>
              </a:tr>
              <a:tr h="174372">
                <a:tc>
                  <a:txBody>
                    <a:bodyPr/>
                    <a:lstStyle/>
                    <a:p>
                      <a:pPr algn="ctr" fontAlgn="ctr"/>
                      <a:r>
                        <a:rPr lang="es-AR" sz="1000" b="1" i="0" u="none" strike="noStrike" dirty="0">
                          <a:solidFill>
                            <a:srgbClr val="000000"/>
                          </a:solidFill>
                          <a:effectLst/>
                          <a:latin typeface="Segoe UI" panose="020B0502040204020203" pitchFamily="34" charset="0"/>
                        </a:rPr>
                        <a:t>Polo acuático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2475152757"/>
                  </a:ext>
                </a:extLst>
              </a:tr>
              <a:tr h="174372">
                <a:tc>
                  <a:txBody>
                    <a:bodyPr/>
                    <a:lstStyle/>
                    <a:p>
                      <a:pPr algn="ctr" fontAlgn="ctr"/>
                      <a:r>
                        <a:rPr lang="es-AR" sz="1000" b="1" i="0" u="none" strike="noStrike">
                          <a:solidFill>
                            <a:srgbClr val="000000"/>
                          </a:solidFill>
                          <a:effectLst/>
                          <a:latin typeface="Segoe UI" panose="020B0502040204020203" pitchFamily="34" charset="0"/>
                        </a:rPr>
                        <a:t>Remo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29</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192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95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108063859"/>
                  </a:ext>
                </a:extLst>
              </a:tr>
              <a:tr h="174372">
                <a:tc>
                  <a:txBody>
                    <a:bodyPr/>
                    <a:lstStyle/>
                    <a:p>
                      <a:pPr algn="ctr" fontAlgn="ctr"/>
                      <a:r>
                        <a:rPr lang="es-AR" sz="1000" b="1" i="0" u="none" strike="noStrike" dirty="0">
                          <a:solidFill>
                            <a:srgbClr val="000000"/>
                          </a:solidFill>
                          <a:effectLst/>
                          <a:latin typeface="Segoe UI" panose="020B0502040204020203" pitchFamily="34" charset="0"/>
                        </a:rPr>
                        <a:t>Salto de esquí</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60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9008818"/>
                  </a:ext>
                </a:extLst>
              </a:tr>
              <a:tr h="174372">
                <a:tc>
                  <a:txBody>
                    <a:bodyPr/>
                    <a:lstStyle/>
                    <a:p>
                      <a:pPr algn="ctr" fontAlgn="ctr"/>
                      <a:r>
                        <a:rPr lang="es-AR" sz="1000" b="1" i="0" u="none" strike="noStrike">
                          <a:solidFill>
                            <a:srgbClr val="000000"/>
                          </a:solidFill>
                          <a:effectLst/>
                          <a:latin typeface="Segoe UI" panose="020B0502040204020203" pitchFamily="34" charset="0"/>
                        </a:rPr>
                        <a:t>Saltos ornamentales</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061981333"/>
                  </a:ext>
                </a:extLst>
              </a:tr>
              <a:tr h="174372">
                <a:tc>
                  <a:txBody>
                    <a:bodyPr/>
                    <a:lstStyle/>
                    <a:p>
                      <a:pPr algn="ctr" fontAlgn="ctr"/>
                      <a:r>
                        <a:rPr lang="es-AR" sz="1000" b="1" i="0" u="none" strike="noStrike">
                          <a:solidFill>
                            <a:srgbClr val="000000"/>
                          </a:solidFill>
                          <a:effectLst/>
                          <a:latin typeface="Segoe UI" panose="020B0502040204020203" pitchFamily="34" charset="0"/>
                        </a:rPr>
                        <a:t>Snowboard</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34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178</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659921073"/>
                  </a:ext>
                </a:extLst>
              </a:tr>
              <a:tr h="174372">
                <a:tc>
                  <a:txBody>
                    <a:bodyPr/>
                    <a:lstStyle/>
                    <a:p>
                      <a:pPr algn="ctr" fontAlgn="ctr"/>
                      <a:r>
                        <a:rPr lang="es-AR" sz="1000" b="1" i="0" u="none" strike="noStrike" dirty="0">
                          <a:solidFill>
                            <a:srgbClr val="000000"/>
                          </a:solidFill>
                          <a:effectLst/>
                          <a:latin typeface="Segoe UI" panose="020B0502040204020203" pitchFamily="34" charset="0"/>
                        </a:rPr>
                        <a:t>Tenis</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512304273"/>
                  </a:ext>
                </a:extLst>
              </a:tr>
              <a:tr h="174372">
                <a:tc>
                  <a:txBody>
                    <a:bodyPr/>
                    <a:lstStyle/>
                    <a:p>
                      <a:pPr algn="ctr" fontAlgn="ctr"/>
                      <a:r>
                        <a:rPr lang="es-AR" sz="1000" b="1" i="0" u="none" strike="noStrike">
                          <a:solidFill>
                            <a:srgbClr val="000000"/>
                          </a:solidFill>
                          <a:effectLst/>
                          <a:latin typeface="Segoe UI" panose="020B0502040204020203" pitchFamily="34" charset="0"/>
                        </a:rPr>
                        <a:t>Tenis de mesa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72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2506515005"/>
                  </a:ext>
                </a:extLst>
              </a:tr>
              <a:tr h="174372">
                <a:tc>
                  <a:txBody>
                    <a:bodyPr/>
                    <a:lstStyle/>
                    <a:p>
                      <a:pPr algn="ctr" fontAlgn="ctr"/>
                      <a:r>
                        <a:rPr lang="es-AR" sz="1000" b="1" i="0" u="none" strike="noStrike">
                          <a:solidFill>
                            <a:srgbClr val="000000"/>
                          </a:solidFill>
                          <a:effectLst/>
                          <a:latin typeface="Segoe UI" panose="020B0502040204020203" pitchFamily="34" charset="0"/>
                        </a:rPr>
                        <a:t>Tiro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34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76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4104792144"/>
                  </a:ext>
                </a:extLst>
              </a:tr>
              <a:tr h="174372">
                <a:tc>
                  <a:txBody>
                    <a:bodyPr/>
                    <a:lstStyle/>
                    <a:p>
                      <a:pPr algn="ctr" fontAlgn="ctr"/>
                      <a:r>
                        <a:rPr lang="es-AR" sz="1000" b="1" i="0" u="none" strike="noStrike" dirty="0">
                          <a:solidFill>
                            <a:srgbClr val="000000"/>
                          </a:solidFill>
                          <a:effectLst/>
                          <a:latin typeface="Segoe UI" panose="020B0502040204020203" pitchFamily="34" charset="0"/>
                        </a:rPr>
                        <a:t>Tiro con arco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32</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179</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80</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2227962378"/>
                  </a:ext>
                </a:extLst>
              </a:tr>
              <a:tr h="174372">
                <a:tc>
                  <a:txBody>
                    <a:bodyPr/>
                    <a:lstStyle/>
                    <a:p>
                      <a:pPr algn="ctr" fontAlgn="ctr"/>
                      <a:r>
                        <a:rPr lang="es-AR" sz="1000" b="1" i="0" u="none" strike="noStrike" dirty="0">
                          <a:solidFill>
                            <a:srgbClr val="000000"/>
                          </a:solidFill>
                          <a:effectLst/>
                          <a:latin typeface="Segoe UI" panose="020B0502040204020203" pitchFamily="34" charset="0"/>
                        </a:rPr>
                        <a:t>Vela</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33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184</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83</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2841921930"/>
                  </a:ext>
                </a:extLst>
              </a:tr>
              <a:tr h="174372">
                <a:tc>
                  <a:txBody>
                    <a:bodyPr/>
                    <a:lstStyle/>
                    <a:p>
                      <a:pPr algn="ctr" fontAlgn="ctr"/>
                      <a:r>
                        <a:rPr lang="es-AR" sz="1000" b="1" i="0" u="none" strike="noStrike" dirty="0">
                          <a:solidFill>
                            <a:srgbClr val="000000"/>
                          </a:solidFill>
                          <a:effectLst/>
                          <a:latin typeface="Segoe UI" panose="020B0502040204020203" pitchFamily="34" charset="0"/>
                        </a:rPr>
                        <a:t>Voleibol</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36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197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89</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3441734213"/>
                  </a:ext>
                </a:extLst>
              </a:tr>
              <a:tr h="174372">
                <a:tc>
                  <a:txBody>
                    <a:bodyPr/>
                    <a:lstStyle/>
                    <a:p>
                      <a:pPr algn="ctr" fontAlgn="ctr"/>
                      <a:r>
                        <a:rPr lang="es-AR" sz="1000" b="1" i="0" u="none" strike="noStrike" dirty="0">
                          <a:solidFill>
                            <a:srgbClr val="000000"/>
                          </a:solidFill>
                          <a:effectLst/>
                          <a:latin typeface="Segoe UI" panose="020B0502040204020203" pitchFamily="34" charset="0"/>
                        </a:rPr>
                        <a:t>Yudo</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a:solidFill>
                            <a:srgbClr val="000000"/>
                          </a:solidFill>
                          <a:effectLst/>
                          <a:latin typeface="Segoe UI" panose="020B0502040204020203" pitchFamily="34" charset="0"/>
                        </a:rPr>
                        <a:t>187</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45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95</a:t>
                      </a:r>
                    </a:p>
                  </a:txBody>
                  <a:tcPr marL="5508" marR="5508" marT="55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alpha val="45000"/>
                      </a:srgbClr>
                    </a:solidFill>
                  </a:tcPr>
                </a:tc>
                <a:extLst>
                  <a:ext uri="{0D108BD9-81ED-4DB2-BD59-A6C34878D82A}">
                    <a16:rowId xmlns:a16="http://schemas.microsoft.com/office/drawing/2014/main" val="1016003102"/>
                  </a:ext>
                </a:extLst>
              </a:tr>
            </a:tbl>
          </a:graphicData>
        </a:graphic>
      </p:graphicFrame>
      <p:sp>
        <p:nvSpPr>
          <p:cNvPr id="7" name="CuadroTexto 6">
            <a:extLst>
              <a:ext uri="{FF2B5EF4-FFF2-40B4-BE49-F238E27FC236}">
                <a16:creationId xmlns:a16="http://schemas.microsoft.com/office/drawing/2014/main" id="{AC2A47AC-B1FB-24F3-B559-0104B7586F68}"/>
              </a:ext>
            </a:extLst>
          </p:cNvPr>
          <p:cNvSpPr txBox="1"/>
          <p:nvPr/>
        </p:nvSpPr>
        <p:spPr>
          <a:xfrm>
            <a:off x="7815131" y="1030361"/>
            <a:ext cx="2519853" cy="3139321"/>
          </a:xfrm>
          <a:prstGeom prst="rect">
            <a:avLst/>
          </a:prstGeom>
          <a:noFill/>
        </p:spPr>
        <p:txBody>
          <a:bodyPr wrap="square" rtlCol="0">
            <a:spAutoFit/>
          </a:bodyPr>
          <a:lstStyle/>
          <a:p>
            <a:pPr marL="285750" indent="-285750">
              <a:buFont typeface="Arial" panose="020B0604020202020204" pitchFamily="34" charset="0"/>
              <a:buChar char="•"/>
            </a:pPr>
            <a:r>
              <a:rPr lang="es-ES" b="1" dirty="0"/>
              <a:t>En esta tabla se puede apreciar el promedio de la edad, altura y peso de cada disciplina para los hombres.</a:t>
            </a:r>
          </a:p>
          <a:p>
            <a:pPr marL="285750" indent="-285750">
              <a:buFont typeface="Arial" panose="020B0604020202020204" pitchFamily="34" charset="0"/>
              <a:buChar char="•"/>
            </a:pPr>
            <a:endParaRPr lang="es-ES" b="1" dirty="0"/>
          </a:p>
          <a:p>
            <a:r>
              <a:rPr lang="es-ES" b="1" dirty="0">
                <a:solidFill>
                  <a:srgbClr val="FF0000"/>
                </a:solidFill>
              </a:rPr>
              <a:t>Presione el icono femenino para ver el índice corporal de las mujeres. </a:t>
            </a:r>
            <a:endParaRPr lang="es-AR" b="1" dirty="0">
              <a:solidFill>
                <a:srgbClr val="FF0000"/>
              </a:solidFill>
            </a:endParaRPr>
          </a:p>
        </p:txBody>
      </p:sp>
      <p:cxnSp>
        <p:nvCxnSpPr>
          <p:cNvPr id="9" name="Conector recto de flecha 8">
            <a:extLst>
              <a:ext uri="{FF2B5EF4-FFF2-40B4-BE49-F238E27FC236}">
                <a16:creationId xmlns:a16="http://schemas.microsoft.com/office/drawing/2014/main" id="{C0E064E7-1CD7-1FD3-5F98-77E8862E2F39}"/>
              </a:ext>
            </a:extLst>
          </p:cNvPr>
          <p:cNvCxnSpPr/>
          <p:nvPr/>
        </p:nvCxnSpPr>
        <p:spPr>
          <a:xfrm>
            <a:off x="8903607" y="3995510"/>
            <a:ext cx="8572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3" name="Imagen 12">
            <a:hlinkClick r:id="rId4" action="ppaction://hlinksldjump" highlightClick="1">
              <a:snd r:embed="rId5" name="click.wav"/>
            </a:hlinkClick>
            <a:extLst>
              <a:ext uri="{FF2B5EF4-FFF2-40B4-BE49-F238E27FC236}">
                <a16:creationId xmlns:a16="http://schemas.microsoft.com/office/drawing/2014/main" id="{AA2F6E3B-B803-3B87-2F0D-5001F30408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07359" y="3200857"/>
            <a:ext cx="1029377" cy="968825"/>
          </a:xfrm>
          <a:prstGeom prst="rect">
            <a:avLst/>
          </a:prstGeom>
        </p:spPr>
      </p:pic>
    </p:spTree>
    <p:extLst>
      <p:ext uri="{BB962C8B-B14F-4D97-AF65-F5344CB8AC3E}">
        <p14:creationId xmlns:p14="http://schemas.microsoft.com/office/powerpoint/2010/main" val="191835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05D97-0528-C100-A44A-CBF6AAB3E839}"/>
              </a:ext>
            </a:extLst>
          </p:cNvPr>
          <p:cNvSpPr>
            <a:spLocks noGrp="1"/>
          </p:cNvSpPr>
          <p:nvPr>
            <p:ph type="title"/>
          </p:nvPr>
        </p:nvSpPr>
        <p:spPr>
          <a:xfrm>
            <a:off x="0" y="1"/>
            <a:ext cx="11254154" cy="681036"/>
          </a:xfrm>
        </p:spPr>
        <p:txBody>
          <a:bodyPr>
            <a:noAutofit/>
          </a:bodyPr>
          <a:lstStyle/>
          <a:p>
            <a:r>
              <a:rPr lang="es-ES" sz="2400" b="1" i="0" dirty="0">
                <a:effectLst/>
                <a:latin typeface="var(--jp-content-font-family)"/>
              </a:rPr>
              <a:t>¿Como son los índices corporales y edades en función a los deportes olímpicos en el caso de las mujeres?</a:t>
            </a:r>
            <a:endParaRPr lang="es-AR" sz="2400" b="1" dirty="0"/>
          </a:p>
        </p:txBody>
      </p:sp>
      <p:graphicFrame>
        <p:nvGraphicFramePr>
          <p:cNvPr id="4" name="Tabla 3">
            <a:extLst>
              <a:ext uri="{FF2B5EF4-FFF2-40B4-BE49-F238E27FC236}">
                <a16:creationId xmlns:a16="http://schemas.microsoft.com/office/drawing/2014/main" id="{0CB65857-AF52-44D5-3717-AD753DB9942A}"/>
              </a:ext>
            </a:extLst>
          </p:cNvPr>
          <p:cNvGraphicFramePr>
            <a:graphicFrameLocks noGrp="1"/>
          </p:cNvGraphicFramePr>
          <p:nvPr>
            <p:extLst>
              <p:ext uri="{D42A27DB-BD31-4B8C-83A1-F6EECF244321}">
                <p14:modId xmlns:p14="http://schemas.microsoft.com/office/powerpoint/2010/main" val="3233822643"/>
              </p:ext>
            </p:extLst>
          </p:nvPr>
        </p:nvGraphicFramePr>
        <p:xfrm>
          <a:off x="0" y="782003"/>
          <a:ext cx="7174523" cy="6075990"/>
        </p:xfrm>
        <a:graphic>
          <a:graphicData uri="http://schemas.openxmlformats.org/drawingml/2006/table">
            <a:tbl>
              <a:tblPr/>
              <a:tblGrid>
                <a:gridCol w="2850375">
                  <a:extLst>
                    <a:ext uri="{9D8B030D-6E8A-4147-A177-3AD203B41FA5}">
                      <a16:colId xmlns:a16="http://schemas.microsoft.com/office/drawing/2014/main" val="2234307750"/>
                    </a:ext>
                  </a:extLst>
                </a:gridCol>
                <a:gridCol w="1408992">
                  <a:extLst>
                    <a:ext uri="{9D8B030D-6E8A-4147-A177-3AD203B41FA5}">
                      <a16:colId xmlns:a16="http://schemas.microsoft.com/office/drawing/2014/main" val="2194488189"/>
                    </a:ext>
                  </a:extLst>
                </a:gridCol>
                <a:gridCol w="1506164">
                  <a:extLst>
                    <a:ext uri="{9D8B030D-6E8A-4147-A177-3AD203B41FA5}">
                      <a16:colId xmlns:a16="http://schemas.microsoft.com/office/drawing/2014/main" val="3188546807"/>
                    </a:ext>
                  </a:extLst>
                </a:gridCol>
                <a:gridCol w="1408992">
                  <a:extLst>
                    <a:ext uri="{9D8B030D-6E8A-4147-A177-3AD203B41FA5}">
                      <a16:colId xmlns:a16="http://schemas.microsoft.com/office/drawing/2014/main" val="2357585460"/>
                    </a:ext>
                  </a:extLst>
                </a:gridCol>
              </a:tblGrid>
              <a:tr h="214563">
                <a:tc>
                  <a:txBody>
                    <a:bodyPr/>
                    <a:lstStyle/>
                    <a:p>
                      <a:pPr algn="ctr" fontAlgn="ctr"/>
                      <a:r>
                        <a:rPr lang="es-AR" sz="1000" b="1" i="0" u="none" strike="noStrike" dirty="0">
                          <a:solidFill>
                            <a:srgbClr val="FFFFFF"/>
                          </a:solidFill>
                          <a:effectLst/>
                          <a:latin typeface="Calibri" panose="020F0502020204030204" pitchFamily="34" charset="0"/>
                        </a:rPr>
                        <a:t>Deporte</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0000"/>
                      </a:srgbClr>
                    </a:solidFill>
                  </a:tcPr>
                </a:tc>
                <a:tc>
                  <a:txBody>
                    <a:bodyPr/>
                    <a:lstStyle/>
                    <a:p>
                      <a:pPr algn="ctr" fontAlgn="ctr"/>
                      <a:r>
                        <a:rPr lang="es-AR" sz="1000" b="1" i="0" u="none" strike="noStrike">
                          <a:solidFill>
                            <a:srgbClr val="FFFFFF"/>
                          </a:solidFill>
                          <a:effectLst/>
                          <a:latin typeface="Calibri" panose="020F0502020204030204" pitchFamily="34" charset="0"/>
                        </a:rPr>
                        <a:t>Edad promedio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0000"/>
                      </a:srgbClr>
                    </a:solidFill>
                  </a:tcPr>
                </a:tc>
                <a:tc>
                  <a:txBody>
                    <a:bodyPr/>
                    <a:lstStyle/>
                    <a:p>
                      <a:pPr algn="ctr" fontAlgn="ctr"/>
                      <a:r>
                        <a:rPr lang="es-AR" sz="1000" b="1" i="0" u="none" strike="noStrike">
                          <a:solidFill>
                            <a:srgbClr val="FFFFFF"/>
                          </a:solidFill>
                          <a:effectLst/>
                          <a:latin typeface="Calibri" panose="020F0502020204030204" pitchFamily="34" charset="0"/>
                        </a:rPr>
                        <a:t>Altura promedio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0000"/>
                      </a:srgbClr>
                    </a:solidFill>
                  </a:tcPr>
                </a:tc>
                <a:tc>
                  <a:txBody>
                    <a:bodyPr/>
                    <a:lstStyle/>
                    <a:p>
                      <a:pPr algn="ctr" fontAlgn="ctr"/>
                      <a:r>
                        <a:rPr lang="es-AR" sz="1000" b="1" i="0" u="none" strike="noStrike" dirty="0">
                          <a:solidFill>
                            <a:srgbClr val="FFFFFF"/>
                          </a:solidFill>
                          <a:effectLst/>
                          <a:latin typeface="Calibri" panose="020F0502020204030204" pitchFamily="34" charset="0"/>
                        </a:rPr>
                        <a:t>Peso promedio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40000"/>
                      </a:srgbClr>
                    </a:solidFill>
                  </a:tcPr>
                </a:tc>
                <a:extLst>
                  <a:ext uri="{0D108BD9-81ED-4DB2-BD59-A6C34878D82A}">
                    <a16:rowId xmlns:a16="http://schemas.microsoft.com/office/drawing/2014/main" val="2100248481"/>
                  </a:ext>
                </a:extLst>
              </a:tr>
              <a:tr h="235286">
                <a:tc>
                  <a:txBody>
                    <a:bodyPr/>
                    <a:lstStyle/>
                    <a:p>
                      <a:pPr algn="ctr" fontAlgn="ctr"/>
                      <a:r>
                        <a:rPr lang="es-AR" sz="1000" b="1" i="0" u="none" strike="noStrike" dirty="0">
                          <a:solidFill>
                            <a:srgbClr val="000000"/>
                          </a:solidFill>
                          <a:effectLst/>
                          <a:latin typeface="Segoe UI" panose="020B0502040204020203" pitchFamily="34" charset="0"/>
                        </a:rPr>
                        <a:t>Atletismo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59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3210051270"/>
                  </a:ext>
                </a:extLst>
              </a:tr>
              <a:tr h="235286">
                <a:tc>
                  <a:txBody>
                    <a:bodyPr/>
                    <a:lstStyle/>
                    <a:p>
                      <a:pPr algn="ctr" fontAlgn="ctr"/>
                      <a:r>
                        <a:rPr lang="es-AR" sz="1000" b="1" i="0" u="none" strike="noStrike">
                          <a:solidFill>
                            <a:srgbClr val="000000"/>
                          </a:solidFill>
                          <a:effectLst/>
                          <a:latin typeface="Segoe UI" panose="020B0502040204020203" pitchFamily="34" charset="0"/>
                        </a:rPr>
                        <a:t>Biatlón</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58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4112445737"/>
                  </a:ext>
                </a:extLst>
              </a:tr>
              <a:tr h="235286">
                <a:tc>
                  <a:txBody>
                    <a:bodyPr/>
                    <a:lstStyle/>
                    <a:p>
                      <a:pPr algn="ctr" fontAlgn="ctr"/>
                      <a:r>
                        <a:rPr lang="es-AR" sz="1000" b="1" i="0" u="none" strike="noStrike" dirty="0">
                          <a:solidFill>
                            <a:srgbClr val="000000"/>
                          </a:solidFill>
                          <a:effectLst/>
                          <a:latin typeface="Segoe UI" panose="020B0502040204020203" pitchFamily="34" charset="0"/>
                        </a:rPr>
                        <a:t>Bádminton</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176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899844807"/>
                  </a:ext>
                </a:extLst>
              </a:tr>
              <a:tr h="235286">
                <a:tc>
                  <a:txBody>
                    <a:bodyPr/>
                    <a:lstStyle/>
                    <a:p>
                      <a:pPr algn="ctr" fontAlgn="ctr"/>
                      <a:r>
                        <a:rPr lang="es-AR" sz="1000" b="1" i="0" u="none" strike="noStrike">
                          <a:solidFill>
                            <a:srgbClr val="000000"/>
                          </a:solidFill>
                          <a:effectLst/>
                          <a:latin typeface="Segoe UI" panose="020B0502040204020203" pitchFamily="34" charset="0"/>
                        </a:rPr>
                        <a:t>Canoa</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171</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2524886144"/>
                  </a:ext>
                </a:extLst>
              </a:tr>
              <a:tr h="235286">
                <a:tc>
                  <a:txBody>
                    <a:bodyPr/>
                    <a:lstStyle/>
                    <a:p>
                      <a:pPr algn="ctr" fontAlgn="ctr"/>
                      <a:r>
                        <a:rPr lang="es-AR" sz="1000" b="1" i="0" u="none" strike="noStrike">
                          <a:solidFill>
                            <a:srgbClr val="000000"/>
                          </a:solidFill>
                          <a:effectLst/>
                          <a:latin typeface="Segoe UI" panose="020B0502040204020203" pitchFamily="34" charset="0"/>
                        </a:rPr>
                        <a:t>Ciclismo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62</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16131300"/>
                  </a:ext>
                </a:extLst>
              </a:tr>
              <a:tr h="235286">
                <a:tc>
                  <a:txBody>
                    <a:bodyPr/>
                    <a:lstStyle/>
                    <a:p>
                      <a:pPr algn="ctr" fontAlgn="ctr"/>
                      <a:r>
                        <a:rPr lang="es-AR" sz="1000" b="1" i="0" u="none" strike="noStrike">
                          <a:solidFill>
                            <a:srgbClr val="000000"/>
                          </a:solidFill>
                          <a:effectLst/>
                          <a:latin typeface="Segoe UI" panose="020B0502040204020203" pitchFamily="34" charset="0"/>
                        </a:rPr>
                        <a:t>Esgrima</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60</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1899640350"/>
                  </a:ext>
                </a:extLst>
              </a:tr>
              <a:tr h="235286">
                <a:tc>
                  <a:txBody>
                    <a:bodyPr/>
                    <a:lstStyle/>
                    <a:p>
                      <a:pPr algn="ctr" fontAlgn="ctr"/>
                      <a:r>
                        <a:rPr lang="es-AR" sz="1000" b="1" i="0" u="none" strike="noStrike">
                          <a:solidFill>
                            <a:srgbClr val="000000"/>
                          </a:solidFill>
                          <a:effectLst/>
                          <a:latin typeface="Segoe UI" panose="020B0502040204020203" pitchFamily="34" charset="0"/>
                        </a:rPr>
                        <a:t>Esquí alpino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23</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65</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4279763863"/>
                  </a:ext>
                </a:extLst>
              </a:tr>
              <a:tr h="235286">
                <a:tc>
                  <a:txBody>
                    <a:bodyPr/>
                    <a:lstStyle/>
                    <a:p>
                      <a:pPr algn="ctr" fontAlgn="ctr"/>
                      <a:r>
                        <a:rPr lang="es-AR" sz="1000" b="1" i="0" u="none" strike="noStrike">
                          <a:solidFill>
                            <a:srgbClr val="000000"/>
                          </a:solidFill>
                          <a:effectLst/>
                          <a:latin typeface="Segoe UI" panose="020B0502040204020203" pitchFamily="34" charset="0"/>
                        </a:rPr>
                        <a:t>Esquí de fondo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57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89028850"/>
                  </a:ext>
                </a:extLst>
              </a:tr>
              <a:tr h="235286">
                <a:tc>
                  <a:txBody>
                    <a:bodyPr/>
                    <a:lstStyle/>
                    <a:p>
                      <a:pPr algn="ctr" fontAlgn="ctr"/>
                      <a:r>
                        <a:rPr lang="es-AR" sz="1000" b="1" i="0" u="none" strike="noStrike" dirty="0">
                          <a:solidFill>
                            <a:srgbClr val="000000"/>
                          </a:solidFill>
                          <a:effectLst/>
                          <a:latin typeface="Segoe UI" panose="020B0502040204020203" pitchFamily="34" charset="0"/>
                        </a:rPr>
                        <a:t>Gimnasia</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20</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157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49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4053442913"/>
                  </a:ext>
                </a:extLst>
              </a:tr>
              <a:tr h="235286">
                <a:tc>
                  <a:txBody>
                    <a:bodyPr/>
                    <a:lstStyle/>
                    <a:p>
                      <a:pPr algn="ctr" fontAlgn="ctr"/>
                      <a:r>
                        <a:rPr lang="es-AR" sz="1000" b="1" i="0" u="none" strike="noStrike">
                          <a:solidFill>
                            <a:srgbClr val="000000"/>
                          </a:solidFill>
                          <a:effectLst/>
                          <a:latin typeface="Segoe UI" panose="020B0502040204020203" pitchFamily="34" charset="0"/>
                        </a:rPr>
                        <a:t>Hockey sobre hielo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178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77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3314255808"/>
                  </a:ext>
                </a:extLst>
              </a:tr>
              <a:tr h="235286">
                <a:tc>
                  <a:txBody>
                    <a:bodyPr/>
                    <a:lstStyle/>
                    <a:p>
                      <a:pPr algn="ctr" fontAlgn="ctr"/>
                      <a:r>
                        <a:rPr lang="es-AR" sz="1000" b="1" i="0" u="none" strike="noStrike">
                          <a:solidFill>
                            <a:srgbClr val="000000"/>
                          </a:solidFill>
                          <a:effectLst/>
                          <a:latin typeface="Segoe UI" panose="020B0502040204020203" pitchFamily="34" charset="0"/>
                        </a:rPr>
                        <a:t>Hípica</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35</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59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1387463537"/>
                  </a:ext>
                </a:extLst>
              </a:tr>
              <a:tr h="235286">
                <a:tc>
                  <a:txBody>
                    <a:bodyPr/>
                    <a:lstStyle/>
                    <a:p>
                      <a:pPr algn="ctr" fontAlgn="ctr"/>
                      <a:r>
                        <a:rPr lang="es-AR" sz="1000" b="1" i="0" u="none" strike="noStrike">
                          <a:solidFill>
                            <a:srgbClr val="000000"/>
                          </a:solidFill>
                          <a:effectLst/>
                          <a:latin typeface="Segoe UI" panose="020B0502040204020203" pitchFamily="34" charset="0"/>
                        </a:rPr>
                        <a:t>Luge</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25</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63</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2659732742"/>
                  </a:ext>
                </a:extLst>
              </a:tr>
              <a:tr h="235286">
                <a:tc>
                  <a:txBody>
                    <a:bodyPr/>
                    <a:lstStyle/>
                    <a:p>
                      <a:pPr algn="ctr" fontAlgn="ctr"/>
                      <a:r>
                        <a:rPr lang="es-AR" sz="1000" b="1" i="0" u="none" strike="noStrike" dirty="0">
                          <a:solidFill>
                            <a:srgbClr val="000000"/>
                          </a:solidFill>
                          <a:effectLst/>
                          <a:latin typeface="Segoe UI" panose="020B0502040204020203" pitchFamily="34" charset="0"/>
                        </a:rPr>
                        <a:t>Natación</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21</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176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3579842452"/>
                  </a:ext>
                </a:extLst>
              </a:tr>
              <a:tr h="235286">
                <a:tc>
                  <a:txBody>
                    <a:bodyPr/>
                    <a:lstStyle/>
                    <a:p>
                      <a:pPr algn="ctr" fontAlgn="ctr"/>
                      <a:r>
                        <a:rPr lang="es-AR" sz="1000" b="1" i="0" u="none" strike="noStrike">
                          <a:solidFill>
                            <a:srgbClr val="000000"/>
                          </a:solidFill>
                          <a:effectLst/>
                          <a:latin typeface="Segoe UI" panose="020B0502040204020203" pitchFamily="34" charset="0"/>
                        </a:rPr>
                        <a:t>Patinaje de velocidad</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25</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62</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1669990788"/>
                  </a:ext>
                </a:extLst>
              </a:tr>
              <a:tr h="214563">
                <a:tc>
                  <a:txBody>
                    <a:bodyPr/>
                    <a:lstStyle/>
                    <a:p>
                      <a:pPr algn="ctr" fontAlgn="ctr"/>
                      <a:r>
                        <a:rPr lang="es-ES" sz="1000" b="1" i="0" u="none" strike="noStrike">
                          <a:solidFill>
                            <a:srgbClr val="000000"/>
                          </a:solidFill>
                          <a:effectLst/>
                          <a:latin typeface="Segoe UI" panose="020B0502040204020203" pitchFamily="34" charset="0"/>
                        </a:rPr>
                        <a:t>Patinaje de velocidad en pista corta</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21</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164</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57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229798551"/>
                  </a:ext>
                </a:extLst>
              </a:tr>
              <a:tr h="235286">
                <a:tc>
                  <a:txBody>
                    <a:bodyPr/>
                    <a:lstStyle/>
                    <a:p>
                      <a:pPr algn="ctr" fontAlgn="ctr"/>
                      <a:r>
                        <a:rPr lang="es-AR" sz="1000" b="1" i="0" u="none" strike="noStrike">
                          <a:solidFill>
                            <a:srgbClr val="000000"/>
                          </a:solidFill>
                          <a:effectLst/>
                          <a:latin typeface="Segoe UI" panose="020B0502040204020203" pitchFamily="34" charset="0"/>
                        </a:rPr>
                        <a:t>Remo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180</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77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1932508299"/>
                  </a:ext>
                </a:extLst>
              </a:tr>
              <a:tr h="235286">
                <a:tc>
                  <a:txBody>
                    <a:bodyPr/>
                    <a:lstStyle/>
                    <a:p>
                      <a:pPr algn="ctr" fontAlgn="ctr"/>
                      <a:r>
                        <a:rPr lang="es-AR" sz="1000" b="1" i="0" u="none" strike="noStrike">
                          <a:solidFill>
                            <a:srgbClr val="000000"/>
                          </a:solidFill>
                          <a:effectLst/>
                          <a:latin typeface="Segoe UI" panose="020B0502040204020203" pitchFamily="34" charset="0"/>
                        </a:rPr>
                        <a:t>Saltos ornamentales</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23</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163</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49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3423316866"/>
                  </a:ext>
                </a:extLst>
              </a:tr>
              <a:tr h="235286">
                <a:tc>
                  <a:txBody>
                    <a:bodyPr/>
                    <a:lstStyle/>
                    <a:p>
                      <a:pPr algn="ctr" fontAlgn="ctr"/>
                      <a:r>
                        <a:rPr lang="es-AR" sz="1000" b="1" i="0" u="none" strike="noStrike">
                          <a:solidFill>
                            <a:srgbClr val="000000"/>
                          </a:solidFill>
                          <a:effectLst/>
                          <a:latin typeface="Segoe UI" panose="020B0502040204020203" pitchFamily="34" charset="0"/>
                        </a:rPr>
                        <a:t>Taekwondo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22</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164</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50</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877119753"/>
                  </a:ext>
                </a:extLst>
              </a:tr>
              <a:tr h="235286">
                <a:tc>
                  <a:txBody>
                    <a:bodyPr/>
                    <a:lstStyle/>
                    <a:p>
                      <a:pPr algn="ctr" fontAlgn="ctr"/>
                      <a:r>
                        <a:rPr lang="es-AR" sz="1000" b="1" i="0" u="none" strike="noStrike">
                          <a:solidFill>
                            <a:srgbClr val="000000"/>
                          </a:solidFill>
                          <a:effectLst/>
                          <a:latin typeface="Segoe UI" panose="020B0502040204020203" pitchFamily="34" charset="0"/>
                        </a:rPr>
                        <a:t>Tenis</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23</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176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2002776470"/>
                  </a:ext>
                </a:extLst>
              </a:tr>
              <a:tr h="235286">
                <a:tc>
                  <a:txBody>
                    <a:bodyPr/>
                    <a:lstStyle/>
                    <a:p>
                      <a:pPr algn="ctr" fontAlgn="ctr"/>
                      <a:r>
                        <a:rPr lang="es-AR" sz="1000" b="1" i="0" u="none" strike="noStrike">
                          <a:solidFill>
                            <a:srgbClr val="000000"/>
                          </a:solidFill>
                          <a:effectLst/>
                          <a:latin typeface="Segoe UI" panose="020B0502040204020203" pitchFamily="34" charset="0"/>
                        </a:rPr>
                        <a:t>Tenis de mesa</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23</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166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60</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4246028861"/>
                  </a:ext>
                </a:extLst>
              </a:tr>
              <a:tr h="235286">
                <a:tc>
                  <a:txBody>
                    <a:bodyPr/>
                    <a:lstStyle/>
                    <a:p>
                      <a:pPr algn="ctr" fontAlgn="ctr"/>
                      <a:r>
                        <a:rPr lang="es-AR" sz="1000" b="1" i="0" u="none" strike="noStrike">
                          <a:solidFill>
                            <a:srgbClr val="000000"/>
                          </a:solidFill>
                          <a:effectLst/>
                          <a:latin typeface="Segoe UI" panose="020B0502040204020203" pitchFamily="34" charset="0"/>
                        </a:rPr>
                        <a:t>Tiro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162</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62</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701491012"/>
                  </a:ext>
                </a:extLst>
              </a:tr>
              <a:tr h="235286">
                <a:tc>
                  <a:txBody>
                    <a:bodyPr/>
                    <a:lstStyle/>
                    <a:p>
                      <a:pPr algn="ctr" fontAlgn="ctr"/>
                      <a:r>
                        <a:rPr lang="es-AR" sz="1000" b="1" i="0" u="none" strike="noStrike">
                          <a:solidFill>
                            <a:srgbClr val="000000"/>
                          </a:solidFill>
                          <a:effectLst/>
                          <a:latin typeface="Segoe UI" panose="020B0502040204020203" pitchFamily="34" charset="0"/>
                        </a:rPr>
                        <a:t>Tiro con arco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21</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165</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58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1568343544"/>
                  </a:ext>
                </a:extLst>
              </a:tr>
              <a:tr h="235286">
                <a:tc>
                  <a:txBody>
                    <a:bodyPr/>
                    <a:lstStyle/>
                    <a:p>
                      <a:pPr algn="ctr" fontAlgn="ctr"/>
                      <a:r>
                        <a:rPr lang="es-AR" sz="1000" b="1" i="0" u="none" strike="noStrike">
                          <a:solidFill>
                            <a:srgbClr val="000000"/>
                          </a:solidFill>
                          <a:effectLst/>
                          <a:latin typeface="Segoe UI" panose="020B0502040204020203" pitchFamily="34" charset="0"/>
                        </a:rPr>
                        <a:t>Vela</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30</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170</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55</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640521762"/>
                  </a:ext>
                </a:extLst>
              </a:tr>
              <a:tr h="235286">
                <a:tc>
                  <a:txBody>
                    <a:bodyPr/>
                    <a:lstStyle/>
                    <a:p>
                      <a:pPr algn="ctr" fontAlgn="ctr"/>
                      <a:r>
                        <a:rPr lang="es-AR" sz="1000" b="1" i="0" u="none" strike="noStrike">
                          <a:solidFill>
                            <a:srgbClr val="000000"/>
                          </a:solidFill>
                          <a:effectLst/>
                          <a:latin typeface="Segoe UI" panose="020B0502040204020203" pitchFamily="34" charset="0"/>
                        </a:rPr>
                        <a:t>Voleibol</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26</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178</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73</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2823533827"/>
                  </a:ext>
                </a:extLst>
              </a:tr>
              <a:tr h="235286">
                <a:tc>
                  <a:txBody>
                    <a:bodyPr/>
                    <a:lstStyle/>
                    <a:p>
                      <a:pPr algn="ctr" fontAlgn="ctr"/>
                      <a:r>
                        <a:rPr lang="es-AR" sz="1000" b="1" i="0" u="none" strike="noStrike">
                          <a:solidFill>
                            <a:srgbClr val="000000"/>
                          </a:solidFill>
                          <a:effectLst/>
                          <a:latin typeface="Segoe UI" panose="020B0502040204020203" pitchFamily="34" charset="0"/>
                        </a:rPr>
                        <a:t>Yudo</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a:solidFill>
                            <a:srgbClr val="000000"/>
                          </a:solidFill>
                          <a:effectLst/>
                          <a:latin typeface="Segoe UI" panose="020B0502040204020203" pitchFamily="34" charset="0"/>
                        </a:rPr>
                        <a:t>21</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167</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tc>
                  <a:txBody>
                    <a:bodyPr/>
                    <a:lstStyle/>
                    <a:p>
                      <a:pPr algn="ctr" fontAlgn="ctr"/>
                      <a:r>
                        <a:rPr lang="es-AR" sz="1000" b="0" i="0" u="none" strike="noStrike" dirty="0">
                          <a:solidFill>
                            <a:srgbClr val="000000"/>
                          </a:solidFill>
                          <a:effectLst/>
                          <a:latin typeface="Segoe UI" panose="020B0502040204020203" pitchFamily="34" charset="0"/>
                        </a:rPr>
                        <a:t>59</a:t>
                      </a:r>
                    </a:p>
                  </a:txBody>
                  <a:tcPr marL="7350" marR="7350" marT="7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40000"/>
                      </a:srgbClr>
                    </a:solidFill>
                  </a:tcPr>
                </a:tc>
                <a:extLst>
                  <a:ext uri="{0D108BD9-81ED-4DB2-BD59-A6C34878D82A}">
                    <a16:rowId xmlns:a16="http://schemas.microsoft.com/office/drawing/2014/main" val="1169807337"/>
                  </a:ext>
                </a:extLst>
              </a:tr>
            </a:tbl>
          </a:graphicData>
        </a:graphic>
      </p:graphicFrame>
      <p:sp>
        <p:nvSpPr>
          <p:cNvPr id="5" name="CuadroTexto 4">
            <a:extLst>
              <a:ext uri="{FF2B5EF4-FFF2-40B4-BE49-F238E27FC236}">
                <a16:creationId xmlns:a16="http://schemas.microsoft.com/office/drawing/2014/main" id="{1D84B63B-CA27-14F9-6769-9F551D996DFF}"/>
              </a:ext>
            </a:extLst>
          </p:cNvPr>
          <p:cNvSpPr txBox="1"/>
          <p:nvPr/>
        </p:nvSpPr>
        <p:spPr>
          <a:xfrm>
            <a:off x="7695028" y="1702191"/>
            <a:ext cx="2686929" cy="3046988"/>
          </a:xfrm>
          <a:prstGeom prst="rect">
            <a:avLst/>
          </a:prstGeom>
          <a:noFill/>
        </p:spPr>
        <p:txBody>
          <a:bodyPr wrap="square" rtlCol="0">
            <a:spAutoFit/>
          </a:bodyPr>
          <a:lstStyle/>
          <a:p>
            <a:pPr marL="285750" indent="-285750">
              <a:buFont typeface="Arial" panose="020B0604020202020204" pitchFamily="34" charset="0"/>
              <a:buChar char="•"/>
            </a:pPr>
            <a:r>
              <a:rPr lang="es-ES" sz="2000" b="1" dirty="0"/>
              <a:t>En este caso se puede apreciar el promedio de la edad altura y peso para las mujeres.</a:t>
            </a:r>
          </a:p>
          <a:p>
            <a:endParaRPr lang="es-ES" sz="2000" b="1" dirty="0">
              <a:solidFill>
                <a:schemeClr val="accent1">
                  <a:lumMod val="50000"/>
                </a:schemeClr>
              </a:solidFill>
            </a:endParaRPr>
          </a:p>
          <a:p>
            <a:r>
              <a:rPr lang="es-ES" b="1" dirty="0">
                <a:solidFill>
                  <a:schemeClr val="accent1">
                    <a:lumMod val="50000"/>
                  </a:schemeClr>
                </a:solidFill>
              </a:rPr>
              <a:t>Presione el icono masculino para ver el índice corporal de los hombres. </a:t>
            </a:r>
            <a:endParaRPr lang="es-AR" b="1" dirty="0">
              <a:solidFill>
                <a:schemeClr val="accent1">
                  <a:lumMod val="50000"/>
                </a:schemeClr>
              </a:solidFill>
            </a:endParaRPr>
          </a:p>
        </p:txBody>
      </p:sp>
      <p:cxnSp>
        <p:nvCxnSpPr>
          <p:cNvPr id="7" name="Conector recto de flecha 6">
            <a:extLst>
              <a:ext uri="{FF2B5EF4-FFF2-40B4-BE49-F238E27FC236}">
                <a16:creationId xmlns:a16="http://schemas.microsoft.com/office/drawing/2014/main" id="{6E01918C-9515-4D50-A522-24FABF9E85EF}"/>
              </a:ext>
            </a:extLst>
          </p:cNvPr>
          <p:cNvCxnSpPr>
            <a:cxnSpLocks/>
          </p:cNvCxnSpPr>
          <p:nvPr/>
        </p:nvCxnSpPr>
        <p:spPr>
          <a:xfrm>
            <a:off x="8957095" y="4554708"/>
            <a:ext cx="860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echa: curvada hacia la derecha 8">
            <a:hlinkClick r:id="rId3" action="ppaction://hlinksldjump"/>
            <a:extLst>
              <a:ext uri="{FF2B5EF4-FFF2-40B4-BE49-F238E27FC236}">
                <a16:creationId xmlns:a16="http://schemas.microsoft.com/office/drawing/2014/main" id="{BB55C364-7349-E17B-8C92-50500C15B8EE}"/>
              </a:ext>
            </a:extLst>
          </p:cNvPr>
          <p:cNvSpPr/>
          <p:nvPr/>
        </p:nvSpPr>
        <p:spPr>
          <a:xfrm rot="10800000">
            <a:off x="11558953" y="289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pic>
        <p:nvPicPr>
          <p:cNvPr id="11" name="Imagen 10">
            <a:hlinkClick r:id="rId4" action="ppaction://hlinksldjump" highlightClick="1">
              <a:snd r:embed="rId5" name="click.wav"/>
            </a:hlinkClick>
            <a:extLst>
              <a:ext uri="{FF2B5EF4-FFF2-40B4-BE49-F238E27FC236}">
                <a16:creationId xmlns:a16="http://schemas.microsoft.com/office/drawing/2014/main" id="{EF12F6F4-69EE-75F8-26CC-52CDB2DA6E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88729" y="3715658"/>
            <a:ext cx="983995" cy="1033521"/>
          </a:xfrm>
          <a:prstGeom prst="rect">
            <a:avLst/>
          </a:prstGeom>
          <a:solidFill>
            <a:srgbClr val="FFFFFF">
              <a:alpha val="20000"/>
            </a:srgbClr>
          </a:solidFill>
          <a:ln>
            <a:solidFill>
              <a:schemeClr val="accent2"/>
            </a:solidFill>
          </a:ln>
        </p:spPr>
      </p:pic>
    </p:spTree>
    <p:extLst>
      <p:ext uri="{BB962C8B-B14F-4D97-AF65-F5344CB8AC3E}">
        <p14:creationId xmlns:p14="http://schemas.microsoft.com/office/powerpoint/2010/main" val="397805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F93CAB-8A96-319C-8BC5-B9EDEBCF9A8B}"/>
              </a:ext>
            </a:extLst>
          </p:cNvPr>
          <p:cNvSpPr>
            <a:spLocks noGrp="1"/>
          </p:cNvSpPr>
          <p:nvPr>
            <p:ph type="title"/>
          </p:nvPr>
        </p:nvSpPr>
        <p:spPr>
          <a:xfrm>
            <a:off x="0" y="0"/>
            <a:ext cx="10515600" cy="493004"/>
          </a:xfrm>
        </p:spPr>
        <p:txBody>
          <a:bodyPr tIns="360000" bIns="0">
            <a:normAutofit fontScale="90000"/>
          </a:bodyPr>
          <a:lstStyle/>
          <a:p>
            <a:r>
              <a:rPr lang="es-ES" sz="1800" b="1" dirty="0"/>
              <a:t>¿Como son las tendencias en cuanto a la altura, el peso y la edad de los atletas en función al tiempo en el caso de los hombres?</a:t>
            </a:r>
            <a:br>
              <a:rPr lang="es-ES" sz="1800" b="1" dirty="0"/>
            </a:br>
            <a:endParaRPr lang="es-AR" sz="1800" b="1" dirty="0"/>
          </a:p>
        </p:txBody>
      </p:sp>
      <p:sp>
        <p:nvSpPr>
          <p:cNvPr id="4" name="Flecha: curvada hacia la derecha 3">
            <a:hlinkClick r:id="rId3" action="ppaction://hlinksldjump"/>
            <a:extLst>
              <a:ext uri="{FF2B5EF4-FFF2-40B4-BE49-F238E27FC236}">
                <a16:creationId xmlns:a16="http://schemas.microsoft.com/office/drawing/2014/main" id="{2DBBA49B-9F2C-CBE6-D832-C7B801D4B75C}"/>
              </a:ext>
            </a:extLst>
          </p:cNvPr>
          <p:cNvSpPr/>
          <p:nvPr/>
        </p:nvSpPr>
        <p:spPr>
          <a:xfrm rot="10800000">
            <a:off x="11558953" y="289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pic>
        <p:nvPicPr>
          <p:cNvPr id="5" name="Imagen 4">
            <a:hlinkClick r:id="rId4" action="ppaction://hlinksldjump" highlightClick="1">
              <a:snd r:embed="rId5" name="click.wav"/>
            </a:hlinkClick>
            <a:extLst>
              <a:ext uri="{FF2B5EF4-FFF2-40B4-BE49-F238E27FC236}">
                <a16:creationId xmlns:a16="http://schemas.microsoft.com/office/drawing/2014/main" id="{D3760A65-D84B-203D-ED59-6BC20B4899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6558" y="3128110"/>
            <a:ext cx="1029377" cy="968825"/>
          </a:xfrm>
          <a:prstGeom prst="rect">
            <a:avLst/>
          </a:prstGeom>
        </p:spPr>
      </p:pic>
      <p:graphicFrame>
        <p:nvGraphicFramePr>
          <p:cNvPr id="7" name="Tabla 6">
            <a:extLst>
              <a:ext uri="{FF2B5EF4-FFF2-40B4-BE49-F238E27FC236}">
                <a16:creationId xmlns:a16="http://schemas.microsoft.com/office/drawing/2014/main" id="{5C6767ED-E1CF-237C-80A5-BDD44F75782A}"/>
              </a:ext>
            </a:extLst>
          </p:cNvPr>
          <p:cNvGraphicFramePr>
            <a:graphicFrameLocks noGrp="1"/>
          </p:cNvGraphicFramePr>
          <p:nvPr>
            <p:extLst>
              <p:ext uri="{D42A27DB-BD31-4B8C-83A1-F6EECF244321}">
                <p14:modId xmlns:p14="http://schemas.microsoft.com/office/powerpoint/2010/main" val="1571503065"/>
              </p:ext>
            </p:extLst>
          </p:nvPr>
        </p:nvGraphicFramePr>
        <p:xfrm>
          <a:off x="-1" y="603616"/>
          <a:ext cx="4037428" cy="5639002"/>
        </p:xfrm>
        <a:graphic>
          <a:graphicData uri="http://schemas.openxmlformats.org/drawingml/2006/table">
            <a:tbl>
              <a:tblPr/>
              <a:tblGrid>
                <a:gridCol w="2174002">
                  <a:extLst>
                    <a:ext uri="{9D8B030D-6E8A-4147-A177-3AD203B41FA5}">
                      <a16:colId xmlns:a16="http://schemas.microsoft.com/office/drawing/2014/main" val="493631285"/>
                    </a:ext>
                  </a:extLst>
                </a:gridCol>
                <a:gridCol w="621142">
                  <a:extLst>
                    <a:ext uri="{9D8B030D-6E8A-4147-A177-3AD203B41FA5}">
                      <a16:colId xmlns:a16="http://schemas.microsoft.com/office/drawing/2014/main" val="3257627037"/>
                    </a:ext>
                  </a:extLst>
                </a:gridCol>
                <a:gridCol w="621142">
                  <a:extLst>
                    <a:ext uri="{9D8B030D-6E8A-4147-A177-3AD203B41FA5}">
                      <a16:colId xmlns:a16="http://schemas.microsoft.com/office/drawing/2014/main" val="216965839"/>
                    </a:ext>
                  </a:extLst>
                </a:gridCol>
                <a:gridCol w="621142">
                  <a:extLst>
                    <a:ext uri="{9D8B030D-6E8A-4147-A177-3AD203B41FA5}">
                      <a16:colId xmlns:a16="http://schemas.microsoft.com/office/drawing/2014/main" val="3380907206"/>
                    </a:ext>
                  </a:extLst>
                </a:gridCol>
              </a:tblGrid>
              <a:tr h="116658">
                <a:tc>
                  <a:txBody>
                    <a:bodyPr/>
                    <a:lstStyle/>
                    <a:p>
                      <a:pPr algn="ctr" fontAlgn="ctr"/>
                      <a:r>
                        <a:rPr lang="es-AR" sz="1050" b="1" i="0" u="none" strike="noStrike">
                          <a:solidFill>
                            <a:srgbClr val="FFFFFF"/>
                          </a:solidFill>
                          <a:effectLst/>
                          <a:latin typeface="Calibri" panose="020F0502020204030204" pitchFamily="34" charset="0"/>
                        </a:rPr>
                        <a:t>Deporte</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050" b="1" i="0" u="none" strike="noStrike">
                          <a:solidFill>
                            <a:srgbClr val="FFFFFF"/>
                          </a:solidFill>
                          <a:effectLst/>
                          <a:latin typeface="Calibri" panose="020F0502020204030204" pitchFamily="34" charset="0"/>
                        </a:rPr>
                        <a:t>Altura</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050" b="1" i="0" u="none" strike="noStrike">
                          <a:solidFill>
                            <a:srgbClr val="FFFFFF"/>
                          </a:solidFill>
                          <a:effectLst/>
                          <a:latin typeface="Calibri" panose="020F0502020204030204" pitchFamily="34" charset="0"/>
                        </a:rPr>
                        <a:t>Peso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050" b="1" i="0" u="none" strike="noStrike">
                          <a:solidFill>
                            <a:srgbClr val="FFFFFF"/>
                          </a:solidFill>
                          <a:effectLst/>
                          <a:latin typeface="Calibri" panose="020F0502020204030204" pitchFamily="34" charset="0"/>
                        </a:rPr>
                        <a:t>Edad</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extLst>
                  <a:ext uri="{0D108BD9-81ED-4DB2-BD59-A6C34878D82A}">
                    <a16:rowId xmlns:a16="http://schemas.microsoft.com/office/drawing/2014/main" val="2574619400"/>
                  </a:ext>
                </a:extLst>
              </a:tr>
              <a:tr h="128324">
                <a:tc>
                  <a:txBody>
                    <a:bodyPr/>
                    <a:lstStyle/>
                    <a:p>
                      <a:pPr algn="ctr" fontAlgn="ctr"/>
                      <a:r>
                        <a:rPr lang="es-AR" sz="1050" b="1" i="0" u="none" strike="noStrike">
                          <a:solidFill>
                            <a:srgbClr val="000000"/>
                          </a:solidFill>
                          <a:effectLst/>
                          <a:latin typeface="Segoe UI" panose="020B0502040204020203" pitchFamily="34" charset="0"/>
                        </a:rPr>
                        <a:t>Baloncesto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957254198"/>
                  </a:ext>
                </a:extLst>
              </a:tr>
              <a:tr h="128324">
                <a:tc>
                  <a:txBody>
                    <a:bodyPr/>
                    <a:lstStyle/>
                    <a:p>
                      <a:pPr algn="ctr" fontAlgn="ctr"/>
                      <a:r>
                        <a:rPr lang="es-AR" sz="1050" b="1" i="0" u="none" strike="noStrike">
                          <a:solidFill>
                            <a:srgbClr val="000000"/>
                          </a:solidFill>
                          <a:effectLst/>
                          <a:latin typeface="Segoe UI" panose="020B0502040204020203" pitchFamily="34" charset="0"/>
                        </a:rPr>
                        <a:t>Judo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953711815"/>
                  </a:ext>
                </a:extLst>
              </a:tr>
              <a:tr h="128324">
                <a:tc>
                  <a:txBody>
                    <a:bodyPr/>
                    <a:lstStyle/>
                    <a:p>
                      <a:pPr algn="ctr" fontAlgn="ctr"/>
                      <a:r>
                        <a:rPr lang="es-AR" sz="1050" b="1" i="0" u="none" strike="noStrike">
                          <a:solidFill>
                            <a:srgbClr val="000000"/>
                          </a:solidFill>
                          <a:effectLst/>
                          <a:latin typeface="Segoe UI" panose="020B0502040204020203" pitchFamily="34" charset="0"/>
                        </a:rPr>
                        <a:t>Fútbol</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38944378"/>
                  </a:ext>
                </a:extLst>
              </a:tr>
              <a:tr h="128324">
                <a:tc>
                  <a:txBody>
                    <a:bodyPr/>
                    <a:lstStyle/>
                    <a:p>
                      <a:pPr algn="ctr" fontAlgn="ctr"/>
                      <a:r>
                        <a:rPr lang="es-AR" sz="1050" b="1" i="0" u="none" strike="noStrike">
                          <a:solidFill>
                            <a:srgbClr val="000000"/>
                          </a:solidFill>
                          <a:effectLst/>
                          <a:latin typeface="Segoe UI" panose="020B0502040204020203" pitchFamily="34" charset="0"/>
                        </a:rPr>
                        <a:t>Lucha de cuerda</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347385731"/>
                  </a:ext>
                </a:extLst>
              </a:tr>
              <a:tr h="128324">
                <a:tc>
                  <a:txBody>
                    <a:bodyPr/>
                    <a:lstStyle/>
                    <a:p>
                      <a:pPr algn="ctr" fontAlgn="ctr"/>
                      <a:r>
                        <a:rPr lang="es-AR" sz="1050" b="1" i="0" u="none" strike="noStrike">
                          <a:solidFill>
                            <a:srgbClr val="000000"/>
                          </a:solidFill>
                          <a:effectLst/>
                          <a:latin typeface="Segoe UI" panose="020B0502040204020203" pitchFamily="34" charset="0"/>
                        </a:rPr>
                        <a:t>Esquí de fondo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723976225"/>
                  </a:ext>
                </a:extLst>
              </a:tr>
              <a:tr h="128324">
                <a:tc>
                  <a:txBody>
                    <a:bodyPr/>
                    <a:lstStyle/>
                    <a:p>
                      <a:pPr algn="ctr" fontAlgn="ctr"/>
                      <a:r>
                        <a:rPr lang="es-AR" sz="1050" b="1" i="0" u="none" strike="noStrike">
                          <a:solidFill>
                            <a:srgbClr val="000000"/>
                          </a:solidFill>
                          <a:effectLst/>
                          <a:latin typeface="Segoe UI" panose="020B0502040204020203" pitchFamily="34" charset="0"/>
                        </a:rPr>
                        <a:t>Hockey sobre hielo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151112803"/>
                  </a:ext>
                </a:extLst>
              </a:tr>
              <a:tr h="128324">
                <a:tc>
                  <a:txBody>
                    <a:bodyPr/>
                    <a:lstStyle/>
                    <a:p>
                      <a:pPr algn="ctr" fontAlgn="ctr"/>
                      <a:r>
                        <a:rPr lang="es-AR" sz="1050" b="1" i="0" u="none" strike="noStrike">
                          <a:solidFill>
                            <a:srgbClr val="000000"/>
                          </a:solidFill>
                          <a:effectLst/>
                          <a:latin typeface="Segoe UI" panose="020B0502040204020203" pitchFamily="34" charset="0"/>
                        </a:rPr>
                        <a:t>Natación</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635948336"/>
                  </a:ext>
                </a:extLst>
              </a:tr>
              <a:tr h="128324">
                <a:tc>
                  <a:txBody>
                    <a:bodyPr/>
                    <a:lstStyle/>
                    <a:p>
                      <a:pPr algn="ctr" fontAlgn="ctr"/>
                      <a:r>
                        <a:rPr lang="es-AR" sz="1050" b="1" i="0" u="none" strike="noStrike">
                          <a:solidFill>
                            <a:srgbClr val="000000"/>
                          </a:solidFill>
                          <a:effectLst/>
                          <a:latin typeface="Segoe UI" panose="020B0502040204020203" pitchFamily="34" charset="0"/>
                        </a:rPr>
                        <a:t>Bádminton</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313355649"/>
                  </a:ext>
                </a:extLst>
              </a:tr>
              <a:tr h="128324">
                <a:tc>
                  <a:txBody>
                    <a:bodyPr/>
                    <a:lstStyle/>
                    <a:p>
                      <a:pPr algn="ctr" fontAlgn="ctr"/>
                      <a:r>
                        <a:rPr lang="es-AR" sz="1050" b="1" i="0" u="none" strike="noStrike">
                          <a:solidFill>
                            <a:srgbClr val="000000"/>
                          </a:solidFill>
                          <a:effectLst/>
                          <a:latin typeface="Segoe UI" panose="020B0502040204020203" pitchFamily="34" charset="0"/>
                        </a:rPr>
                        <a:t>Gimnasia</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653863138"/>
                  </a:ext>
                </a:extLst>
              </a:tr>
              <a:tr h="128324">
                <a:tc>
                  <a:txBody>
                    <a:bodyPr/>
                    <a:lstStyle/>
                    <a:p>
                      <a:pPr algn="ctr" fontAlgn="ctr"/>
                      <a:r>
                        <a:rPr lang="es-AR" sz="1050" b="1" i="0" u="none" strike="noStrike">
                          <a:solidFill>
                            <a:srgbClr val="000000"/>
                          </a:solidFill>
                          <a:effectLst/>
                          <a:latin typeface="Segoe UI" panose="020B0502040204020203" pitchFamily="34" charset="0"/>
                        </a:rPr>
                        <a:t>Atletismo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027212802"/>
                  </a:ext>
                </a:extLst>
              </a:tr>
              <a:tr h="128324">
                <a:tc>
                  <a:txBody>
                    <a:bodyPr/>
                    <a:lstStyle/>
                    <a:p>
                      <a:pPr algn="ctr" fontAlgn="ctr"/>
                      <a:r>
                        <a:rPr lang="es-AR" sz="1050" b="1" i="0" u="none" strike="noStrike">
                          <a:solidFill>
                            <a:srgbClr val="000000"/>
                          </a:solidFill>
                          <a:effectLst/>
                          <a:latin typeface="Segoe UI" panose="020B0502040204020203" pitchFamily="34" charset="0"/>
                        </a:rPr>
                        <a:t>Competiciones de arte</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4231852858"/>
                  </a:ext>
                </a:extLst>
              </a:tr>
              <a:tr h="128324">
                <a:tc>
                  <a:txBody>
                    <a:bodyPr/>
                    <a:lstStyle/>
                    <a:p>
                      <a:pPr algn="ctr" fontAlgn="ctr"/>
                      <a:r>
                        <a:rPr lang="es-AR" sz="1050" b="1" i="0" u="none" strike="noStrike">
                          <a:solidFill>
                            <a:srgbClr val="000000"/>
                          </a:solidFill>
                          <a:effectLst/>
                          <a:latin typeface="Segoe UI" panose="020B0502040204020203" pitchFamily="34" charset="0"/>
                        </a:rPr>
                        <a:t>Esquí alpino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889864736"/>
                  </a:ext>
                </a:extLst>
              </a:tr>
              <a:tr h="128324">
                <a:tc>
                  <a:txBody>
                    <a:bodyPr/>
                    <a:lstStyle/>
                    <a:p>
                      <a:pPr algn="ctr" fontAlgn="ctr"/>
                      <a:r>
                        <a:rPr lang="es-AR" sz="1050" b="1" i="0" u="none" strike="noStrike">
                          <a:solidFill>
                            <a:srgbClr val="000000"/>
                          </a:solidFill>
                          <a:effectLst/>
                          <a:latin typeface="Segoe UI" panose="020B0502040204020203" pitchFamily="34" charset="0"/>
                        </a:rPr>
                        <a:t>Lucha libre</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13099588"/>
                  </a:ext>
                </a:extLst>
              </a:tr>
              <a:tr h="128324">
                <a:tc>
                  <a:txBody>
                    <a:bodyPr/>
                    <a:lstStyle/>
                    <a:p>
                      <a:pPr algn="ctr" fontAlgn="ctr"/>
                      <a:r>
                        <a:rPr lang="es-AR" sz="1050" b="1" i="0" u="none" strike="noStrike">
                          <a:solidFill>
                            <a:srgbClr val="000000"/>
                          </a:solidFill>
                          <a:effectLst/>
                          <a:latin typeface="Segoe UI" panose="020B0502040204020203" pitchFamily="34" charset="0"/>
                        </a:rPr>
                        <a:t>Patinaje de velocidad</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609095548"/>
                  </a:ext>
                </a:extLst>
              </a:tr>
              <a:tr h="128324">
                <a:tc>
                  <a:txBody>
                    <a:bodyPr/>
                    <a:lstStyle/>
                    <a:p>
                      <a:pPr algn="ctr" fontAlgn="ctr"/>
                      <a:r>
                        <a:rPr lang="es-AR" sz="1050" b="1" i="0" u="none" strike="noStrike">
                          <a:solidFill>
                            <a:srgbClr val="000000"/>
                          </a:solidFill>
                          <a:effectLst/>
                          <a:latin typeface="Segoe UI" panose="020B0502040204020203" pitchFamily="34" charset="0"/>
                        </a:rPr>
                        <a:t>Waterpolo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230149286"/>
                  </a:ext>
                </a:extLst>
              </a:tr>
              <a:tr h="128324">
                <a:tc>
                  <a:txBody>
                    <a:bodyPr/>
                    <a:lstStyle/>
                    <a:p>
                      <a:pPr algn="ctr" fontAlgn="ctr"/>
                      <a:r>
                        <a:rPr lang="es-AR" sz="1050" b="1" i="0" u="none" strike="noStrike">
                          <a:solidFill>
                            <a:srgbClr val="000000"/>
                          </a:solidFill>
                          <a:effectLst/>
                          <a:latin typeface="Segoe UI" panose="020B0502040204020203" pitchFamily="34" charset="0"/>
                        </a:rPr>
                        <a:t>Vela</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823782257"/>
                  </a:ext>
                </a:extLst>
              </a:tr>
              <a:tr h="128324">
                <a:tc>
                  <a:txBody>
                    <a:bodyPr/>
                    <a:lstStyle/>
                    <a:p>
                      <a:pPr algn="ctr" fontAlgn="ctr"/>
                      <a:r>
                        <a:rPr lang="es-AR" sz="1050" b="1" i="0" u="none" strike="noStrike">
                          <a:solidFill>
                            <a:srgbClr val="000000"/>
                          </a:solidFill>
                          <a:effectLst/>
                          <a:latin typeface="Segoe UI" panose="020B0502040204020203" pitchFamily="34" charset="0"/>
                        </a:rPr>
                        <a:t>Remo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639685379"/>
                  </a:ext>
                </a:extLst>
              </a:tr>
              <a:tr h="128324">
                <a:tc>
                  <a:txBody>
                    <a:bodyPr/>
                    <a:lstStyle/>
                    <a:p>
                      <a:pPr algn="ctr" fontAlgn="ctr"/>
                      <a:r>
                        <a:rPr lang="es-AR" sz="1050" b="1" i="0" u="none" strike="noStrike">
                          <a:solidFill>
                            <a:srgbClr val="000000"/>
                          </a:solidFill>
                          <a:effectLst/>
                          <a:latin typeface="Segoe UI" panose="020B0502040204020203" pitchFamily="34" charset="0"/>
                        </a:rPr>
                        <a:t>Bobsleigh</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041659907"/>
                  </a:ext>
                </a:extLst>
              </a:tr>
              <a:tr h="128324">
                <a:tc>
                  <a:txBody>
                    <a:bodyPr/>
                    <a:lstStyle/>
                    <a:p>
                      <a:pPr algn="ctr" fontAlgn="ctr"/>
                      <a:r>
                        <a:rPr lang="es-AR" sz="1050" b="1" i="0" u="none" strike="noStrike">
                          <a:solidFill>
                            <a:srgbClr val="000000"/>
                          </a:solidFill>
                          <a:effectLst/>
                          <a:latin typeface="Segoe UI" panose="020B0502040204020203" pitchFamily="34" charset="0"/>
                        </a:rPr>
                        <a:t>Esgrima</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10710871"/>
                  </a:ext>
                </a:extLst>
              </a:tr>
              <a:tr h="128324">
                <a:tc>
                  <a:txBody>
                    <a:bodyPr/>
                    <a:lstStyle/>
                    <a:p>
                      <a:pPr algn="ctr" fontAlgn="ctr"/>
                      <a:r>
                        <a:rPr lang="es-AR" sz="1050" b="1" i="0" u="none" strike="noStrike">
                          <a:solidFill>
                            <a:srgbClr val="000000"/>
                          </a:solidFill>
                          <a:effectLst/>
                          <a:latin typeface="Segoe UI" panose="020B0502040204020203" pitchFamily="34" charset="0"/>
                        </a:rPr>
                        <a:t>Hípica</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3687157"/>
                  </a:ext>
                </a:extLst>
              </a:tr>
              <a:tr h="128324">
                <a:tc>
                  <a:txBody>
                    <a:bodyPr/>
                    <a:lstStyle/>
                    <a:p>
                      <a:pPr algn="ctr" fontAlgn="ctr"/>
                      <a:r>
                        <a:rPr lang="es-AR" sz="1050" b="1" i="0" u="none" strike="noStrike">
                          <a:solidFill>
                            <a:srgbClr val="000000"/>
                          </a:solidFill>
                          <a:effectLst/>
                          <a:latin typeface="Segoe UI" panose="020B0502040204020203" pitchFamily="34" charset="0"/>
                        </a:rPr>
                        <a:t>Tiro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919204365"/>
                  </a:ext>
                </a:extLst>
              </a:tr>
              <a:tr h="128324">
                <a:tc>
                  <a:txBody>
                    <a:bodyPr/>
                    <a:lstStyle/>
                    <a:p>
                      <a:pPr algn="ctr" fontAlgn="ctr"/>
                      <a:r>
                        <a:rPr lang="es-AR" sz="1050" b="1" i="0" u="none" strike="noStrike">
                          <a:solidFill>
                            <a:srgbClr val="000000"/>
                          </a:solidFill>
                          <a:effectLst/>
                          <a:latin typeface="Segoe UI" panose="020B0502040204020203" pitchFamily="34" charset="0"/>
                        </a:rPr>
                        <a:t>Boxeo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137286856"/>
                  </a:ext>
                </a:extLst>
              </a:tr>
              <a:tr h="128324">
                <a:tc>
                  <a:txBody>
                    <a:bodyPr/>
                    <a:lstStyle/>
                    <a:p>
                      <a:pPr algn="ctr" fontAlgn="ctr"/>
                      <a:r>
                        <a:rPr lang="es-AR" sz="1050" b="1" i="0" u="none" strike="noStrike">
                          <a:solidFill>
                            <a:srgbClr val="000000"/>
                          </a:solidFill>
                          <a:effectLst/>
                          <a:latin typeface="Segoe UI" panose="020B0502040204020203" pitchFamily="34" charset="0"/>
                        </a:rPr>
                        <a:t>Taekwondo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986047395"/>
                  </a:ext>
                </a:extLst>
              </a:tr>
              <a:tr h="128324">
                <a:tc>
                  <a:txBody>
                    <a:bodyPr/>
                    <a:lstStyle/>
                    <a:p>
                      <a:pPr algn="ctr" fontAlgn="ctr"/>
                      <a:r>
                        <a:rPr lang="es-AR" sz="1050" b="1" i="0" u="none" strike="noStrike">
                          <a:solidFill>
                            <a:srgbClr val="000000"/>
                          </a:solidFill>
                          <a:effectLst/>
                          <a:latin typeface="Segoe UI" panose="020B0502040204020203" pitchFamily="34" charset="0"/>
                        </a:rPr>
                        <a:t>Ciclismo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273264076"/>
                  </a:ext>
                </a:extLst>
              </a:tr>
              <a:tr h="128324">
                <a:tc>
                  <a:txBody>
                    <a:bodyPr/>
                    <a:lstStyle/>
                    <a:p>
                      <a:pPr algn="ctr" fontAlgn="ctr"/>
                      <a:r>
                        <a:rPr lang="es-AR" sz="1050" b="1" i="0" u="none" strike="noStrike">
                          <a:solidFill>
                            <a:srgbClr val="000000"/>
                          </a:solidFill>
                          <a:effectLst/>
                          <a:latin typeface="Segoe UI" panose="020B0502040204020203" pitchFamily="34" charset="0"/>
                        </a:rPr>
                        <a:t>Levantamiento de pesas</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319220671"/>
                  </a:ext>
                </a:extLst>
              </a:tr>
              <a:tr h="128324">
                <a:tc>
                  <a:txBody>
                    <a:bodyPr/>
                    <a:lstStyle/>
                    <a:p>
                      <a:pPr algn="ctr" fontAlgn="ctr"/>
                      <a:r>
                        <a:rPr lang="es-AR" sz="1050" b="1" i="0" u="none" strike="noStrike">
                          <a:solidFill>
                            <a:srgbClr val="000000"/>
                          </a:solidFill>
                          <a:effectLst/>
                          <a:latin typeface="Segoe UI" panose="020B0502040204020203" pitchFamily="34" charset="0"/>
                        </a:rPr>
                        <a:t>Saltos ornamentales</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334870011"/>
                  </a:ext>
                </a:extLst>
              </a:tr>
              <a:tr h="128324">
                <a:tc>
                  <a:txBody>
                    <a:bodyPr/>
                    <a:lstStyle/>
                    <a:p>
                      <a:pPr algn="ctr" fontAlgn="ctr"/>
                      <a:r>
                        <a:rPr lang="es-AR" sz="1050" b="1" i="0" u="none" strike="noStrike">
                          <a:solidFill>
                            <a:srgbClr val="000000"/>
                          </a:solidFill>
                          <a:effectLst/>
                          <a:latin typeface="Segoe UI" panose="020B0502040204020203" pitchFamily="34" charset="0"/>
                        </a:rPr>
                        <a:t>Piragüismo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517467164"/>
                  </a:ext>
                </a:extLst>
              </a:tr>
              <a:tr h="128324">
                <a:tc>
                  <a:txBody>
                    <a:bodyPr/>
                    <a:lstStyle/>
                    <a:p>
                      <a:pPr algn="ctr" fontAlgn="ctr"/>
                      <a:r>
                        <a:rPr lang="es-AR" sz="1050" b="1" i="0" u="none" strike="noStrike">
                          <a:solidFill>
                            <a:srgbClr val="000000"/>
                          </a:solidFill>
                          <a:effectLst/>
                          <a:latin typeface="Segoe UI" panose="020B0502040204020203" pitchFamily="34" charset="0"/>
                        </a:rPr>
                        <a:t>Balonmano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726668654"/>
                  </a:ext>
                </a:extLst>
              </a:tr>
              <a:tr h="128324">
                <a:tc>
                  <a:txBody>
                    <a:bodyPr/>
                    <a:lstStyle/>
                    <a:p>
                      <a:pPr algn="ctr" fontAlgn="ctr"/>
                      <a:r>
                        <a:rPr lang="es-AR" sz="1050" b="1" i="0" u="none" strike="noStrike">
                          <a:solidFill>
                            <a:srgbClr val="000000"/>
                          </a:solidFill>
                          <a:effectLst/>
                          <a:latin typeface="Segoe UI" panose="020B0502040204020203" pitchFamily="34" charset="0"/>
                        </a:rPr>
                        <a:t>Tenis</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4023052820"/>
                  </a:ext>
                </a:extLst>
              </a:tr>
              <a:tr h="128324">
                <a:tc>
                  <a:txBody>
                    <a:bodyPr/>
                    <a:lstStyle/>
                    <a:p>
                      <a:pPr algn="ctr" fontAlgn="ctr"/>
                      <a:r>
                        <a:rPr lang="es-AR" sz="1050" b="1" i="0" u="none" strike="noStrike">
                          <a:solidFill>
                            <a:srgbClr val="000000"/>
                          </a:solidFill>
                          <a:effectLst/>
                          <a:latin typeface="Segoe UI" panose="020B0502040204020203" pitchFamily="34" charset="0"/>
                        </a:rPr>
                        <a:t>Pentatlón moderno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426410949"/>
                  </a:ext>
                </a:extLst>
              </a:tr>
              <a:tr h="128324">
                <a:tc>
                  <a:txBody>
                    <a:bodyPr/>
                    <a:lstStyle/>
                    <a:p>
                      <a:pPr algn="ctr" fontAlgn="ctr"/>
                      <a:r>
                        <a:rPr lang="es-AR" sz="1050" b="1" i="0" u="none" strike="noStrike">
                          <a:solidFill>
                            <a:srgbClr val="000000"/>
                          </a:solidFill>
                          <a:effectLst/>
                          <a:latin typeface="Segoe UI" panose="020B0502040204020203" pitchFamily="34" charset="0"/>
                        </a:rPr>
                        <a:t>Hockey</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090736382"/>
                  </a:ext>
                </a:extLst>
              </a:tr>
              <a:tr h="128324">
                <a:tc>
                  <a:txBody>
                    <a:bodyPr/>
                    <a:lstStyle/>
                    <a:p>
                      <a:pPr algn="ctr" fontAlgn="ctr"/>
                      <a:r>
                        <a:rPr lang="es-AR" sz="1050" b="1" i="0" u="none" strike="noStrike">
                          <a:solidFill>
                            <a:srgbClr val="000000"/>
                          </a:solidFill>
                          <a:effectLst/>
                          <a:latin typeface="Segoe UI" panose="020B0502040204020203" pitchFamily="34" charset="0"/>
                        </a:rPr>
                        <a:t>Patinaje artístico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123873611"/>
                  </a:ext>
                </a:extLst>
              </a:tr>
              <a:tr h="128324">
                <a:tc>
                  <a:txBody>
                    <a:bodyPr/>
                    <a:lstStyle/>
                    <a:p>
                      <a:pPr algn="ctr" fontAlgn="ctr"/>
                      <a:r>
                        <a:rPr lang="es-AR" sz="1050" b="1" i="0" u="none" strike="noStrike">
                          <a:solidFill>
                            <a:srgbClr val="000000"/>
                          </a:solidFill>
                          <a:effectLst/>
                          <a:latin typeface="Segoe UI" panose="020B0502040204020203" pitchFamily="34" charset="0"/>
                        </a:rPr>
                        <a:t>Voleibol</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dirty="0">
                          <a:solidFill>
                            <a:srgbClr val="000000"/>
                          </a:solidFill>
                          <a:effectLst/>
                          <a:latin typeface="Segoe UI" panose="020B0502040204020203" pitchFamily="34" charset="0"/>
                        </a:rPr>
                        <a:t>Aumento</a:t>
                      </a:r>
                    </a:p>
                  </a:txBody>
                  <a:tcPr marL="5833" marR="5833" marT="5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491499380"/>
                  </a:ext>
                </a:extLst>
              </a:tr>
            </a:tbl>
          </a:graphicData>
        </a:graphic>
      </p:graphicFrame>
      <p:graphicFrame>
        <p:nvGraphicFramePr>
          <p:cNvPr id="8" name="Tabla 7">
            <a:extLst>
              <a:ext uri="{FF2B5EF4-FFF2-40B4-BE49-F238E27FC236}">
                <a16:creationId xmlns:a16="http://schemas.microsoft.com/office/drawing/2014/main" id="{A0AC1F62-6133-C102-9510-3FE019891D00}"/>
              </a:ext>
            </a:extLst>
          </p:cNvPr>
          <p:cNvGraphicFramePr>
            <a:graphicFrameLocks noGrp="1"/>
          </p:cNvGraphicFramePr>
          <p:nvPr>
            <p:extLst>
              <p:ext uri="{D42A27DB-BD31-4B8C-83A1-F6EECF244321}">
                <p14:modId xmlns:p14="http://schemas.microsoft.com/office/powerpoint/2010/main" val="61345715"/>
              </p:ext>
            </p:extLst>
          </p:nvPr>
        </p:nvGraphicFramePr>
        <p:xfrm>
          <a:off x="4235949" y="603616"/>
          <a:ext cx="4401613" cy="4998990"/>
        </p:xfrm>
        <a:graphic>
          <a:graphicData uri="http://schemas.openxmlformats.org/drawingml/2006/table">
            <a:tbl>
              <a:tblPr/>
              <a:tblGrid>
                <a:gridCol w="2370100">
                  <a:extLst>
                    <a:ext uri="{9D8B030D-6E8A-4147-A177-3AD203B41FA5}">
                      <a16:colId xmlns:a16="http://schemas.microsoft.com/office/drawing/2014/main" val="3319384364"/>
                    </a:ext>
                  </a:extLst>
                </a:gridCol>
                <a:gridCol w="677171">
                  <a:extLst>
                    <a:ext uri="{9D8B030D-6E8A-4147-A177-3AD203B41FA5}">
                      <a16:colId xmlns:a16="http://schemas.microsoft.com/office/drawing/2014/main" val="483442168"/>
                    </a:ext>
                  </a:extLst>
                </a:gridCol>
                <a:gridCol w="677171">
                  <a:extLst>
                    <a:ext uri="{9D8B030D-6E8A-4147-A177-3AD203B41FA5}">
                      <a16:colId xmlns:a16="http://schemas.microsoft.com/office/drawing/2014/main" val="2402970187"/>
                    </a:ext>
                  </a:extLst>
                </a:gridCol>
                <a:gridCol w="677171">
                  <a:extLst>
                    <a:ext uri="{9D8B030D-6E8A-4147-A177-3AD203B41FA5}">
                      <a16:colId xmlns:a16="http://schemas.microsoft.com/office/drawing/2014/main" val="439119380"/>
                    </a:ext>
                  </a:extLst>
                </a:gridCol>
              </a:tblGrid>
              <a:tr h="132260">
                <a:tc>
                  <a:txBody>
                    <a:bodyPr/>
                    <a:lstStyle/>
                    <a:p>
                      <a:pPr algn="ctr" fontAlgn="ctr"/>
                      <a:r>
                        <a:rPr lang="es-AR" sz="1050" b="1" i="0" u="none" strike="noStrike">
                          <a:solidFill>
                            <a:srgbClr val="FFFFFF"/>
                          </a:solidFill>
                          <a:effectLst/>
                          <a:latin typeface="Calibri" panose="020F0502020204030204" pitchFamily="34" charset="0"/>
                        </a:rPr>
                        <a:t>Deporte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050" b="1" i="0" u="none" strike="noStrike">
                          <a:solidFill>
                            <a:srgbClr val="FFFFFF"/>
                          </a:solidFill>
                          <a:effectLst/>
                          <a:latin typeface="Calibri" panose="020F0502020204030204" pitchFamily="34" charset="0"/>
                        </a:rPr>
                        <a:t>Altura</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050" b="1" i="0" u="none" strike="noStrike">
                          <a:solidFill>
                            <a:srgbClr val="FFFFFF"/>
                          </a:solidFill>
                          <a:effectLst/>
                          <a:latin typeface="Calibri" panose="020F0502020204030204" pitchFamily="34" charset="0"/>
                        </a:rPr>
                        <a:t>Peso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050" b="1" i="0" u="none" strike="noStrike">
                          <a:solidFill>
                            <a:srgbClr val="FFFFFF"/>
                          </a:solidFill>
                          <a:effectLst/>
                          <a:latin typeface="Calibri" panose="020F0502020204030204" pitchFamily="34" charset="0"/>
                        </a:rPr>
                        <a:t>Edad</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extLst>
                  <a:ext uri="{0D108BD9-81ED-4DB2-BD59-A6C34878D82A}">
                    <a16:rowId xmlns:a16="http://schemas.microsoft.com/office/drawing/2014/main" val="398091835"/>
                  </a:ext>
                </a:extLst>
              </a:tr>
              <a:tr h="145485">
                <a:tc>
                  <a:txBody>
                    <a:bodyPr/>
                    <a:lstStyle/>
                    <a:p>
                      <a:pPr algn="ctr" fontAlgn="ctr"/>
                      <a:r>
                        <a:rPr lang="es-AR" sz="1050" b="1" i="0" u="none" strike="noStrike">
                          <a:solidFill>
                            <a:srgbClr val="000000"/>
                          </a:solidFill>
                          <a:effectLst/>
                          <a:latin typeface="Segoe UI" panose="020B0502040204020203" pitchFamily="34" charset="0"/>
                        </a:rPr>
                        <a:t>Combinada nórdica</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939500575"/>
                  </a:ext>
                </a:extLst>
              </a:tr>
              <a:tr h="145485">
                <a:tc>
                  <a:txBody>
                    <a:bodyPr/>
                    <a:lstStyle/>
                    <a:p>
                      <a:pPr algn="ctr" fontAlgn="ctr"/>
                      <a:r>
                        <a:rPr lang="es-AR" sz="1050" b="1" i="0" u="none" strike="noStrike">
                          <a:solidFill>
                            <a:srgbClr val="000000"/>
                          </a:solidFill>
                          <a:effectLst/>
                          <a:latin typeface="Segoe UI" panose="020B0502040204020203" pitchFamily="34" charset="0"/>
                        </a:rPr>
                        <a:t>Béisbol</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652883868"/>
                  </a:ext>
                </a:extLst>
              </a:tr>
              <a:tr h="145485">
                <a:tc>
                  <a:txBody>
                    <a:bodyPr/>
                    <a:lstStyle/>
                    <a:p>
                      <a:pPr algn="ctr" fontAlgn="ctr"/>
                      <a:r>
                        <a:rPr lang="es-AR" sz="1050" b="1" i="0" u="none" strike="noStrike">
                          <a:solidFill>
                            <a:srgbClr val="000000"/>
                          </a:solidFill>
                          <a:effectLst/>
                          <a:latin typeface="Segoe UI" panose="020B0502040204020203" pitchFamily="34" charset="0"/>
                        </a:rPr>
                        <a:t>Biatlón</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514819413"/>
                  </a:ext>
                </a:extLst>
              </a:tr>
              <a:tr h="145485">
                <a:tc>
                  <a:txBody>
                    <a:bodyPr/>
                    <a:lstStyle/>
                    <a:p>
                      <a:pPr algn="ctr" fontAlgn="ctr"/>
                      <a:r>
                        <a:rPr lang="es-AR" sz="1050" b="1" i="0" u="none" strike="noStrike">
                          <a:solidFill>
                            <a:srgbClr val="000000"/>
                          </a:solidFill>
                          <a:effectLst/>
                          <a:latin typeface="Segoe UI" panose="020B0502040204020203" pitchFamily="34" charset="0"/>
                        </a:rPr>
                        <a:t>Esquí estilo libre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700641502"/>
                  </a:ext>
                </a:extLst>
              </a:tr>
              <a:tr h="145485">
                <a:tc>
                  <a:txBody>
                    <a:bodyPr/>
                    <a:lstStyle/>
                    <a:p>
                      <a:pPr algn="ctr" fontAlgn="ctr"/>
                      <a:r>
                        <a:rPr lang="es-AR" sz="1050" b="1" i="0" u="none" strike="noStrike">
                          <a:solidFill>
                            <a:srgbClr val="000000"/>
                          </a:solidFill>
                          <a:effectLst/>
                          <a:latin typeface="Segoe UI" panose="020B0502040204020203" pitchFamily="34" charset="0"/>
                        </a:rPr>
                        <a:t>Tenis de mesa</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441771638"/>
                  </a:ext>
                </a:extLst>
              </a:tr>
              <a:tr h="145485">
                <a:tc>
                  <a:txBody>
                    <a:bodyPr/>
                    <a:lstStyle/>
                    <a:p>
                      <a:pPr algn="ctr" fontAlgn="ctr"/>
                      <a:r>
                        <a:rPr lang="es-AR" sz="1050" b="1" i="0" u="none" strike="noStrike">
                          <a:solidFill>
                            <a:srgbClr val="000000"/>
                          </a:solidFill>
                          <a:effectLst/>
                          <a:latin typeface="Segoe UI" panose="020B0502040204020203" pitchFamily="34" charset="0"/>
                        </a:rPr>
                        <a:t>Tiro con arco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165333414"/>
                  </a:ext>
                </a:extLst>
              </a:tr>
              <a:tr h="145485">
                <a:tc>
                  <a:txBody>
                    <a:bodyPr/>
                    <a:lstStyle/>
                    <a:p>
                      <a:pPr algn="ctr" fontAlgn="ctr"/>
                      <a:r>
                        <a:rPr lang="es-AR" sz="1050" b="1" i="0" u="none" strike="noStrike">
                          <a:solidFill>
                            <a:srgbClr val="000000"/>
                          </a:solidFill>
                          <a:effectLst/>
                          <a:latin typeface="Segoe UI" panose="020B0502040204020203" pitchFamily="34" charset="0"/>
                        </a:rPr>
                        <a:t>Trampolín</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076665530"/>
                  </a:ext>
                </a:extLst>
              </a:tr>
              <a:tr h="145485">
                <a:tc>
                  <a:txBody>
                    <a:bodyPr/>
                    <a:lstStyle/>
                    <a:p>
                      <a:pPr algn="ctr" fontAlgn="ctr"/>
                      <a:r>
                        <a:rPr lang="es-AR" sz="1050" b="1" i="0" u="none" strike="noStrike">
                          <a:solidFill>
                            <a:srgbClr val="000000"/>
                          </a:solidFill>
                          <a:effectLst/>
                          <a:latin typeface="Segoe UI" panose="020B0502040204020203" pitchFamily="34" charset="0"/>
                        </a:rPr>
                        <a:t>Vóley playa</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635307232"/>
                  </a:ext>
                </a:extLst>
              </a:tr>
              <a:tr h="145485">
                <a:tc>
                  <a:txBody>
                    <a:bodyPr/>
                    <a:lstStyle/>
                    <a:p>
                      <a:pPr algn="ctr" fontAlgn="ctr"/>
                      <a:r>
                        <a:rPr lang="es-AR" sz="1050" b="1" i="0" u="none" strike="noStrike">
                          <a:solidFill>
                            <a:srgbClr val="000000"/>
                          </a:solidFill>
                          <a:effectLst/>
                          <a:latin typeface="Segoe UI" panose="020B0502040204020203" pitchFamily="34" charset="0"/>
                        </a:rPr>
                        <a:t>Salto de esquí</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945522480"/>
                  </a:ext>
                </a:extLst>
              </a:tr>
              <a:tr h="145485">
                <a:tc>
                  <a:txBody>
                    <a:bodyPr/>
                    <a:lstStyle/>
                    <a:p>
                      <a:pPr algn="ctr" fontAlgn="ctr"/>
                      <a:r>
                        <a:rPr lang="es-AR" sz="1050" b="1" i="0" u="none" strike="noStrike">
                          <a:solidFill>
                            <a:srgbClr val="000000"/>
                          </a:solidFill>
                          <a:effectLst/>
                          <a:latin typeface="Segoe UI" panose="020B0502040204020203" pitchFamily="34" charset="0"/>
                        </a:rPr>
                        <a:t>Curling</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874310625"/>
                  </a:ext>
                </a:extLst>
              </a:tr>
              <a:tr h="145485">
                <a:tc>
                  <a:txBody>
                    <a:bodyPr/>
                    <a:lstStyle/>
                    <a:p>
                      <a:pPr algn="ctr" fontAlgn="ctr"/>
                      <a:r>
                        <a:rPr lang="es-AR" sz="1050" b="1" i="0" u="none" strike="noStrike">
                          <a:solidFill>
                            <a:srgbClr val="000000"/>
                          </a:solidFill>
                          <a:effectLst/>
                          <a:latin typeface="Segoe UI" panose="020B0502040204020203" pitchFamily="34" charset="0"/>
                        </a:rPr>
                        <a:t>Golf</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32027533"/>
                  </a:ext>
                </a:extLst>
              </a:tr>
              <a:tr h="145485">
                <a:tc>
                  <a:txBody>
                    <a:bodyPr/>
                    <a:lstStyle/>
                    <a:p>
                      <a:pPr algn="ctr" fontAlgn="ctr"/>
                      <a:r>
                        <a:rPr lang="es-AR" sz="1050" b="1" i="0" u="none" strike="noStrike">
                          <a:solidFill>
                            <a:srgbClr val="000000"/>
                          </a:solidFill>
                          <a:effectLst/>
                          <a:latin typeface="Segoe UI" panose="020B0502040204020203" pitchFamily="34" charset="0"/>
                        </a:rPr>
                        <a:t>Rugby a siete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086835245"/>
                  </a:ext>
                </a:extLst>
              </a:tr>
              <a:tr h="145485">
                <a:tc>
                  <a:txBody>
                    <a:bodyPr/>
                    <a:lstStyle/>
                    <a:p>
                      <a:pPr algn="ctr" fontAlgn="ctr"/>
                      <a:r>
                        <a:rPr lang="es-AR" sz="1050" b="1" i="0" u="none" strike="noStrike">
                          <a:solidFill>
                            <a:srgbClr val="000000"/>
                          </a:solidFill>
                          <a:effectLst/>
                          <a:latin typeface="Segoe UI" panose="020B0502040204020203" pitchFamily="34" charset="0"/>
                        </a:rPr>
                        <a:t>Triatlón</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74531681"/>
                  </a:ext>
                </a:extLst>
              </a:tr>
              <a:tr h="145485">
                <a:tc>
                  <a:txBody>
                    <a:bodyPr/>
                    <a:lstStyle/>
                    <a:p>
                      <a:pPr algn="ctr" fontAlgn="ctr"/>
                      <a:r>
                        <a:rPr lang="es-AR" sz="1050" b="1" i="0" u="none" strike="noStrike">
                          <a:solidFill>
                            <a:srgbClr val="000000"/>
                          </a:solidFill>
                          <a:effectLst/>
                          <a:latin typeface="Segoe UI" panose="020B0502040204020203" pitchFamily="34" charset="0"/>
                        </a:rPr>
                        <a:t>Snowboard</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942750610"/>
                  </a:ext>
                </a:extLst>
              </a:tr>
              <a:tr h="145485">
                <a:tc>
                  <a:txBody>
                    <a:bodyPr/>
                    <a:lstStyle/>
                    <a:p>
                      <a:pPr algn="ctr" fontAlgn="ctr"/>
                      <a:r>
                        <a:rPr lang="es-AR" sz="1050" b="1" i="0" u="none" strike="noStrike">
                          <a:solidFill>
                            <a:srgbClr val="000000"/>
                          </a:solidFill>
                          <a:effectLst/>
                          <a:latin typeface="Segoe UI" panose="020B0502040204020203" pitchFamily="34" charset="0"/>
                        </a:rPr>
                        <a:t>Rugby</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057885238"/>
                  </a:ext>
                </a:extLst>
              </a:tr>
              <a:tr h="145485">
                <a:tc>
                  <a:txBody>
                    <a:bodyPr/>
                    <a:lstStyle/>
                    <a:p>
                      <a:pPr algn="ctr" fontAlgn="ctr"/>
                      <a:r>
                        <a:rPr lang="es-ES" sz="1050" b="1" i="0" u="none" strike="noStrike">
                          <a:solidFill>
                            <a:srgbClr val="000000"/>
                          </a:solidFill>
                          <a:effectLst/>
                          <a:latin typeface="Segoe UI" panose="020B0502040204020203" pitchFamily="34" charset="0"/>
                        </a:rPr>
                        <a:t>Patinaje de velocidad en pista corta</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558906676"/>
                  </a:ext>
                </a:extLst>
              </a:tr>
              <a:tr h="145485">
                <a:tc>
                  <a:txBody>
                    <a:bodyPr/>
                    <a:lstStyle/>
                    <a:p>
                      <a:pPr algn="ctr" fontAlgn="ctr"/>
                      <a:r>
                        <a:rPr lang="es-AR" sz="1050" b="1" i="0" u="none" strike="noStrike">
                          <a:solidFill>
                            <a:srgbClr val="000000"/>
                          </a:solidFill>
                          <a:effectLst/>
                          <a:latin typeface="Segoe UI" panose="020B0502040204020203" pitchFamily="34" charset="0"/>
                        </a:rPr>
                        <a:t>Skeleton</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97317227"/>
                  </a:ext>
                </a:extLst>
              </a:tr>
              <a:tr h="145485">
                <a:tc>
                  <a:txBody>
                    <a:bodyPr/>
                    <a:lstStyle/>
                    <a:p>
                      <a:pPr algn="ctr" fontAlgn="ctr"/>
                      <a:r>
                        <a:rPr lang="es-AR" sz="1050" b="1" i="0" u="none" strike="noStrike">
                          <a:solidFill>
                            <a:srgbClr val="000000"/>
                          </a:solidFill>
                          <a:effectLst/>
                          <a:latin typeface="Segoe UI" panose="020B0502040204020203" pitchFamily="34" charset="0"/>
                        </a:rPr>
                        <a:t>Luge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207679864"/>
                  </a:ext>
                </a:extLst>
              </a:tr>
              <a:tr h="145485">
                <a:tc>
                  <a:txBody>
                    <a:bodyPr/>
                    <a:lstStyle/>
                    <a:p>
                      <a:pPr algn="ctr" fontAlgn="ctr"/>
                      <a:r>
                        <a:rPr lang="es-AR" sz="1050" b="1" i="0" u="none" strike="noStrike">
                          <a:solidFill>
                            <a:srgbClr val="000000"/>
                          </a:solidFill>
                          <a:effectLst/>
                          <a:latin typeface="Segoe UI" panose="020B0502040204020203" pitchFamily="34" charset="0"/>
                        </a:rPr>
                        <a:t>Lacrosse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747646486"/>
                  </a:ext>
                </a:extLst>
              </a:tr>
              <a:tr h="145485">
                <a:tc>
                  <a:txBody>
                    <a:bodyPr/>
                    <a:lstStyle/>
                    <a:p>
                      <a:pPr algn="ctr" fontAlgn="ctr"/>
                      <a:r>
                        <a:rPr lang="es-AR" sz="1050" b="1" i="0" u="none" strike="noStrike">
                          <a:solidFill>
                            <a:srgbClr val="000000"/>
                          </a:solidFill>
                          <a:effectLst/>
                          <a:latin typeface="Segoe UI" panose="020B0502040204020203" pitchFamily="34" charset="0"/>
                        </a:rPr>
                        <a:t>Polo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Descenso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4003524122"/>
                  </a:ext>
                </a:extLst>
              </a:tr>
              <a:tr h="145485">
                <a:tc>
                  <a:txBody>
                    <a:bodyPr/>
                    <a:lstStyle/>
                    <a:p>
                      <a:pPr algn="ctr" fontAlgn="ctr"/>
                      <a:r>
                        <a:rPr lang="es-AR" sz="1050" b="1" i="0" u="none" strike="noStrike">
                          <a:solidFill>
                            <a:srgbClr val="000000"/>
                          </a:solidFill>
                          <a:effectLst/>
                          <a:latin typeface="Segoe UI" panose="020B0502040204020203" pitchFamily="34" charset="0"/>
                        </a:rPr>
                        <a:t>Críquet</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58684652"/>
                  </a:ext>
                </a:extLst>
              </a:tr>
              <a:tr h="145485">
                <a:tc>
                  <a:txBody>
                    <a:bodyPr/>
                    <a:lstStyle/>
                    <a:p>
                      <a:pPr algn="ctr" fontAlgn="ctr"/>
                      <a:r>
                        <a:rPr lang="es-AR" sz="1050" b="1" i="0" u="none" strike="noStrike">
                          <a:solidFill>
                            <a:srgbClr val="000000"/>
                          </a:solidFill>
                          <a:effectLst/>
                          <a:latin typeface="Segoe UI" panose="020B0502040204020203" pitchFamily="34" charset="0"/>
                        </a:rPr>
                        <a:t>Raquetas</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51151457"/>
                  </a:ext>
                </a:extLst>
              </a:tr>
              <a:tr h="145485">
                <a:tc>
                  <a:txBody>
                    <a:bodyPr/>
                    <a:lstStyle/>
                    <a:p>
                      <a:pPr algn="ctr" fontAlgn="ctr"/>
                      <a:r>
                        <a:rPr lang="es-AR" sz="1050" b="1" i="0" u="none" strike="noStrike">
                          <a:solidFill>
                            <a:srgbClr val="000000"/>
                          </a:solidFill>
                          <a:effectLst/>
                          <a:latin typeface="Segoe UI" panose="020B0502040204020203" pitchFamily="34" charset="0"/>
                        </a:rPr>
                        <a:t>Motonáutica</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234725015"/>
                  </a:ext>
                </a:extLst>
              </a:tr>
              <a:tr h="145485">
                <a:tc>
                  <a:txBody>
                    <a:bodyPr/>
                    <a:lstStyle/>
                    <a:p>
                      <a:pPr algn="ctr" fontAlgn="ctr"/>
                      <a:r>
                        <a:rPr lang="es-AR" sz="1050" b="1" i="0" u="none" strike="noStrike">
                          <a:solidFill>
                            <a:srgbClr val="000000"/>
                          </a:solidFill>
                          <a:effectLst/>
                          <a:latin typeface="Segoe UI" panose="020B0502040204020203" pitchFamily="34" charset="0"/>
                        </a:rPr>
                        <a:t>Patrulla militar de esquí</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2543158546"/>
                  </a:ext>
                </a:extLst>
              </a:tr>
              <a:tr h="145485">
                <a:tc>
                  <a:txBody>
                    <a:bodyPr/>
                    <a:lstStyle/>
                    <a:p>
                      <a:pPr algn="ctr" fontAlgn="ctr"/>
                      <a:r>
                        <a:rPr lang="es-AR" sz="1050" b="1" i="0" u="none" strike="noStrike">
                          <a:solidFill>
                            <a:srgbClr val="000000"/>
                          </a:solidFill>
                          <a:effectLst/>
                          <a:latin typeface="Segoe UI" panose="020B0502040204020203" pitchFamily="34" charset="0"/>
                        </a:rPr>
                        <a:t>Croquet</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733489897"/>
                  </a:ext>
                </a:extLst>
              </a:tr>
              <a:tr h="145485">
                <a:tc>
                  <a:txBody>
                    <a:bodyPr/>
                    <a:lstStyle/>
                    <a:p>
                      <a:pPr algn="ctr" fontAlgn="ctr"/>
                      <a:r>
                        <a:rPr lang="es-AR" sz="1050" b="1" i="0" u="none" strike="noStrike">
                          <a:solidFill>
                            <a:srgbClr val="000000"/>
                          </a:solidFill>
                          <a:effectLst/>
                          <a:latin typeface="Segoe UI" panose="020B0502040204020203" pitchFamily="34" charset="0"/>
                        </a:rPr>
                        <a:t>Jeu de paume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4230255916"/>
                  </a:ext>
                </a:extLst>
              </a:tr>
              <a:tr h="145485">
                <a:tc>
                  <a:txBody>
                    <a:bodyPr/>
                    <a:lstStyle/>
                    <a:p>
                      <a:pPr algn="ctr" fontAlgn="ctr"/>
                      <a:r>
                        <a:rPr lang="es-AR" sz="1050" b="1" i="0" u="none" strike="noStrike">
                          <a:solidFill>
                            <a:srgbClr val="000000"/>
                          </a:solidFill>
                          <a:effectLst/>
                          <a:latin typeface="Segoe UI" panose="020B0502040204020203" pitchFamily="34" charset="0"/>
                        </a:rPr>
                        <a:t>Roque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1843521703"/>
                  </a:ext>
                </a:extLst>
              </a:tr>
              <a:tr h="145485">
                <a:tc>
                  <a:txBody>
                    <a:bodyPr/>
                    <a:lstStyle/>
                    <a:p>
                      <a:pPr algn="ctr" fontAlgn="ctr"/>
                      <a:r>
                        <a:rPr lang="es-AR" sz="1050" b="1" i="0" u="none" strike="noStrike">
                          <a:solidFill>
                            <a:srgbClr val="000000"/>
                          </a:solidFill>
                          <a:effectLst/>
                          <a:latin typeface="Segoe UI" panose="020B0502040204020203" pitchFamily="34" charset="0"/>
                        </a:rPr>
                        <a:t>Alpinismo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4000447200"/>
                  </a:ext>
                </a:extLst>
              </a:tr>
              <a:tr h="145485">
                <a:tc>
                  <a:txBody>
                    <a:bodyPr/>
                    <a:lstStyle/>
                    <a:p>
                      <a:pPr algn="ctr" fontAlgn="ctr"/>
                      <a:r>
                        <a:rPr lang="es-AR" sz="1050" b="1" i="0" u="none" strike="noStrike">
                          <a:solidFill>
                            <a:srgbClr val="000000"/>
                          </a:solidFill>
                          <a:effectLst/>
                          <a:latin typeface="Segoe UI" panose="020B0502040204020203" pitchFamily="34" charset="0"/>
                        </a:rPr>
                        <a:t>Pelota vasca</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tc>
                  <a:txBody>
                    <a:bodyPr/>
                    <a:lstStyle/>
                    <a:p>
                      <a:pPr algn="ctr" fontAlgn="ctr"/>
                      <a:r>
                        <a:rPr lang="es-AR" sz="1050" b="0" i="0" u="none" strike="noStrike" dirty="0">
                          <a:solidFill>
                            <a:srgbClr val="000000"/>
                          </a:solidFill>
                          <a:effectLst/>
                          <a:latin typeface="Segoe UI" panose="020B0502040204020203" pitchFamily="34" charset="0"/>
                        </a:rPr>
                        <a:t>Aumento</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alpha val="50000"/>
                      </a:srgbClr>
                    </a:solidFill>
                  </a:tcPr>
                </a:tc>
                <a:extLst>
                  <a:ext uri="{0D108BD9-81ED-4DB2-BD59-A6C34878D82A}">
                    <a16:rowId xmlns:a16="http://schemas.microsoft.com/office/drawing/2014/main" val="3794508099"/>
                  </a:ext>
                </a:extLst>
              </a:tr>
            </a:tbl>
          </a:graphicData>
        </a:graphic>
      </p:graphicFrame>
      <p:sp>
        <p:nvSpPr>
          <p:cNvPr id="9" name="CuadroTexto 8">
            <a:extLst>
              <a:ext uri="{FF2B5EF4-FFF2-40B4-BE49-F238E27FC236}">
                <a16:creationId xmlns:a16="http://schemas.microsoft.com/office/drawing/2014/main" id="{CFA34C2C-41DE-F03F-8C47-0BF9E4D73045}"/>
              </a:ext>
            </a:extLst>
          </p:cNvPr>
          <p:cNvSpPr txBox="1"/>
          <p:nvPr/>
        </p:nvSpPr>
        <p:spPr>
          <a:xfrm>
            <a:off x="8637562" y="603616"/>
            <a:ext cx="3554438" cy="2693045"/>
          </a:xfrm>
          <a:prstGeom prst="rect">
            <a:avLst/>
          </a:prstGeom>
          <a:noFill/>
        </p:spPr>
        <p:txBody>
          <a:bodyPr wrap="square" rtlCol="0">
            <a:spAutoFit/>
          </a:bodyPr>
          <a:lstStyle/>
          <a:p>
            <a:pPr marL="285750" indent="-285750">
              <a:buFont typeface="Arial" panose="020B0604020202020204" pitchFamily="34" charset="0"/>
              <a:buChar char="•"/>
            </a:pPr>
            <a:r>
              <a:rPr lang="es-ES" b="1" dirty="0"/>
              <a:t>En el transcurso del tiempo se puede observar que en la mayoría de los casos los índices de edad, peso y altura aumentaron excepto en algunas excepciones donde la disciplina lo requiera.</a:t>
            </a:r>
          </a:p>
          <a:p>
            <a:pPr marL="285750" indent="-285750">
              <a:buFont typeface="Arial" panose="020B0604020202020204" pitchFamily="34" charset="0"/>
              <a:buChar char="•"/>
            </a:pPr>
            <a:endParaRPr lang="es-ES" sz="1100" b="1" dirty="0"/>
          </a:p>
          <a:p>
            <a:r>
              <a:rPr lang="es-ES" sz="1600" b="1" dirty="0">
                <a:solidFill>
                  <a:srgbClr val="FF0000"/>
                </a:solidFill>
              </a:rPr>
              <a:t>Presionar el icono masculino para el caso de los mujeres.</a:t>
            </a:r>
            <a:endParaRPr lang="es-AR" sz="1600" b="1" dirty="0">
              <a:solidFill>
                <a:srgbClr val="FF0000"/>
              </a:solidFill>
            </a:endParaRPr>
          </a:p>
        </p:txBody>
      </p:sp>
    </p:spTree>
    <p:extLst>
      <p:ext uri="{BB962C8B-B14F-4D97-AF65-F5344CB8AC3E}">
        <p14:creationId xmlns:p14="http://schemas.microsoft.com/office/powerpoint/2010/main" val="271193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E2982A-6D6E-4C07-C794-A64E8AE10CFF}"/>
              </a:ext>
            </a:extLst>
          </p:cNvPr>
          <p:cNvSpPr>
            <a:spLocks noGrp="1"/>
          </p:cNvSpPr>
          <p:nvPr>
            <p:ph type="title"/>
          </p:nvPr>
        </p:nvSpPr>
        <p:spPr>
          <a:xfrm>
            <a:off x="0" y="18254"/>
            <a:ext cx="11353800" cy="1288031"/>
          </a:xfrm>
        </p:spPr>
        <p:txBody>
          <a:bodyPr tIns="0" rIns="360000">
            <a:normAutofit/>
          </a:bodyPr>
          <a:lstStyle/>
          <a:p>
            <a:r>
              <a:rPr lang="es-ES" sz="2200" b="1" i="0" dirty="0">
                <a:effectLst/>
                <a:latin typeface="var(--jp-content-font-family)"/>
              </a:rPr>
              <a:t>¿Como son las tendencias en cuanto a la altura, el peso y la edad de los atletas en función al tiempo en el caso de las mujeres?</a:t>
            </a:r>
            <a:br>
              <a:rPr lang="es-ES" sz="4400" i="0" dirty="0">
                <a:effectLst/>
                <a:latin typeface="var(--jp-content-font-family)"/>
              </a:rPr>
            </a:br>
            <a:endParaRPr lang="es-AR" dirty="0"/>
          </a:p>
        </p:txBody>
      </p:sp>
      <p:sp>
        <p:nvSpPr>
          <p:cNvPr id="4" name="Flecha: curvada hacia la derecha 3">
            <a:hlinkClick r:id="rId3" action="ppaction://hlinksldjump"/>
            <a:extLst>
              <a:ext uri="{FF2B5EF4-FFF2-40B4-BE49-F238E27FC236}">
                <a16:creationId xmlns:a16="http://schemas.microsoft.com/office/drawing/2014/main" id="{0C122894-59C2-F568-6858-F3961A9AC981}"/>
              </a:ext>
            </a:extLst>
          </p:cNvPr>
          <p:cNvSpPr/>
          <p:nvPr/>
        </p:nvSpPr>
        <p:spPr>
          <a:xfrm rot="10800000">
            <a:off x="11558953" y="2893"/>
            <a:ext cx="506437" cy="60072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graphicFrame>
        <p:nvGraphicFramePr>
          <p:cNvPr id="6" name="Tabla 5">
            <a:extLst>
              <a:ext uri="{FF2B5EF4-FFF2-40B4-BE49-F238E27FC236}">
                <a16:creationId xmlns:a16="http://schemas.microsoft.com/office/drawing/2014/main" id="{9D0BC76C-13F4-41E8-736B-4A74DD3D6258}"/>
              </a:ext>
            </a:extLst>
          </p:cNvPr>
          <p:cNvGraphicFramePr>
            <a:graphicFrameLocks noGrp="1"/>
          </p:cNvGraphicFramePr>
          <p:nvPr>
            <p:extLst>
              <p:ext uri="{D42A27DB-BD31-4B8C-83A1-F6EECF244321}">
                <p14:modId xmlns:p14="http://schemas.microsoft.com/office/powerpoint/2010/main" val="230789787"/>
              </p:ext>
            </p:extLst>
          </p:nvPr>
        </p:nvGraphicFramePr>
        <p:xfrm>
          <a:off x="0" y="662269"/>
          <a:ext cx="5168900" cy="6065710"/>
        </p:xfrm>
        <a:graphic>
          <a:graphicData uri="http://schemas.openxmlformats.org/drawingml/2006/table">
            <a:tbl>
              <a:tblPr/>
              <a:tblGrid>
                <a:gridCol w="2882900">
                  <a:extLst>
                    <a:ext uri="{9D8B030D-6E8A-4147-A177-3AD203B41FA5}">
                      <a16:colId xmlns:a16="http://schemas.microsoft.com/office/drawing/2014/main" val="562915168"/>
                    </a:ext>
                  </a:extLst>
                </a:gridCol>
                <a:gridCol w="762000">
                  <a:extLst>
                    <a:ext uri="{9D8B030D-6E8A-4147-A177-3AD203B41FA5}">
                      <a16:colId xmlns:a16="http://schemas.microsoft.com/office/drawing/2014/main" val="2118155791"/>
                    </a:ext>
                  </a:extLst>
                </a:gridCol>
                <a:gridCol w="762000">
                  <a:extLst>
                    <a:ext uri="{9D8B030D-6E8A-4147-A177-3AD203B41FA5}">
                      <a16:colId xmlns:a16="http://schemas.microsoft.com/office/drawing/2014/main" val="2440398351"/>
                    </a:ext>
                  </a:extLst>
                </a:gridCol>
                <a:gridCol w="762000">
                  <a:extLst>
                    <a:ext uri="{9D8B030D-6E8A-4147-A177-3AD203B41FA5}">
                      <a16:colId xmlns:a16="http://schemas.microsoft.com/office/drawing/2014/main" val="45225773"/>
                    </a:ext>
                  </a:extLst>
                </a:gridCol>
              </a:tblGrid>
              <a:tr h="113316">
                <a:tc>
                  <a:txBody>
                    <a:bodyPr/>
                    <a:lstStyle/>
                    <a:p>
                      <a:pPr algn="ctr" fontAlgn="ctr"/>
                      <a:r>
                        <a:rPr lang="es-AR" sz="1100" b="1" i="0" u="none" strike="noStrike" dirty="0">
                          <a:solidFill>
                            <a:srgbClr val="FFFFFF"/>
                          </a:solidFill>
                          <a:effectLst/>
                          <a:latin typeface="Calibri" panose="020F0502020204030204" pitchFamily="34" charset="0"/>
                        </a:rPr>
                        <a:t>Deporte</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8000"/>
                      </a:srgbClr>
                    </a:solidFill>
                  </a:tcPr>
                </a:tc>
                <a:tc>
                  <a:txBody>
                    <a:bodyPr/>
                    <a:lstStyle/>
                    <a:p>
                      <a:pPr algn="ctr" fontAlgn="ctr"/>
                      <a:r>
                        <a:rPr lang="es-AR" sz="1100" b="1" i="0" u="none" strike="noStrike">
                          <a:solidFill>
                            <a:srgbClr val="FFFFFF"/>
                          </a:solidFill>
                          <a:effectLst/>
                          <a:latin typeface="Calibri" panose="020F0502020204030204" pitchFamily="34" charset="0"/>
                        </a:rPr>
                        <a:t>Altura</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8000"/>
                      </a:srgbClr>
                    </a:solidFill>
                  </a:tcPr>
                </a:tc>
                <a:tc>
                  <a:txBody>
                    <a:bodyPr/>
                    <a:lstStyle/>
                    <a:p>
                      <a:pPr algn="ctr" fontAlgn="ctr"/>
                      <a:r>
                        <a:rPr lang="es-AR" sz="1100" b="1" i="0" u="none" strike="noStrike">
                          <a:solidFill>
                            <a:srgbClr val="FFFFFF"/>
                          </a:solidFill>
                          <a:effectLst/>
                          <a:latin typeface="Calibri" panose="020F0502020204030204" pitchFamily="34" charset="0"/>
                        </a:rPr>
                        <a:t>Peso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8000"/>
                      </a:srgbClr>
                    </a:solidFill>
                  </a:tcPr>
                </a:tc>
                <a:tc>
                  <a:txBody>
                    <a:bodyPr/>
                    <a:lstStyle/>
                    <a:p>
                      <a:pPr algn="ctr" fontAlgn="ctr"/>
                      <a:r>
                        <a:rPr lang="es-AR" sz="1100" b="1" i="0" u="none" strike="noStrike">
                          <a:solidFill>
                            <a:srgbClr val="FFFFFF"/>
                          </a:solidFill>
                          <a:effectLst/>
                          <a:latin typeface="Calibri" panose="020F0502020204030204" pitchFamily="34" charset="0"/>
                        </a:rPr>
                        <a:t>Edad</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38000"/>
                      </a:srgbClr>
                    </a:solidFill>
                  </a:tcPr>
                </a:tc>
                <a:extLst>
                  <a:ext uri="{0D108BD9-81ED-4DB2-BD59-A6C34878D82A}">
                    <a16:rowId xmlns:a16="http://schemas.microsoft.com/office/drawing/2014/main" val="724945598"/>
                  </a:ext>
                </a:extLst>
              </a:tr>
              <a:tr h="124648">
                <a:tc>
                  <a:txBody>
                    <a:bodyPr/>
                    <a:lstStyle/>
                    <a:p>
                      <a:pPr algn="ctr" fontAlgn="ctr"/>
                      <a:r>
                        <a:rPr lang="es-AR" sz="1100" b="1" i="0" u="none" strike="noStrike">
                          <a:solidFill>
                            <a:srgbClr val="0D0D0D"/>
                          </a:solidFill>
                          <a:effectLst/>
                          <a:latin typeface="Segoe UI" panose="020B0502040204020203" pitchFamily="34" charset="0"/>
                        </a:rPr>
                        <a:t>Patinaje de velocidad</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dirty="0">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184703898"/>
                  </a:ext>
                </a:extLst>
              </a:tr>
              <a:tr h="124648">
                <a:tc>
                  <a:txBody>
                    <a:bodyPr/>
                    <a:lstStyle/>
                    <a:p>
                      <a:pPr algn="ctr" fontAlgn="ctr"/>
                      <a:r>
                        <a:rPr lang="es-AR" sz="1100" b="1" i="0" u="none" strike="noStrike">
                          <a:solidFill>
                            <a:srgbClr val="0D0D0D"/>
                          </a:solidFill>
                          <a:effectLst/>
                          <a:latin typeface="Segoe UI" panose="020B0502040204020203" pitchFamily="34" charset="0"/>
                        </a:rPr>
                        <a:t>Atletismo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59512522"/>
                  </a:ext>
                </a:extLst>
              </a:tr>
              <a:tr h="124648">
                <a:tc>
                  <a:txBody>
                    <a:bodyPr/>
                    <a:lstStyle/>
                    <a:p>
                      <a:pPr algn="ctr" fontAlgn="ctr"/>
                      <a:r>
                        <a:rPr lang="es-AR" sz="1100" b="1" i="0" u="none" strike="noStrike">
                          <a:solidFill>
                            <a:srgbClr val="0D0D0D"/>
                          </a:solidFill>
                          <a:effectLst/>
                          <a:latin typeface="Segoe UI" panose="020B0502040204020203" pitchFamily="34" charset="0"/>
                        </a:rPr>
                        <a:t>Vela</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2718261374"/>
                  </a:ext>
                </a:extLst>
              </a:tr>
              <a:tr h="124648">
                <a:tc>
                  <a:txBody>
                    <a:bodyPr/>
                    <a:lstStyle/>
                    <a:p>
                      <a:pPr algn="ctr" fontAlgn="ctr"/>
                      <a:r>
                        <a:rPr lang="es-AR" sz="1100" b="1" i="0" u="none" strike="noStrike">
                          <a:solidFill>
                            <a:srgbClr val="0D0D0D"/>
                          </a:solidFill>
                          <a:effectLst/>
                          <a:latin typeface="Segoe UI" panose="020B0502040204020203" pitchFamily="34" charset="0"/>
                        </a:rPr>
                        <a:t>Biatlón</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2716709212"/>
                  </a:ext>
                </a:extLst>
              </a:tr>
              <a:tr h="124648">
                <a:tc>
                  <a:txBody>
                    <a:bodyPr/>
                    <a:lstStyle/>
                    <a:p>
                      <a:pPr algn="ctr" fontAlgn="ctr"/>
                      <a:r>
                        <a:rPr lang="es-AR" sz="1100" b="1" i="0" u="none" strike="noStrike">
                          <a:solidFill>
                            <a:srgbClr val="0D0D0D"/>
                          </a:solidFill>
                          <a:effectLst/>
                          <a:latin typeface="Segoe UI" panose="020B0502040204020203" pitchFamily="34" charset="0"/>
                        </a:rPr>
                        <a:t>Balonmano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3341449729"/>
                  </a:ext>
                </a:extLst>
              </a:tr>
              <a:tr h="124648">
                <a:tc>
                  <a:txBody>
                    <a:bodyPr/>
                    <a:lstStyle/>
                    <a:p>
                      <a:pPr algn="ctr" fontAlgn="ctr"/>
                      <a:r>
                        <a:rPr lang="es-AR" sz="1100" b="1" i="0" u="none" strike="noStrike">
                          <a:solidFill>
                            <a:srgbClr val="0D0D0D"/>
                          </a:solidFill>
                          <a:effectLst/>
                          <a:latin typeface="Segoe UI" panose="020B0502040204020203" pitchFamily="34" charset="0"/>
                        </a:rPr>
                        <a:t>Levantamiento de pesas</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3354266122"/>
                  </a:ext>
                </a:extLst>
              </a:tr>
              <a:tr h="124648">
                <a:tc>
                  <a:txBody>
                    <a:bodyPr/>
                    <a:lstStyle/>
                    <a:p>
                      <a:pPr algn="ctr" fontAlgn="ctr"/>
                      <a:r>
                        <a:rPr lang="es-AR" sz="1100" b="1" i="0" u="none" strike="noStrike">
                          <a:solidFill>
                            <a:srgbClr val="0D0D0D"/>
                          </a:solidFill>
                          <a:effectLst/>
                          <a:latin typeface="Segoe UI" panose="020B0502040204020203" pitchFamily="34" charset="0"/>
                        </a:rPr>
                        <a:t>Luge</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3998182915"/>
                  </a:ext>
                </a:extLst>
              </a:tr>
              <a:tr h="124648">
                <a:tc>
                  <a:txBody>
                    <a:bodyPr/>
                    <a:lstStyle/>
                    <a:p>
                      <a:pPr algn="ctr" fontAlgn="ctr"/>
                      <a:r>
                        <a:rPr lang="es-AR" sz="1100" b="1" i="0" u="none" strike="noStrike">
                          <a:solidFill>
                            <a:srgbClr val="0D0D0D"/>
                          </a:solidFill>
                          <a:effectLst/>
                          <a:latin typeface="Segoe UI" panose="020B0502040204020203" pitchFamily="34" charset="0"/>
                        </a:rPr>
                        <a:t>Hockey</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965652393"/>
                  </a:ext>
                </a:extLst>
              </a:tr>
              <a:tr h="124648">
                <a:tc>
                  <a:txBody>
                    <a:bodyPr/>
                    <a:lstStyle/>
                    <a:p>
                      <a:pPr algn="ctr" fontAlgn="ctr"/>
                      <a:r>
                        <a:rPr lang="es-AR" sz="1100" b="1" i="0" u="none" strike="noStrike">
                          <a:solidFill>
                            <a:srgbClr val="0D0D0D"/>
                          </a:solidFill>
                          <a:effectLst/>
                          <a:latin typeface="Segoe UI" panose="020B0502040204020203" pitchFamily="34" charset="0"/>
                        </a:rPr>
                        <a:t>Fútbol</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393692953"/>
                  </a:ext>
                </a:extLst>
              </a:tr>
              <a:tr h="124648">
                <a:tc>
                  <a:txBody>
                    <a:bodyPr/>
                    <a:lstStyle/>
                    <a:p>
                      <a:pPr algn="ctr" fontAlgn="ctr"/>
                      <a:r>
                        <a:rPr lang="es-AR" sz="1100" b="1" i="0" u="none" strike="noStrike">
                          <a:solidFill>
                            <a:srgbClr val="0D0D0D"/>
                          </a:solidFill>
                          <a:effectLst/>
                          <a:latin typeface="Segoe UI" panose="020B0502040204020203" pitchFamily="34" charset="0"/>
                        </a:rPr>
                        <a:t>Taekwondo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4261102709"/>
                  </a:ext>
                </a:extLst>
              </a:tr>
              <a:tr h="124648">
                <a:tc>
                  <a:txBody>
                    <a:bodyPr/>
                    <a:lstStyle/>
                    <a:p>
                      <a:pPr algn="ctr" fontAlgn="ctr"/>
                      <a:r>
                        <a:rPr lang="es-AR" sz="1100" b="1" i="0" u="none" strike="noStrike">
                          <a:solidFill>
                            <a:srgbClr val="0D0D0D"/>
                          </a:solidFill>
                          <a:effectLst/>
                          <a:latin typeface="Segoe UI" panose="020B0502040204020203" pitchFamily="34" charset="0"/>
                        </a:rPr>
                        <a:t>Baloncesto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690228632"/>
                  </a:ext>
                </a:extLst>
              </a:tr>
              <a:tr h="124648">
                <a:tc>
                  <a:txBody>
                    <a:bodyPr/>
                    <a:lstStyle/>
                    <a:p>
                      <a:pPr algn="ctr" fontAlgn="ctr"/>
                      <a:r>
                        <a:rPr lang="es-AR" sz="1100" b="1" i="0" u="none" strike="noStrike">
                          <a:solidFill>
                            <a:srgbClr val="0D0D0D"/>
                          </a:solidFill>
                          <a:effectLst/>
                          <a:latin typeface="Segoe UI" panose="020B0502040204020203" pitchFamily="34" charset="0"/>
                        </a:rPr>
                        <a:t>Remo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658600565"/>
                  </a:ext>
                </a:extLst>
              </a:tr>
              <a:tr h="124648">
                <a:tc>
                  <a:txBody>
                    <a:bodyPr/>
                    <a:lstStyle/>
                    <a:p>
                      <a:pPr algn="ctr" fontAlgn="ctr"/>
                      <a:r>
                        <a:rPr lang="es-AR" sz="1100" b="1" i="0" u="none" strike="noStrike">
                          <a:solidFill>
                            <a:srgbClr val="0D0D0D"/>
                          </a:solidFill>
                          <a:effectLst/>
                          <a:latin typeface="Segoe UI" panose="020B0502040204020203" pitchFamily="34" charset="0"/>
                        </a:rPr>
                        <a:t>Ciclismo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3505777834"/>
                  </a:ext>
                </a:extLst>
              </a:tr>
              <a:tr h="124648">
                <a:tc>
                  <a:txBody>
                    <a:bodyPr/>
                    <a:lstStyle/>
                    <a:p>
                      <a:pPr algn="ctr" fontAlgn="ctr"/>
                      <a:r>
                        <a:rPr lang="es-AR" sz="1100" b="1" i="0" u="none" strike="noStrike">
                          <a:solidFill>
                            <a:srgbClr val="0D0D0D"/>
                          </a:solidFill>
                          <a:effectLst/>
                          <a:latin typeface="Segoe UI" panose="020B0502040204020203" pitchFamily="34" charset="0"/>
                        </a:rPr>
                        <a:t>Esquí alpino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2889583425"/>
                  </a:ext>
                </a:extLst>
              </a:tr>
              <a:tr h="124648">
                <a:tc>
                  <a:txBody>
                    <a:bodyPr/>
                    <a:lstStyle/>
                    <a:p>
                      <a:pPr algn="ctr" fontAlgn="ctr"/>
                      <a:r>
                        <a:rPr lang="es-AR" sz="1100" b="1" i="0" u="none" strike="noStrike">
                          <a:solidFill>
                            <a:srgbClr val="0D0D0D"/>
                          </a:solidFill>
                          <a:effectLst/>
                          <a:latin typeface="Segoe UI" panose="020B0502040204020203" pitchFamily="34" charset="0"/>
                        </a:rPr>
                        <a:t>Waterpolo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939342436"/>
                  </a:ext>
                </a:extLst>
              </a:tr>
              <a:tr h="124648">
                <a:tc>
                  <a:txBody>
                    <a:bodyPr/>
                    <a:lstStyle/>
                    <a:p>
                      <a:pPr algn="ctr" fontAlgn="ctr"/>
                      <a:r>
                        <a:rPr lang="es-AR" sz="1100" b="1" i="0" u="none" strike="noStrike">
                          <a:solidFill>
                            <a:srgbClr val="0D0D0D"/>
                          </a:solidFill>
                          <a:effectLst/>
                          <a:latin typeface="Segoe UI" panose="020B0502040204020203" pitchFamily="34" charset="0"/>
                        </a:rPr>
                        <a:t>Hípica</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dirty="0">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165660941"/>
                  </a:ext>
                </a:extLst>
              </a:tr>
              <a:tr h="124648">
                <a:tc>
                  <a:txBody>
                    <a:bodyPr/>
                    <a:lstStyle/>
                    <a:p>
                      <a:pPr algn="ctr" fontAlgn="ctr"/>
                      <a:r>
                        <a:rPr lang="es-AR" sz="1100" b="1" i="0" u="none" strike="noStrike">
                          <a:solidFill>
                            <a:srgbClr val="0D0D0D"/>
                          </a:solidFill>
                          <a:effectLst/>
                          <a:latin typeface="Segoe UI" panose="020B0502040204020203" pitchFamily="34" charset="0"/>
                        </a:rPr>
                        <a:t>Golf</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2068120469"/>
                  </a:ext>
                </a:extLst>
              </a:tr>
              <a:tr h="124648">
                <a:tc>
                  <a:txBody>
                    <a:bodyPr/>
                    <a:lstStyle/>
                    <a:p>
                      <a:pPr algn="ctr" fontAlgn="ctr"/>
                      <a:r>
                        <a:rPr lang="es-AR" sz="1100" b="1" i="0" u="none" strike="noStrike">
                          <a:solidFill>
                            <a:srgbClr val="0D0D0D"/>
                          </a:solidFill>
                          <a:effectLst/>
                          <a:latin typeface="Segoe UI" panose="020B0502040204020203" pitchFamily="34" charset="0"/>
                        </a:rPr>
                        <a:t>Softbol</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291336164"/>
                  </a:ext>
                </a:extLst>
              </a:tr>
              <a:tr h="124648">
                <a:tc>
                  <a:txBody>
                    <a:bodyPr/>
                    <a:lstStyle/>
                    <a:p>
                      <a:pPr algn="ctr" fontAlgn="ctr"/>
                      <a:r>
                        <a:rPr lang="es-AR" sz="1100" b="1" i="0" u="none" strike="noStrike">
                          <a:solidFill>
                            <a:srgbClr val="0D0D0D"/>
                          </a:solidFill>
                          <a:effectLst/>
                          <a:latin typeface="Segoe UI" panose="020B0502040204020203" pitchFamily="34" charset="0"/>
                        </a:rPr>
                        <a:t>Tiro con arco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3262882595"/>
                  </a:ext>
                </a:extLst>
              </a:tr>
              <a:tr h="124648">
                <a:tc>
                  <a:txBody>
                    <a:bodyPr/>
                    <a:lstStyle/>
                    <a:p>
                      <a:pPr algn="ctr" fontAlgn="ctr"/>
                      <a:r>
                        <a:rPr lang="es-AR" sz="1100" b="1" i="0" u="none" strike="noStrike">
                          <a:solidFill>
                            <a:srgbClr val="0D0D0D"/>
                          </a:solidFill>
                          <a:effectLst/>
                          <a:latin typeface="Segoe UI" panose="020B0502040204020203" pitchFamily="34" charset="0"/>
                        </a:rPr>
                        <a:t>Natación sincronizada</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604204292"/>
                  </a:ext>
                </a:extLst>
              </a:tr>
              <a:tr h="124648">
                <a:tc>
                  <a:txBody>
                    <a:bodyPr/>
                    <a:lstStyle/>
                    <a:p>
                      <a:pPr algn="ctr" fontAlgn="ctr"/>
                      <a:r>
                        <a:rPr lang="es-AR" sz="1100" b="1" i="0" u="none" strike="noStrike">
                          <a:solidFill>
                            <a:srgbClr val="0D0D0D"/>
                          </a:solidFill>
                          <a:effectLst/>
                          <a:latin typeface="Segoe UI" panose="020B0502040204020203" pitchFamily="34" charset="0"/>
                        </a:rPr>
                        <a:t>Saltos ornamentales</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55894689"/>
                  </a:ext>
                </a:extLst>
              </a:tr>
              <a:tr h="124648">
                <a:tc>
                  <a:txBody>
                    <a:bodyPr/>
                    <a:lstStyle/>
                    <a:p>
                      <a:pPr algn="ctr" fontAlgn="ctr"/>
                      <a:r>
                        <a:rPr lang="es-AR" sz="1100" b="1" i="0" u="none" strike="noStrike">
                          <a:solidFill>
                            <a:srgbClr val="0D0D0D"/>
                          </a:solidFill>
                          <a:effectLst/>
                          <a:latin typeface="Segoe UI" panose="020B0502040204020203" pitchFamily="34" charset="0"/>
                        </a:rPr>
                        <a:t>Tiro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403058222"/>
                  </a:ext>
                </a:extLst>
              </a:tr>
              <a:tr h="124648">
                <a:tc>
                  <a:txBody>
                    <a:bodyPr/>
                    <a:lstStyle/>
                    <a:p>
                      <a:pPr algn="ctr" fontAlgn="ctr"/>
                      <a:r>
                        <a:rPr lang="es-AR" sz="1100" b="1" i="0" u="none" strike="noStrike">
                          <a:solidFill>
                            <a:srgbClr val="0D0D0D"/>
                          </a:solidFill>
                          <a:effectLst/>
                          <a:latin typeface="Segoe UI" panose="020B0502040204020203" pitchFamily="34" charset="0"/>
                        </a:rPr>
                        <a:t>Voleibol</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3256640132"/>
                  </a:ext>
                </a:extLst>
              </a:tr>
              <a:tr h="124648">
                <a:tc>
                  <a:txBody>
                    <a:bodyPr/>
                    <a:lstStyle/>
                    <a:p>
                      <a:pPr algn="ctr" fontAlgn="ctr"/>
                      <a:r>
                        <a:rPr lang="es-AR" sz="1100" b="1" i="0" u="none" strike="noStrike">
                          <a:solidFill>
                            <a:srgbClr val="0D0D0D"/>
                          </a:solidFill>
                          <a:effectLst/>
                          <a:latin typeface="Segoe UI" panose="020B0502040204020203" pitchFamily="34" charset="0"/>
                        </a:rPr>
                        <a:t>Natación</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26597106"/>
                  </a:ext>
                </a:extLst>
              </a:tr>
              <a:tr h="124648">
                <a:tc>
                  <a:txBody>
                    <a:bodyPr/>
                    <a:lstStyle/>
                    <a:p>
                      <a:pPr algn="ctr" fontAlgn="ctr"/>
                      <a:r>
                        <a:rPr lang="es-AR" sz="1100" b="1" i="0" u="none" strike="noStrike">
                          <a:solidFill>
                            <a:srgbClr val="0D0D0D"/>
                          </a:solidFill>
                          <a:effectLst/>
                          <a:latin typeface="Segoe UI" panose="020B0502040204020203" pitchFamily="34" charset="0"/>
                        </a:rPr>
                        <a:t>Tenis de mesa</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445156548"/>
                  </a:ext>
                </a:extLst>
              </a:tr>
              <a:tr h="124648">
                <a:tc>
                  <a:txBody>
                    <a:bodyPr/>
                    <a:lstStyle/>
                    <a:p>
                      <a:pPr algn="ctr" fontAlgn="ctr"/>
                      <a:r>
                        <a:rPr lang="es-AR" sz="1100" b="1" i="0" u="none" strike="noStrike">
                          <a:solidFill>
                            <a:srgbClr val="0D0D0D"/>
                          </a:solidFill>
                          <a:effectLst/>
                          <a:latin typeface="Segoe UI" panose="020B0502040204020203" pitchFamily="34" charset="0"/>
                        </a:rPr>
                        <a:t>Esgrima</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075363050"/>
                  </a:ext>
                </a:extLst>
              </a:tr>
              <a:tr h="124648">
                <a:tc>
                  <a:txBody>
                    <a:bodyPr/>
                    <a:lstStyle/>
                    <a:p>
                      <a:pPr algn="ctr" fontAlgn="ctr"/>
                      <a:r>
                        <a:rPr lang="es-AR" sz="1100" b="1" i="0" u="none" strike="noStrike">
                          <a:solidFill>
                            <a:srgbClr val="0D0D0D"/>
                          </a:solidFill>
                          <a:effectLst/>
                          <a:latin typeface="Segoe UI" panose="020B0502040204020203" pitchFamily="34" charset="0"/>
                        </a:rPr>
                        <a:t>Bádminton</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3641331410"/>
                  </a:ext>
                </a:extLst>
              </a:tr>
              <a:tr h="124648">
                <a:tc>
                  <a:txBody>
                    <a:bodyPr/>
                    <a:lstStyle/>
                    <a:p>
                      <a:pPr algn="ctr" fontAlgn="ctr"/>
                      <a:r>
                        <a:rPr lang="es-AR" sz="1100" b="1" i="0" u="none" strike="noStrike">
                          <a:solidFill>
                            <a:srgbClr val="0D0D0D"/>
                          </a:solidFill>
                          <a:effectLst/>
                          <a:latin typeface="Segoe UI" panose="020B0502040204020203" pitchFamily="34" charset="0"/>
                        </a:rPr>
                        <a:t>Gimnasia rítmica</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896944327"/>
                  </a:ext>
                </a:extLst>
              </a:tr>
              <a:tr h="124648">
                <a:tc>
                  <a:txBody>
                    <a:bodyPr/>
                    <a:lstStyle/>
                    <a:p>
                      <a:pPr algn="ctr" fontAlgn="ctr"/>
                      <a:r>
                        <a:rPr lang="es-AR" sz="1100" b="1" i="0" u="none" strike="noStrike">
                          <a:solidFill>
                            <a:srgbClr val="0D0D0D"/>
                          </a:solidFill>
                          <a:effectLst/>
                          <a:latin typeface="Segoe UI" panose="020B0502040204020203" pitchFamily="34" charset="0"/>
                        </a:rPr>
                        <a:t>Gimnasia</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229977649"/>
                  </a:ext>
                </a:extLst>
              </a:tr>
              <a:tr h="124648">
                <a:tc>
                  <a:txBody>
                    <a:bodyPr/>
                    <a:lstStyle/>
                    <a:p>
                      <a:pPr algn="ctr" fontAlgn="ctr"/>
                      <a:r>
                        <a:rPr lang="es-AR" sz="1100" b="1" i="0" u="none" strike="noStrike">
                          <a:solidFill>
                            <a:srgbClr val="0D0D0D"/>
                          </a:solidFill>
                          <a:effectLst/>
                          <a:latin typeface="Segoe UI" panose="020B0502040204020203" pitchFamily="34" charset="0"/>
                        </a:rPr>
                        <a:t>Judo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921399120"/>
                  </a:ext>
                </a:extLst>
              </a:tr>
              <a:tr h="124648">
                <a:tc>
                  <a:txBody>
                    <a:bodyPr/>
                    <a:lstStyle/>
                    <a:p>
                      <a:pPr algn="ctr" fontAlgn="ctr"/>
                      <a:r>
                        <a:rPr lang="es-AR" sz="1100" b="1" i="0" u="none" strike="noStrike">
                          <a:solidFill>
                            <a:srgbClr val="0D0D0D"/>
                          </a:solidFill>
                          <a:effectLst/>
                          <a:latin typeface="Segoe UI" panose="020B0502040204020203" pitchFamily="34" charset="0"/>
                        </a:rPr>
                        <a:t>Rugby a siete</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3907157321"/>
                  </a:ext>
                </a:extLst>
              </a:tr>
              <a:tr h="124648">
                <a:tc>
                  <a:txBody>
                    <a:bodyPr/>
                    <a:lstStyle/>
                    <a:p>
                      <a:pPr algn="ctr" fontAlgn="ctr"/>
                      <a:r>
                        <a:rPr lang="es-AR" sz="1100" b="1" i="0" u="none" strike="noStrike">
                          <a:solidFill>
                            <a:srgbClr val="0D0D0D"/>
                          </a:solidFill>
                          <a:effectLst/>
                          <a:latin typeface="Segoe UI" panose="020B0502040204020203" pitchFamily="34" charset="0"/>
                        </a:rPr>
                        <a:t>Patinaje artístico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2650250359"/>
                  </a:ext>
                </a:extLst>
              </a:tr>
              <a:tr h="124648">
                <a:tc>
                  <a:txBody>
                    <a:bodyPr/>
                    <a:lstStyle/>
                    <a:p>
                      <a:pPr algn="ctr" fontAlgn="ctr"/>
                      <a:r>
                        <a:rPr lang="es-AR" sz="1100" b="1" i="0" u="none" strike="noStrike">
                          <a:solidFill>
                            <a:srgbClr val="0D0D0D"/>
                          </a:solidFill>
                          <a:effectLst/>
                          <a:latin typeface="Segoe UI" panose="020B0502040204020203" pitchFamily="34" charset="0"/>
                        </a:rPr>
                        <a:t>Esquí de fondo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9760939"/>
                  </a:ext>
                </a:extLst>
              </a:tr>
              <a:tr h="124648">
                <a:tc>
                  <a:txBody>
                    <a:bodyPr/>
                    <a:lstStyle/>
                    <a:p>
                      <a:pPr algn="ctr" fontAlgn="ctr"/>
                      <a:r>
                        <a:rPr lang="es-AR" sz="1100" b="1" i="0" u="none" strike="noStrike" dirty="0">
                          <a:solidFill>
                            <a:srgbClr val="0D0D0D"/>
                          </a:solidFill>
                          <a:effectLst/>
                          <a:latin typeface="Segoe UI" panose="020B0502040204020203" pitchFamily="34" charset="0"/>
                        </a:rPr>
                        <a:t>Triatlón</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dirty="0">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tc>
                  <a:txBody>
                    <a:bodyPr/>
                    <a:lstStyle/>
                    <a:p>
                      <a:pPr algn="ctr" fontAlgn="ctr"/>
                      <a:r>
                        <a:rPr lang="es-AR" sz="1100" b="0" i="0" u="none" strike="noStrike" dirty="0">
                          <a:solidFill>
                            <a:srgbClr val="0D0D0D"/>
                          </a:solidFill>
                          <a:effectLst/>
                          <a:latin typeface="Segoe UI" panose="020B0502040204020203" pitchFamily="34" charset="0"/>
                        </a:rPr>
                        <a:t>Descenso</a:t>
                      </a:r>
                    </a:p>
                  </a:txBody>
                  <a:tcPr marL="5666" marR="5666" marT="566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38000"/>
                      </a:srgbClr>
                    </a:solidFill>
                  </a:tcPr>
                </a:tc>
                <a:extLst>
                  <a:ext uri="{0D108BD9-81ED-4DB2-BD59-A6C34878D82A}">
                    <a16:rowId xmlns:a16="http://schemas.microsoft.com/office/drawing/2014/main" val="1847217999"/>
                  </a:ext>
                </a:extLst>
              </a:tr>
            </a:tbl>
          </a:graphicData>
        </a:graphic>
      </p:graphicFrame>
      <p:graphicFrame>
        <p:nvGraphicFramePr>
          <p:cNvPr id="7" name="Tabla 6">
            <a:extLst>
              <a:ext uri="{FF2B5EF4-FFF2-40B4-BE49-F238E27FC236}">
                <a16:creationId xmlns:a16="http://schemas.microsoft.com/office/drawing/2014/main" id="{3AF259C5-A6B7-9124-46D6-1945985F35FF}"/>
              </a:ext>
            </a:extLst>
          </p:cNvPr>
          <p:cNvGraphicFramePr>
            <a:graphicFrameLocks noGrp="1"/>
          </p:cNvGraphicFramePr>
          <p:nvPr>
            <p:extLst>
              <p:ext uri="{D42A27DB-BD31-4B8C-83A1-F6EECF244321}">
                <p14:modId xmlns:p14="http://schemas.microsoft.com/office/powerpoint/2010/main" val="3873760887"/>
              </p:ext>
            </p:extLst>
          </p:nvPr>
        </p:nvGraphicFramePr>
        <p:xfrm>
          <a:off x="5486400" y="662269"/>
          <a:ext cx="5514534" cy="3752850"/>
        </p:xfrm>
        <a:graphic>
          <a:graphicData uri="http://schemas.openxmlformats.org/drawingml/2006/table">
            <a:tbl>
              <a:tblPr/>
              <a:tblGrid>
                <a:gridCol w="3075675">
                  <a:extLst>
                    <a:ext uri="{9D8B030D-6E8A-4147-A177-3AD203B41FA5}">
                      <a16:colId xmlns:a16="http://schemas.microsoft.com/office/drawing/2014/main" val="66835336"/>
                    </a:ext>
                  </a:extLst>
                </a:gridCol>
                <a:gridCol w="812953">
                  <a:extLst>
                    <a:ext uri="{9D8B030D-6E8A-4147-A177-3AD203B41FA5}">
                      <a16:colId xmlns:a16="http://schemas.microsoft.com/office/drawing/2014/main" val="367022730"/>
                    </a:ext>
                  </a:extLst>
                </a:gridCol>
                <a:gridCol w="812953">
                  <a:extLst>
                    <a:ext uri="{9D8B030D-6E8A-4147-A177-3AD203B41FA5}">
                      <a16:colId xmlns:a16="http://schemas.microsoft.com/office/drawing/2014/main" val="753958090"/>
                    </a:ext>
                  </a:extLst>
                </a:gridCol>
                <a:gridCol w="812953">
                  <a:extLst>
                    <a:ext uri="{9D8B030D-6E8A-4147-A177-3AD203B41FA5}">
                      <a16:colId xmlns:a16="http://schemas.microsoft.com/office/drawing/2014/main" val="4271978523"/>
                    </a:ext>
                  </a:extLst>
                </a:gridCol>
              </a:tblGrid>
              <a:tr h="190500">
                <a:tc>
                  <a:txBody>
                    <a:bodyPr/>
                    <a:lstStyle/>
                    <a:p>
                      <a:pPr algn="ctr" fontAlgn="ctr"/>
                      <a:r>
                        <a:rPr lang="es-AR" sz="1100" b="1" i="0" u="none" strike="noStrike" dirty="0">
                          <a:solidFill>
                            <a:srgbClr val="FFFFFF"/>
                          </a:solidFill>
                          <a:effectLst/>
                          <a:latin typeface="Calibri" panose="020F0502020204030204" pitchFamily="34" charset="0"/>
                        </a:rPr>
                        <a:t>Deporte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100" b="1" i="0" u="none" strike="noStrike" dirty="0">
                          <a:solidFill>
                            <a:srgbClr val="FFFFFF"/>
                          </a:solidFill>
                          <a:effectLst/>
                          <a:latin typeface="Calibri" panose="020F0502020204030204" pitchFamily="34" charset="0"/>
                        </a:rPr>
                        <a:t>Altura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100" b="1" i="0" u="none" strike="noStrike">
                          <a:solidFill>
                            <a:srgbClr val="FFFFFF"/>
                          </a:solidFill>
                          <a:effectLst/>
                          <a:latin typeface="Calibri" panose="020F0502020204030204" pitchFamily="34" charset="0"/>
                        </a:rPr>
                        <a:t>Peso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tc>
                  <a:txBody>
                    <a:bodyPr/>
                    <a:lstStyle/>
                    <a:p>
                      <a:pPr algn="ctr" fontAlgn="ctr"/>
                      <a:r>
                        <a:rPr lang="es-AR" sz="1100" b="1" i="0" u="none" strike="noStrike">
                          <a:solidFill>
                            <a:srgbClr val="FFFFFF"/>
                          </a:solidFill>
                          <a:effectLst/>
                          <a:latin typeface="Calibri" panose="020F0502020204030204" pitchFamily="34" charset="0"/>
                        </a:rPr>
                        <a:t>Edad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alpha val="50000"/>
                      </a:srgbClr>
                    </a:solidFill>
                  </a:tcPr>
                </a:tc>
                <a:extLst>
                  <a:ext uri="{0D108BD9-81ED-4DB2-BD59-A6C34878D82A}">
                    <a16:rowId xmlns:a16="http://schemas.microsoft.com/office/drawing/2014/main" val="2840823872"/>
                  </a:ext>
                </a:extLst>
              </a:tr>
              <a:tr h="209550">
                <a:tc>
                  <a:txBody>
                    <a:bodyPr/>
                    <a:lstStyle/>
                    <a:p>
                      <a:pPr algn="ctr" fontAlgn="ctr"/>
                      <a:r>
                        <a:rPr lang="es-AR" sz="1100" b="1" i="0" u="none" strike="noStrike">
                          <a:solidFill>
                            <a:srgbClr val="0D0D0D"/>
                          </a:solidFill>
                          <a:effectLst/>
                          <a:latin typeface="Segoe UI" panose="020B0502040204020203" pitchFamily="34" charset="0"/>
                        </a:rPr>
                        <a:t>Competiciones de arte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3871362681"/>
                  </a:ext>
                </a:extLst>
              </a:tr>
              <a:tr h="209550">
                <a:tc>
                  <a:txBody>
                    <a:bodyPr/>
                    <a:lstStyle/>
                    <a:p>
                      <a:pPr algn="ctr" fontAlgn="ctr"/>
                      <a:r>
                        <a:rPr lang="es-AR" sz="1100" b="1" i="0" u="none" strike="noStrike">
                          <a:solidFill>
                            <a:srgbClr val="0D0D0D"/>
                          </a:solidFill>
                          <a:effectLst/>
                          <a:latin typeface="Segoe UI" panose="020B0502040204020203" pitchFamily="34" charset="0"/>
                        </a:rPr>
                        <a:t>Lucha libre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50130243"/>
                  </a:ext>
                </a:extLst>
              </a:tr>
              <a:tr h="209550">
                <a:tc>
                  <a:txBody>
                    <a:bodyPr/>
                    <a:lstStyle/>
                    <a:p>
                      <a:pPr algn="ctr" fontAlgn="ctr"/>
                      <a:r>
                        <a:rPr lang="es-AR" sz="1100" b="1" i="0" u="none" strike="noStrike">
                          <a:solidFill>
                            <a:srgbClr val="0D0D0D"/>
                          </a:solidFill>
                          <a:effectLst/>
                          <a:latin typeface="Segoe UI" panose="020B0502040204020203" pitchFamily="34" charset="0"/>
                        </a:rPr>
                        <a:t>Piragüismo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1579424460"/>
                  </a:ext>
                </a:extLst>
              </a:tr>
              <a:tr h="209550">
                <a:tc>
                  <a:txBody>
                    <a:bodyPr/>
                    <a:lstStyle/>
                    <a:p>
                      <a:pPr algn="ctr" fontAlgn="ctr"/>
                      <a:r>
                        <a:rPr lang="es-AR" sz="1100" b="1" i="0" u="none" strike="noStrike">
                          <a:solidFill>
                            <a:srgbClr val="0D0D0D"/>
                          </a:solidFill>
                          <a:effectLst/>
                          <a:latin typeface="Segoe UI" panose="020B0502040204020203" pitchFamily="34" charset="0"/>
                        </a:rPr>
                        <a:t>Hockey sobre hielo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773406409"/>
                  </a:ext>
                </a:extLst>
              </a:tr>
              <a:tr h="209550">
                <a:tc>
                  <a:txBody>
                    <a:bodyPr/>
                    <a:lstStyle/>
                    <a:p>
                      <a:pPr algn="ctr" fontAlgn="ctr"/>
                      <a:r>
                        <a:rPr lang="es-AR" sz="1100" b="1" i="0" u="none" strike="noStrike">
                          <a:solidFill>
                            <a:srgbClr val="0D0D0D"/>
                          </a:solidFill>
                          <a:effectLst/>
                          <a:latin typeface="Segoe UI" panose="020B0502040204020203" pitchFamily="34" charset="0"/>
                        </a:rPr>
                        <a:t>Trampolín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1888848926"/>
                  </a:ext>
                </a:extLst>
              </a:tr>
              <a:tr h="209550">
                <a:tc>
                  <a:txBody>
                    <a:bodyPr/>
                    <a:lstStyle/>
                    <a:p>
                      <a:pPr algn="ctr" fontAlgn="ctr"/>
                      <a:r>
                        <a:rPr lang="es-AR" sz="1100" b="1" i="0" u="none" strike="noStrike">
                          <a:solidFill>
                            <a:srgbClr val="0D0D0D"/>
                          </a:solidFill>
                          <a:effectLst/>
                          <a:latin typeface="Segoe UI" panose="020B0502040204020203" pitchFamily="34" charset="0"/>
                        </a:rPr>
                        <a:t>Boxeo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2444536748"/>
                  </a:ext>
                </a:extLst>
              </a:tr>
              <a:tr h="209550">
                <a:tc>
                  <a:txBody>
                    <a:bodyPr/>
                    <a:lstStyle/>
                    <a:p>
                      <a:pPr algn="ctr" fontAlgn="ctr"/>
                      <a:r>
                        <a:rPr lang="es-AR" sz="1100" b="1" i="0" u="none" strike="noStrike">
                          <a:solidFill>
                            <a:srgbClr val="0D0D0D"/>
                          </a:solidFill>
                          <a:effectLst/>
                          <a:latin typeface="Segoe UI" panose="020B0502040204020203" pitchFamily="34" charset="0"/>
                        </a:rPr>
                        <a:t>Curling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2599089233"/>
                  </a:ext>
                </a:extLst>
              </a:tr>
              <a:tr h="209550">
                <a:tc>
                  <a:txBody>
                    <a:bodyPr/>
                    <a:lstStyle/>
                    <a:p>
                      <a:pPr algn="ctr" fontAlgn="ctr"/>
                      <a:r>
                        <a:rPr lang="es-AR" sz="1100" b="1" i="0" u="none" strike="noStrike" dirty="0">
                          <a:solidFill>
                            <a:srgbClr val="0D0D0D"/>
                          </a:solidFill>
                          <a:effectLst/>
                          <a:latin typeface="Segoe UI" panose="020B0502040204020203" pitchFamily="34" charset="0"/>
                        </a:rPr>
                        <a:t>Pentatlón moderno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3510765793"/>
                  </a:ext>
                </a:extLst>
              </a:tr>
              <a:tr h="209550">
                <a:tc>
                  <a:txBody>
                    <a:bodyPr/>
                    <a:lstStyle/>
                    <a:p>
                      <a:pPr algn="ctr" fontAlgn="ctr"/>
                      <a:r>
                        <a:rPr lang="es-AR" sz="1100" b="1" i="0" u="none" strike="noStrike">
                          <a:solidFill>
                            <a:srgbClr val="0D0D0D"/>
                          </a:solidFill>
                          <a:effectLst/>
                          <a:latin typeface="Segoe UI" panose="020B0502040204020203" pitchFamily="34" charset="0"/>
                        </a:rPr>
                        <a:t>Tenis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403297772"/>
                  </a:ext>
                </a:extLst>
              </a:tr>
              <a:tr h="209550">
                <a:tc>
                  <a:txBody>
                    <a:bodyPr/>
                    <a:lstStyle/>
                    <a:p>
                      <a:pPr algn="ctr" fontAlgn="ctr"/>
                      <a:r>
                        <a:rPr lang="es-AR" sz="1100" b="1" i="0" u="none" strike="noStrike">
                          <a:solidFill>
                            <a:srgbClr val="0D0D0D"/>
                          </a:solidFill>
                          <a:effectLst/>
                          <a:latin typeface="Segoe UI" panose="020B0502040204020203" pitchFamily="34" charset="0"/>
                        </a:rPr>
                        <a:t>Esquí estilo libre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4106619978"/>
                  </a:ext>
                </a:extLst>
              </a:tr>
              <a:tr h="209550">
                <a:tc>
                  <a:txBody>
                    <a:bodyPr/>
                    <a:lstStyle/>
                    <a:p>
                      <a:pPr algn="ctr" fontAlgn="ctr"/>
                      <a:r>
                        <a:rPr lang="es-AR" sz="1100" b="1" i="0" u="none" strike="noStrike">
                          <a:solidFill>
                            <a:srgbClr val="0D0D0D"/>
                          </a:solidFill>
                          <a:effectLst/>
                          <a:latin typeface="Segoe UI" panose="020B0502040204020203" pitchFamily="34" charset="0"/>
                        </a:rPr>
                        <a:t>Vóley playa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1943828231"/>
                  </a:ext>
                </a:extLst>
              </a:tr>
              <a:tr h="209550">
                <a:tc>
                  <a:txBody>
                    <a:bodyPr/>
                    <a:lstStyle/>
                    <a:p>
                      <a:pPr algn="ctr" fontAlgn="ctr"/>
                      <a:r>
                        <a:rPr lang="es-AR" sz="1100" b="1" i="0" u="none" strike="noStrike">
                          <a:solidFill>
                            <a:srgbClr val="0D0D0D"/>
                          </a:solidFill>
                          <a:effectLst/>
                          <a:latin typeface="Segoe UI" panose="020B0502040204020203" pitchFamily="34" charset="0"/>
                        </a:rPr>
                        <a:t>Skeleton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3781997852"/>
                  </a:ext>
                </a:extLst>
              </a:tr>
              <a:tr h="209550">
                <a:tc>
                  <a:txBody>
                    <a:bodyPr/>
                    <a:lstStyle/>
                    <a:p>
                      <a:pPr algn="ctr" fontAlgn="ctr"/>
                      <a:r>
                        <a:rPr lang="es-ES" sz="1100" b="1" i="0" u="none" strike="noStrike">
                          <a:solidFill>
                            <a:srgbClr val="0D0D0D"/>
                          </a:solidFill>
                          <a:effectLst/>
                          <a:latin typeface="Segoe UI" panose="020B0502040204020203" pitchFamily="34" charset="0"/>
                        </a:rPr>
                        <a:t>Patinaje de velocidad en pista corta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2999705608"/>
                  </a:ext>
                </a:extLst>
              </a:tr>
              <a:tr h="209550">
                <a:tc>
                  <a:txBody>
                    <a:bodyPr/>
                    <a:lstStyle/>
                    <a:p>
                      <a:pPr algn="ctr" fontAlgn="ctr"/>
                      <a:r>
                        <a:rPr lang="es-AR" sz="1100" b="1" i="0" u="none" strike="noStrike">
                          <a:solidFill>
                            <a:srgbClr val="0D0D0D"/>
                          </a:solidFill>
                          <a:effectLst/>
                          <a:latin typeface="Segoe UI" panose="020B0502040204020203" pitchFamily="34" charset="0"/>
                        </a:rPr>
                        <a:t>Salto de esquí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2926987016"/>
                  </a:ext>
                </a:extLst>
              </a:tr>
              <a:tr h="209550">
                <a:tc>
                  <a:txBody>
                    <a:bodyPr/>
                    <a:lstStyle/>
                    <a:p>
                      <a:pPr algn="ctr" fontAlgn="ctr"/>
                      <a:r>
                        <a:rPr lang="es-AR" sz="1100" b="1" i="0" u="none" strike="noStrike">
                          <a:solidFill>
                            <a:srgbClr val="0D0D0D"/>
                          </a:solidFill>
                          <a:effectLst/>
                          <a:latin typeface="Segoe UI" panose="020B0502040204020203" pitchFamily="34" charset="0"/>
                        </a:rPr>
                        <a:t>Snowboard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239585811"/>
                  </a:ext>
                </a:extLst>
              </a:tr>
              <a:tr h="209550">
                <a:tc>
                  <a:txBody>
                    <a:bodyPr/>
                    <a:lstStyle/>
                    <a:p>
                      <a:pPr algn="ctr" fontAlgn="ctr"/>
                      <a:r>
                        <a:rPr lang="es-AR" sz="1100" b="1" i="0" u="none" strike="noStrike">
                          <a:solidFill>
                            <a:srgbClr val="0D0D0D"/>
                          </a:solidFill>
                          <a:effectLst/>
                          <a:latin typeface="Segoe UI" panose="020B0502040204020203" pitchFamily="34" charset="0"/>
                        </a:rPr>
                        <a:t>Bobsleigh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Descenso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206721289"/>
                  </a:ext>
                </a:extLst>
              </a:tr>
              <a:tr h="209550">
                <a:tc>
                  <a:txBody>
                    <a:bodyPr/>
                    <a:lstStyle/>
                    <a:p>
                      <a:pPr algn="ctr" fontAlgn="ctr"/>
                      <a:r>
                        <a:rPr lang="es-AR" sz="1100" b="1" i="0" u="none" strike="noStrike">
                          <a:solidFill>
                            <a:srgbClr val="0D0D0D"/>
                          </a:solidFill>
                          <a:effectLst/>
                          <a:latin typeface="Segoe UI" panose="020B0502040204020203" pitchFamily="34" charset="0"/>
                        </a:rPr>
                        <a:t>Croquet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tc>
                  <a:txBody>
                    <a:bodyPr/>
                    <a:lstStyle/>
                    <a:p>
                      <a:pPr algn="ctr" fontAlgn="ctr"/>
                      <a:r>
                        <a:rPr lang="es-AR" sz="1100" b="0" i="0" u="none" strike="noStrike" dirty="0">
                          <a:solidFill>
                            <a:srgbClr val="0D0D0D"/>
                          </a:solidFill>
                          <a:effectLst/>
                          <a:latin typeface="Segoe UI" panose="020B0502040204020203" pitchFamily="34" charset="0"/>
                        </a:rPr>
                        <a:t>Aumento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alpha val="50000"/>
                      </a:srgbClr>
                    </a:solidFill>
                  </a:tcPr>
                </a:tc>
                <a:extLst>
                  <a:ext uri="{0D108BD9-81ED-4DB2-BD59-A6C34878D82A}">
                    <a16:rowId xmlns:a16="http://schemas.microsoft.com/office/drawing/2014/main" val="2659343510"/>
                  </a:ext>
                </a:extLst>
              </a:tr>
            </a:tbl>
          </a:graphicData>
        </a:graphic>
      </p:graphicFrame>
      <p:pic>
        <p:nvPicPr>
          <p:cNvPr id="8" name="Imagen 7">
            <a:hlinkClick r:id="rId4" action="ppaction://hlinksldjump" highlightClick="1">
              <a:snd r:embed="rId5" name="click.wav"/>
            </a:hlinkClick>
            <a:extLst>
              <a:ext uri="{FF2B5EF4-FFF2-40B4-BE49-F238E27FC236}">
                <a16:creationId xmlns:a16="http://schemas.microsoft.com/office/drawing/2014/main" id="{E72D30B5-AA83-8DEC-B814-721B4CB750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6939" y="5694458"/>
            <a:ext cx="983995" cy="1033521"/>
          </a:xfrm>
          <a:prstGeom prst="rect">
            <a:avLst/>
          </a:prstGeom>
          <a:solidFill>
            <a:srgbClr val="FFFFFF">
              <a:alpha val="20000"/>
            </a:srgbClr>
          </a:solidFill>
          <a:ln>
            <a:solidFill>
              <a:schemeClr val="accent2"/>
            </a:solidFill>
          </a:ln>
        </p:spPr>
      </p:pic>
      <p:sp>
        <p:nvSpPr>
          <p:cNvPr id="9" name="CuadroTexto 8">
            <a:extLst>
              <a:ext uri="{FF2B5EF4-FFF2-40B4-BE49-F238E27FC236}">
                <a16:creationId xmlns:a16="http://schemas.microsoft.com/office/drawing/2014/main" id="{D902C7E7-C28E-DE75-297E-EFDB9905A2AC}"/>
              </a:ext>
            </a:extLst>
          </p:cNvPr>
          <p:cNvSpPr txBox="1"/>
          <p:nvPr/>
        </p:nvSpPr>
        <p:spPr>
          <a:xfrm>
            <a:off x="5318209" y="4415119"/>
            <a:ext cx="4712677" cy="2139047"/>
          </a:xfrm>
          <a:prstGeom prst="rect">
            <a:avLst/>
          </a:prstGeom>
          <a:noFill/>
        </p:spPr>
        <p:txBody>
          <a:bodyPr wrap="square" rtlCol="0">
            <a:spAutoFit/>
          </a:bodyPr>
          <a:lstStyle/>
          <a:p>
            <a:pPr marL="285750" indent="-285750">
              <a:buFont typeface="Arial" panose="020B0604020202020204" pitchFamily="34" charset="0"/>
              <a:buChar char="•"/>
            </a:pPr>
            <a:r>
              <a:rPr lang="es-ES" b="1" dirty="0"/>
              <a:t>En el transcurso del tiempo se puede observar que en la mayoría de los casos los índices de edad, peso y altura aumentaron excepto en algunas excepciones donde la disciplina lo requiera.</a:t>
            </a:r>
          </a:p>
          <a:p>
            <a:pPr marL="285750" indent="-285750">
              <a:buFont typeface="Arial" panose="020B0604020202020204" pitchFamily="34" charset="0"/>
              <a:buChar char="•"/>
            </a:pPr>
            <a:endParaRPr lang="es-ES" sz="1100" b="1" dirty="0"/>
          </a:p>
          <a:p>
            <a:r>
              <a:rPr lang="es-ES" sz="1600" b="1" dirty="0">
                <a:solidFill>
                  <a:schemeClr val="accent1">
                    <a:lumMod val="50000"/>
                  </a:schemeClr>
                </a:solidFill>
              </a:rPr>
              <a:t>Presionar el icono masculino para el caso de los hombres.</a:t>
            </a:r>
            <a:endParaRPr lang="es-AR" sz="1600" b="1" dirty="0">
              <a:solidFill>
                <a:schemeClr val="accent1">
                  <a:lumMod val="50000"/>
                </a:schemeClr>
              </a:solidFill>
            </a:endParaRPr>
          </a:p>
        </p:txBody>
      </p:sp>
      <p:cxnSp>
        <p:nvCxnSpPr>
          <p:cNvPr id="13" name="Conector recto de flecha 12">
            <a:extLst>
              <a:ext uri="{FF2B5EF4-FFF2-40B4-BE49-F238E27FC236}">
                <a16:creationId xmlns:a16="http://schemas.microsoft.com/office/drawing/2014/main" id="{9BAA4AD3-A3F4-15DB-8DA7-56C78D14DF74}"/>
              </a:ext>
            </a:extLst>
          </p:cNvPr>
          <p:cNvCxnSpPr/>
          <p:nvPr/>
        </p:nvCxnSpPr>
        <p:spPr>
          <a:xfrm>
            <a:off x="9509760" y="6485205"/>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20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26B8C-4801-997C-CE61-32B6D91120DE}"/>
              </a:ext>
            </a:extLst>
          </p:cNvPr>
          <p:cNvSpPr>
            <a:spLocks noGrp="1"/>
          </p:cNvSpPr>
          <p:nvPr>
            <p:ph type="title"/>
          </p:nvPr>
        </p:nvSpPr>
        <p:spPr>
          <a:xfrm>
            <a:off x="0" y="0"/>
            <a:ext cx="12192000" cy="784831"/>
          </a:xfrm>
        </p:spPr>
        <p:txBody>
          <a:bodyPr/>
          <a:lstStyle/>
          <a:p>
            <a:r>
              <a:rPr lang="es-ES" b="1" u="sng" dirty="0" err="1">
                <a:effectLst>
                  <a:outerShdw blurRad="38100" dist="38100" dir="2700000" algn="tl">
                    <a:srgbClr val="000000">
                      <a:alpha val="43137"/>
                    </a:srgbClr>
                  </a:outerShdw>
                </a:effectLst>
                <a:latin typeface="+mn-lt"/>
              </a:rPr>
              <a:t>Storytelling</a:t>
            </a:r>
            <a:r>
              <a:rPr lang="es-ES" b="1" u="sng" dirty="0">
                <a:effectLst>
                  <a:outerShdw blurRad="38100" dist="38100" dir="2700000" algn="tl">
                    <a:srgbClr val="000000">
                      <a:alpha val="43137"/>
                    </a:srgbClr>
                  </a:outerShdw>
                </a:effectLst>
                <a:latin typeface="+mn-lt"/>
              </a:rPr>
              <a:t>:</a:t>
            </a:r>
            <a:endParaRPr lang="es-AR" b="1" u="sng" dirty="0">
              <a:effectLst>
                <a:outerShdw blurRad="38100" dist="38100" dir="2700000" algn="tl">
                  <a:srgbClr val="000000">
                    <a:alpha val="43137"/>
                  </a:srgbClr>
                </a:outerShdw>
              </a:effectLst>
              <a:latin typeface="+mn-lt"/>
            </a:endParaRPr>
          </a:p>
        </p:txBody>
      </p:sp>
      <p:sp>
        <p:nvSpPr>
          <p:cNvPr id="4" name="Rectangle 1">
            <a:extLst>
              <a:ext uri="{FF2B5EF4-FFF2-40B4-BE49-F238E27FC236}">
                <a16:creationId xmlns:a16="http://schemas.microsoft.com/office/drawing/2014/main" id="{41552A4F-C8FB-3E26-A911-3CFD84D5B07C}"/>
              </a:ext>
            </a:extLst>
          </p:cNvPr>
          <p:cNvSpPr>
            <a:spLocks noChangeArrowheads="1"/>
          </p:cNvSpPr>
          <p:nvPr/>
        </p:nvSpPr>
        <p:spPr bwMode="auto">
          <a:xfrm>
            <a:off x="0" y="984886"/>
            <a:ext cx="12192000"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b="0" i="0" u="none" strike="noStrike" cap="none" normalizeH="0" baseline="0" dirty="0">
                <a:ln>
                  <a:noFill/>
                </a:ln>
                <a:solidFill>
                  <a:schemeClr val="tx1"/>
                </a:solidFill>
                <a:effectLst/>
                <a:latin typeface="Arial" panose="020B0604020202020204" pitchFamily="34" charset="0"/>
              </a:rPr>
              <a:t>Bienvenidos al apasionante mundo de los Juegos Olímpicos, donde la competición, la superación y la gloria han unido a naciones en un espíritu de excelencia deportiva. Estados Unidos destaca como el país con más medallas en la historia olímpica, acumulando un vasto tesoro de logros. A</a:t>
            </a:r>
            <a:r>
              <a:rPr lang="es-ES" altLang="es-AR" dirty="0"/>
              <a:t>lemania </a:t>
            </a:r>
            <a:r>
              <a:rPr kumimoji="0" lang="es-ES" altLang="es-AR" b="0" i="0" u="none" strike="noStrike" cap="none" normalizeH="0" baseline="0" dirty="0">
                <a:ln>
                  <a:noFill/>
                </a:ln>
                <a:solidFill>
                  <a:schemeClr val="tx1"/>
                </a:solidFill>
                <a:effectLst/>
                <a:latin typeface="Arial" panose="020B0604020202020204" pitchFamily="34" charset="0"/>
              </a:rPr>
              <a:t>y Canadá han emergido como potencias, desafiando la hegemonía estadounidense en la búsqueda de la gloria olímpica.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b="0" i="0" u="none" strike="noStrike" cap="none" normalizeH="0" baseline="0" dirty="0">
                <a:ln>
                  <a:noFill/>
                </a:ln>
                <a:solidFill>
                  <a:schemeClr val="tx1"/>
                </a:solidFill>
                <a:effectLst/>
                <a:latin typeface="Arial" panose="020B0604020202020204" pitchFamily="34" charset="0"/>
              </a:rPr>
              <a:t>En cuanto a género, ciertos deportes han sido dominados por hombres, como el levantamiento de pesas y el boxeo, mientras que la gimnasia artística y la natación sincronizada han visto un predominio femenino. Leyendas como Michael Phelps y </a:t>
            </a:r>
            <a:r>
              <a:rPr kumimoji="0" lang="es-ES" altLang="es-AR" b="0" i="0" u="none" strike="noStrike" cap="none" normalizeH="0" baseline="0" dirty="0" err="1">
                <a:ln>
                  <a:noFill/>
                </a:ln>
                <a:solidFill>
                  <a:schemeClr val="tx1"/>
                </a:solidFill>
                <a:effectLst/>
                <a:latin typeface="Arial" panose="020B0604020202020204" pitchFamily="34" charset="0"/>
              </a:rPr>
              <a:t>Larysa</a:t>
            </a:r>
            <a:r>
              <a:rPr kumimoji="0" lang="es-ES" altLang="es-AR" b="0" i="0" u="none" strike="noStrike" cap="none" normalizeH="0" baseline="0" dirty="0">
                <a:ln>
                  <a:noFill/>
                </a:ln>
                <a:solidFill>
                  <a:schemeClr val="tx1"/>
                </a:solidFill>
                <a:effectLst/>
                <a:latin typeface="Arial" panose="020B0604020202020204" pitchFamily="34" charset="0"/>
              </a:rPr>
              <a:t> </a:t>
            </a:r>
            <a:r>
              <a:rPr kumimoji="0" lang="es-ES" altLang="es-AR" b="0" i="0" u="none" strike="noStrike" cap="none" normalizeH="0" baseline="0" dirty="0" err="1">
                <a:ln>
                  <a:noFill/>
                </a:ln>
                <a:solidFill>
                  <a:schemeClr val="tx1"/>
                </a:solidFill>
                <a:effectLst/>
                <a:latin typeface="Arial" panose="020B0604020202020204" pitchFamily="34" charset="0"/>
              </a:rPr>
              <a:t>Semenivna</a:t>
            </a:r>
            <a:r>
              <a:rPr kumimoji="0" lang="es-ES" altLang="es-AR" b="0" i="0" u="none" strike="noStrike" cap="none" normalizeH="0" baseline="0" dirty="0">
                <a:ln>
                  <a:noFill/>
                </a:ln>
                <a:solidFill>
                  <a:schemeClr val="tx1"/>
                </a:solidFill>
                <a:effectLst/>
                <a:latin typeface="Arial" panose="020B0604020202020204" pitchFamily="34" charset="0"/>
              </a:rPr>
              <a:t> </a:t>
            </a:r>
            <a:r>
              <a:rPr kumimoji="0" lang="es-ES" altLang="es-AR" b="0" i="0" u="none" strike="noStrike" cap="none" normalizeH="0" baseline="0" dirty="0" err="1">
                <a:ln>
                  <a:noFill/>
                </a:ln>
                <a:solidFill>
                  <a:schemeClr val="tx1"/>
                </a:solidFill>
                <a:effectLst/>
                <a:latin typeface="Arial" panose="020B0604020202020204" pitchFamily="34" charset="0"/>
              </a:rPr>
              <a:t>Latynina</a:t>
            </a:r>
            <a:r>
              <a:rPr kumimoji="0" lang="es-ES" altLang="es-AR" b="0" i="0" u="none" strike="noStrike" cap="none" normalizeH="0" baseline="0" dirty="0">
                <a:ln>
                  <a:noFill/>
                </a:ln>
                <a:solidFill>
                  <a:schemeClr val="tx1"/>
                </a:solidFill>
                <a:effectLst/>
                <a:latin typeface="Arial" panose="020B0604020202020204" pitchFamily="34" charset="0"/>
              </a:rPr>
              <a:t> han dejado una huella indeleble en la historia olímpica, elevando el espíritu olímpico con su destreza y dedicación.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b="0" i="0" u="none" strike="noStrike" cap="none" normalizeH="0" baseline="0" dirty="0">
                <a:ln>
                  <a:noFill/>
                </a:ln>
                <a:solidFill>
                  <a:schemeClr val="tx1"/>
                </a:solidFill>
                <a:effectLst/>
                <a:latin typeface="Arial" panose="020B0604020202020204" pitchFamily="34" charset="0"/>
              </a:rPr>
              <a:t>La evolución de los Juegos Olímpicos se refleja en la diversidad física y demográfica de los atletas, con una tendencia hacia una mayor especialización y profesionalización. Observamos una amplia diversidad en términos de índices corporales y edades, reflejando la variedad de deportes olímpicos.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b="0" i="0" u="none" strike="noStrike" cap="none" normalizeH="0" baseline="0" dirty="0">
                <a:ln>
                  <a:noFill/>
                </a:ln>
                <a:solidFill>
                  <a:schemeClr val="tx1"/>
                </a:solidFill>
                <a:effectLst/>
                <a:latin typeface="Arial" panose="020B0604020202020204" pitchFamily="34" charset="0"/>
              </a:rPr>
              <a:t>En resumen, los Juegos Olímpicos son un escenario de grandeza humana, donde atletas de todo el mundo compiten no solo por medallas, sino por el honor, el orgullo y el espíritu deportivo. En este viaje a través del tiempo, hemos presenciado hazañas inolvidables y momentos que perdurarán en la memoria colectiva. ¡Que viva el espíritu olímpico!</a:t>
            </a:r>
            <a:r>
              <a:rPr kumimoji="0" lang="es-AR" altLang="es-AR" b="0" i="0" u="none" strike="noStrike" cap="none" normalizeH="0" baseline="0" dirty="0">
                <a:ln>
                  <a:noFill/>
                </a:ln>
                <a:solidFill>
                  <a:schemeClr val="tx1"/>
                </a:solidFill>
                <a:effectLst/>
                <a:latin typeface="Arial" panose="020B0604020202020204" pitchFamily="34" charset="0"/>
              </a:rPr>
              <a:t>  </a:t>
            </a:r>
            <a:r>
              <a:rPr kumimoji="0" lang="es-AR" altLang="es-AR" sz="1400" b="0" i="0" u="none" strike="noStrike" cap="none" normalizeH="0" baseline="0" dirty="0">
                <a:ln>
                  <a:noFill/>
                </a:ln>
                <a:solidFill>
                  <a:schemeClr val="tx1"/>
                </a:solidFill>
                <a:effectLst/>
                <a:latin typeface="Arial" panose="020B0604020202020204" pitchFamily="34" charset="0"/>
              </a:rPr>
              <a:t>     </a:t>
            </a:r>
            <a:endParaRPr kumimoji="0" lang="es-AR" altLang="es-A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AR" altLang="es-AR" sz="1200" b="0" i="0" u="none" strike="noStrike" cap="none" normalizeH="0" baseline="0" dirty="0">
                <a:ln>
                  <a:noFill/>
                </a:ln>
                <a:solidFill>
                  <a:srgbClr val="F9F9F9"/>
                </a:solidFill>
                <a:effectLst/>
                <a:latin typeface="Söhne"/>
              </a:rPr>
            </a:br>
            <a:endParaRPr kumimoji="0" lang="es-AR" altLang="es-AR" b="0" i="0" u="none" strike="noStrike" cap="none" normalizeH="0" baseline="0" dirty="0">
              <a:ln>
                <a:noFill/>
              </a:ln>
              <a:solidFill>
                <a:schemeClr val="tx1"/>
              </a:solidFill>
              <a:effectLst/>
              <a:latin typeface="Arial" panose="020B0604020202020204" pitchFamily="34" charset="0"/>
            </a:endParaRPr>
          </a:p>
        </p:txBody>
      </p:sp>
      <p:sp>
        <p:nvSpPr>
          <p:cNvPr id="12" name="Flecha: curvada hacia la derecha 11">
            <a:hlinkClick r:id="rId3" action="ppaction://hlinksldjump"/>
            <a:extLst>
              <a:ext uri="{FF2B5EF4-FFF2-40B4-BE49-F238E27FC236}">
                <a16:creationId xmlns:a16="http://schemas.microsoft.com/office/drawing/2014/main" id="{432A110E-7CE9-BF77-121C-00F328F3FFDA}"/>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43923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424F144-02F7-2317-2F27-9F473AE63443}"/>
              </a:ext>
            </a:extLst>
          </p:cNvPr>
          <p:cNvSpPr txBox="1"/>
          <p:nvPr/>
        </p:nvSpPr>
        <p:spPr>
          <a:xfrm>
            <a:off x="0" y="0"/>
            <a:ext cx="12192000" cy="6857999"/>
          </a:xfrm>
          <a:prstGeom prst="rect">
            <a:avLst/>
          </a:prstGeom>
          <a:blipFill dpi="0" rotWithShape="1">
            <a:blip r:embed="rId2">
              <a:alphaModFix amt="26000"/>
              <a:extLst>
                <a:ext uri="{28A0092B-C50C-407E-A947-70E740481C1C}">
                  <a14:useLocalDpi xmlns:a14="http://schemas.microsoft.com/office/drawing/2010/main" val="0"/>
                </a:ext>
              </a:extLst>
            </a:blip>
            <a:srcRect/>
            <a:stretch>
              <a:fillRect/>
            </a:stretch>
          </a:blipFill>
        </p:spPr>
        <p:txBody>
          <a:bodyPr wrap="square" rtlCol="0">
            <a:spAutoFit/>
          </a:bodyPr>
          <a:lstStyle/>
          <a:p>
            <a:endParaRPr lang="es-AR" dirty="0"/>
          </a:p>
        </p:txBody>
      </p:sp>
      <p:sp>
        <p:nvSpPr>
          <p:cNvPr id="2" name="Título 1">
            <a:extLst>
              <a:ext uri="{FF2B5EF4-FFF2-40B4-BE49-F238E27FC236}">
                <a16:creationId xmlns:a16="http://schemas.microsoft.com/office/drawing/2014/main" id="{646C7223-76A7-D7B3-F274-9906F46BA2E7}"/>
              </a:ext>
            </a:extLst>
          </p:cNvPr>
          <p:cNvSpPr>
            <a:spLocks noGrp="1"/>
          </p:cNvSpPr>
          <p:nvPr>
            <p:ph type="title"/>
          </p:nvPr>
        </p:nvSpPr>
        <p:spPr>
          <a:xfrm>
            <a:off x="0" y="-1"/>
            <a:ext cx="12192000" cy="1400175"/>
          </a:xfrm>
        </p:spPr>
        <p:txBody>
          <a:bodyPr lIns="216000" tIns="432000" anchor="b">
            <a:normAutofit fontScale="90000"/>
          </a:bodyPr>
          <a:lstStyle/>
          <a:p>
            <a:pPr>
              <a:lnSpc>
                <a:spcPct val="100000"/>
              </a:lnSpc>
            </a:pPr>
            <a:r>
              <a:rPr lang="es-ES" sz="4000" b="1" u="sng" dirty="0" err="1">
                <a:effectLst>
                  <a:outerShdw blurRad="38100" dist="38100" dir="2700000" algn="tl">
                    <a:srgbClr val="000000">
                      <a:alpha val="43137"/>
                    </a:srgbClr>
                  </a:outerShdw>
                </a:effectLst>
                <a:latin typeface="+mn-lt"/>
              </a:rPr>
              <a:t>Abstract</a:t>
            </a:r>
            <a:r>
              <a:rPr lang="es-ES" sz="4000" b="1" u="sng" dirty="0">
                <a:effectLst>
                  <a:outerShdw blurRad="38100" dist="38100" dir="2700000" algn="tl">
                    <a:srgbClr val="000000">
                      <a:alpha val="43137"/>
                    </a:srgbClr>
                  </a:outerShdw>
                </a:effectLst>
                <a:latin typeface="+mn-lt"/>
              </a:rPr>
              <a:t>:</a:t>
            </a:r>
            <a:r>
              <a:rPr lang="es-ES" sz="4000" b="1" dirty="0">
                <a:effectLst>
                  <a:outerShdw blurRad="38100" dist="38100" dir="2700000" algn="tl">
                    <a:srgbClr val="000000">
                      <a:alpha val="43137"/>
                    </a:srgbClr>
                  </a:outerShdw>
                </a:effectLst>
                <a:latin typeface="+mn-lt"/>
              </a:rPr>
              <a:t> </a:t>
            </a:r>
            <a:br>
              <a:rPr lang="es-ES" sz="2000" b="1" dirty="0">
                <a:effectLst>
                  <a:outerShdw blurRad="38100" dist="38100" dir="2700000" algn="tl">
                    <a:srgbClr val="000000">
                      <a:alpha val="43137"/>
                    </a:srgbClr>
                  </a:outerShdw>
                </a:effectLst>
                <a:latin typeface="+mn-lt"/>
              </a:rPr>
            </a:br>
            <a:r>
              <a:rPr lang="es-ES" sz="2000" dirty="0">
                <a:latin typeface="+mn-lt"/>
              </a:rPr>
              <a:t>En este proyecto se va a tratar sobre un archivo "120 </a:t>
            </a:r>
            <a:r>
              <a:rPr lang="es-ES" sz="2000" dirty="0" err="1">
                <a:latin typeface="+mn-lt"/>
              </a:rPr>
              <a:t>years</a:t>
            </a:r>
            <a:r>
              <a:rPr lang="es-ES" sz="2000" dirty="0">
                <a:latin typeface="+mn-lt"/>
              </a:rPr>
              <a:t> </a:t>
            </a:r>
            <a:r>
              <a:rPr lang="es-ES" sz="2000" dirty="0" err="1">
                <a:latin typeface="+mn-lt"/>
              </a:rPr>
              <a:t>of</a:t>
            </a:r>
            <a:r>
              <a:rPr lang="es-ES" sz="2000" dirty="0">
                <a:latin typeface="+mn-lt"/>
              </a:rPr>
              <a:t> </a:t>
            </a:r>
            <a:r>
              <a:rPr lang="es-ES" sz="2000" dirty="0" err="1">
                <a:latin typeface="+mn-lt"/>
              </a:rPr>
              <a:t>Olympic</a:t>
            </a:r>
            <a:r>
              <a:rPr lang="es-ES" sz="2000" dirty="0">
                <a:latin typeface="+mn-lt"/>
              </a:rPr>
              <a:t> </a:t>
            </a:r>
            <a:r>
              <a:rPr lang="es-ES" sz="2000" dirty="0" err="1">
                <a:latin typeface="+mn-lt"/>
              </a:rPr>
              <a:t>history</a:t>
            </a:r>
            <a:r>
              <a:rPr lang="es-ES" sz="2000" dirty="0">
                <a:latin typeface="+mn-lt"/>
              </a:rPr>
              <a:t> </a:t>
            </a:r>
            <a:r>
              <a:rPr lang="es-ES" sz="2000" dirty="0" err="1">
                <a:latin typeface="+mn-lt"/>
              </a:rPr>
              <a:t>athletes</a:t>
            </a:r>
            <a:r>
              <a:rPr lang="es-ES" sz="2000" dirty="0">
                <a:latin typeface="+mn-lt"/>
              </a:rPr>
              <a:t> and </a:t>
            </a:r>
            <a:r>
              <a:rPr lang="es-ES" sz="2000" dirty="0" err="1">
                <a:latin typeface="+mn-lt"/>
              </a:rPr>
              <a:t>results.cvd</a:t>
            </a:r>
            <a:r>
              <a:rPr lang="es-ES" sz="2000" dirty="0">
                <a:latin typeface="+mn-lt"/>
              </a:rPr>
              <a:t>". Este plasma los últimos 120 años de los juegos olímpicos donde tenemos una tabla dividida en las columnas:</a:t>
            </a:r>
            <a:endParaRPr lang="es-AR" sz="1200" dirty="0"/>
          </a:p>
        </p:txBody>
      </p:sp>
      <p:sp>
        <p:nvSpPr>
          <p:cNvPr id="3" name="Marcador de contenido 2">
            <a:extLst>
              <a:ext uri="{FF2B5EF4-FFF2-40B4-BE49-F238E27FC236}">
                <a16:creationId xmlns:a16="http://schemas.microsoft.com/office/drawing/2014/main" id="{ADE0C5F9-55B7-192B-F742-9EE9358E44E0}"/>
              </a:ext>
            </a:extLst>
          </p:cNvPr>
          <p:cNvSpPr>
            <a:spLocks noGrp="1"/>
          </p:cNvSpPr>
          <p:nvPr>
            <p:ph idx="1"/>
          </p:nvPr>
        </p:nvSpPr>
        <p:spPr>
          <a:xfrm>
            <a:off x="0" y="1400174"/>
            <a:ext cx="12192000" cy="5457825"/>
          </a:xfrm>
          <a:noFill/>
        </p:spPr>
        <p:txBody>
          <a:bodyPr>
            <a:noAutofit/>
          </a:bodyPr>
          <a:lstStyle/>
          <a:p>
            <a:r>
              <a:rPr lang="es-ES" sz="1600" b="1" dirty="0"/>
              <a:t>ID</a:t>
            </a:r>
            <a:r>
              <a:rPr lang="es-ES" sz="1600" dirty="0"/>
              <a:t> (numero del registro),</a:t>
            </a:r>
          </a:p>
          <a:p>
            <a:r>
              <a:rPr lang="es-ES" sz="1600" b="1" dirty="0" err="1"/>
              <a:t>Name</a:t>
            </a:r>
            <a:r>
              <a:rPr lang="es-ES" sz="1600" dirty="0"/>
              <a:t> (nombre del atleta),</a:t>
            </a:r>
          </a:p>
          <a:p>
            <a:r>
              <a:rPr lang="es-ES" sz="1600" b="1" dirty="0"/>
              <a:t>Sex </a:t>
            </a:r>
            <a:r>
              <a:rPr lang="es-ES" sz="1600" dirty="0"/>
              <a:t>(sexo del atleta),</a:t>
            </a:r>
          </a:p>
          <a:p>
            <a:r>
              <a:rPr lang="es-ES" sz="1600" b="1" dirty="0"/>
              <a:t>Age</a:t>
            </a:r>
            <a:r>
              <a:rPr lang="es-ES" sz="1600" dirty="0"/>
              <a:t> (años de edad del atleta),</a:t>
            </a:r>
          </a:p>
          <a:p>
            <a:r>
              <a:rPr lang="es-ES" sz="1600" b="1" dirty="0" err="1"/>
              <a:t>Height</a:t>
            </a:r>
            <a:r>
              <a:rPr lang="es-ES" sz="1600" dirty="0"/>
              <a:t> (estatura del atleta),</a:t>
            </a:r>
          </a:p>
          <a:p>
            <a:r>
              <a:rPr lang="es-ES" sz="1600" b="1" dirty="0" err="1"/>
              <a:t>Weight</a:t>
            </a:r>
            <a:r>
              <a:rPr lang="es-ES" sz="1600" dirty="0"/>
              <a:t> (peso del atleta),</a:t>
            </a:r>
          </a:p>
          <a:p>
            <a:r>
              <a:rPr lang="es-ES" sz="1600" b="1" dirty="0" err="1"/>
              <a:t>Team</a:t>
            </a:r>
            <a:r>
              <a:rPr lang="es-ES" sz="1600" b="1" dirty="0"/>
              <a:t> </a:t>
            </a:r>
            <a:r>
              <a:rPr lang="es-ES" sz="1600" dirty="0"/>
              <a:t>(equipo con el que compitió),</a:t>
            </a:r>
          </a:p>
          <a:p>
            <a:r>
              <a:rPr lang="es-ES" sz="1600" b="1" dirty="0"/>
              <a:t>NOC </a:t>
            </a:r>
            <a:r>
              <a:rPr lang="es-ES" sz="1600" dirty="0"/>
              <a:t>(abreviatura del país por el que compitió),</a:t>
            </a:r>
          </a:p>
          <a:p>
            <a:r>
              <a:rPr lang="es-ES" sz="1600" b="1" dirty="0" err="1"/>
              <a:t>Games</a:t>
            </a:r>
            <a:r>
              <a:rPr lang="es-ES" sz="1600" dirty="0"/>
              <a:t> (año y estación del año en que compitió),</a:t>
            </a:r>
          </a:p>
          <a:p>
            <a:r>
              <a:rPr lang="es-ES" sz="1600" b="1" dirty="0" err="1"/>
              <a:t>Year</a:t>
            </a:r>
            <a:r>
              <a:rPr lang="es-ES" sz="1600" b="1" dirty="0"/>
              <a:t> </a:t>
            </a:r>
            <a:r>
              <a:rPr lang="es-ES" sz="1600" dirty="0"/>
              <a:t>(año en el que ocurrió el evento),</a:t>
            </a:r>
          </a:p>
          <a:p>
            <a:r>
              <a:rPr lang="es-ES" sz="1600" b="1" dirty="0" err="1"/>
              <a:t>Season</a:t>
            </a:r>
            <a:r>
              <a:rPr lang="es-ES" sz="1600" dirty="0"/>
              <a:t> (estación del año en que ocurrió el evento, pudiendo ser Summer (verano) o </a:t>
            </a:r>
            <a:r>
              <a:rPr lang="es-ES" sz="1600" dirty="0" err="1"/>
              <a:t>winther</a:t>
            </a:r>
            <a:r>
              <a:rPr lang="es-ES" sz="1600" dirty="0"/>
              <a:t> (invierno)),</a:t>
            </a:r>
          </a:p>
          <a:p>
            <a:r>
              <a:rPr lang="es-ES" sz="1600" b="1" dirty="0"/>
              <a:t>City</a:t>
            </a:r>
            <a:r>
              <a:rPr lang="es-ES" sz="1600" dirty="0"/>
              <a:t> (ciudad donde ocurrió el evento),</a:t>
            </a:r>
          </a:p>
          <a:p>
            <a:r>
              <a:rPr lang="es-ES" sz="1600" b="1" dirty="0"/>
              <a:t>Sport</a:t>
            </a:r>
            <a:r>
              <a:rPr lang="es-ES" sz="1600" dirty="0"/>
              <a:t> (</a:t>
            </a:r>
            <a:r>
              <a:rPr lang="es-ES" sz="1600" dirty="0" err="1"/>
              <a:t>deprote</a:t>
            </a:r>
            <a:r>
              <a:rPr lang="es-ES" sz="1600" dirty="0"/>
              <a:t> del cual trató el evento),</a:t>
            </a:r>
          </a:p>
          <a:p>
            <a:r>
              <a:rPr lang="es-ES" sz="1600" b="1" dirty="0" err="1"/>
              <a:t>Event</a:t>
            </a:r>
            <a:r>
              <a:rPr lang="es-ES" sz="1600" dirty="0"/>
              <a:t> (nombre de la diciplina en que compitió),</a:t>
            </a:r>
          </a:p>
          <a:p>
            <a:r>
              <a:rPr lang="es-ES" sz="1600" b="1" dirty="0" err="1"/>
              <a:t>Medal</a:t>
            </a:r>
            <a:r>
              <a:rPr lang="es-ES" sz="1600" dirty="0"/>
              <a:t> (medalla, pudiendo ser, Gold (oro), Silver (plata), </a:t>
            </a:r>
            <a:r>
              <a:rPr lang="es-ES" sz="1600" dirty="0" err="1"/>
              <a:t>Bronze</a:t>
            </a:r>
            <a:r>
              <a:rPr lang="es-ES" sz="1600" dirty="0"/>
              <a:t> (bronce), </a:t>
            </a:r>
            <a:r>
              <a:rPr lang="es-ES" sz="1600" dirty="0" err="1"/>
              <a:t>NaN</a:t>
            </a:r>
            <a:r>
              <a:rPr lang="es-ES" sz="1600" dirty="0"/>
              <a:t> (en caso de que compitiera pero no ganara ninguna medalla).</a:t>
            </a:r>
            <a:endParaRPr lang="es-AR" sz="1600" dirty="0"/>
          </a:p>
        </p:txBody>
      </p:sp>
      <p:sp>
        <p:nvSpPr>
          <p:cNvPr id="6" name="Flecha: curvada hacia la derecha 5">
            <a:hlinkClick r:id="rId3" action="ppaction://hlinksldjump"/>
            <a:extLst>
              <a:ext uri="{FF2B5EF4-FFF2-40B4-BE49-F238E27FC236}">
                <a16:creationId xmlns:a16="http://schemas.microsoft.com/office/drawing/2014/main" id="{C50B3B78-8C9C-55E1-3F15-BDAC87A81871}"/>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1202895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6489B6-ED12-4B27-60E8-C7F0F25C93F3}"/>
              </a:ext>
            </a:extLst>
          </p:cNvPr>
          <p:cNvSpPr>
            <a:spLocks noGrp="1"/>
          </p:cNvSpPr>
          <p:nvPr>
            <p:ph type="title"/>
          </p:nvPr>
        </p:nvSpPr>
        <p:spPr>
          <a:xfrm>
            <a:off x="295275" y="193676"/>
            <a:ext cx="10515600" cy="315912"/>
          </a:xfrm>
        </p:spPr>
        <p:txBody>
          <a:bodyPr>
            <a:normAutofit fontScale="90000"/>
          </a:bodyPr>
          <a:lstStyle/>
          <a:p>
            <a:r>
              <a:rPr lang="es-ES" sz="3600" b="1" u="sng" dirty="0">
                <a:effectLst>
                  <a:outerShdw blurRad="38100" dist="38100" dir="2700000" algn="tl">
                    <a:srgbClr val="000000">
                      <a:alpha val="43137"/>
                    </a:srgbClr>
                  </a:outerShdw>
                </a:effectLst>
                <a:latin typeface="+mn-lt"/>
              </a:rPr>
              <a:t>Resumen de </a:t>
            </a:r>
            <a:r>
              <a:rPr lang="es-ES" sz="3600" b="1" u="sng" dirty="0" err="1">
                <a:effectLst>
                  <a:outerShdw blurRad="38100" dist="38100" dir="2700000" algn="tl">
                    <a:srgbClr val="000000">
                      <a:alpha val="43137"/>
                    </a:srgbClr>
                  </a:outerShdw>
                </a:effectLst>
                <a:latin typeface="+mn-lt"/>
              </a:rPr>
              <a:t>Metadata</a:t>
            </a:r>
            <a:r>
              <a:rPr lang="es-ES" sz="3600" b="1" u="sng" dirty="0">
                <a:effectLst>
                  <a:outerShdw blurRad="38100" dist="38100" dir="2700000" algn="tl">
                    <a:srgbClr val="000000">
                      <a:alpha val="43137"/>
                    </a:srgbClr>
                  </a:outerShdw>
                </a:effectLst>
                <a:latin typeface="+mn-lt"/>
              </a:rPr>
              <a:t>:</a:t>
            </a:r>
            <a:endParaRPr lang="es-AR" sz="3600" b="1" u="sng" dirty="0">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92F86906-834D-C90D-FE1F-07FF4CE31390}"/>
              </a:ext>
            </a:extLst>
          </p:cNvPr>
          <p:cNvSpPr>
            <a:spLocks noGrp="1"/>
          </p:cNvSpPr>
          <p:nvPr>
            <p:ph idx="1"/>
          </p:nvPr>
        </p:nvSpPr>
        <p:spPr>
          <a:xfrm>
            <a:off x="295275" y="657225"/>
            <a:ext cx="10804133" cy="315912"/>
          </a:xfrm>
        </p:spPr>
        <p:txBody>
          <a:bodyPr>
            <a:normAutofit fontScale="70000" lnSpcReduction="20000"/>
          </a:bodyPr>
          <a:lstStyle/>
          <a:p>
            <a:r>
              <a:rPr lang="es-ES" dirty="0"/>
              <a:t>Del </a:t>
            </a:r>
            <a:r>
              <a:rPr lang="es-ES" b="1" dirty="0" err="1"/>
              <a:t>df.shape</a:t>
            </a:r>
            <a:r>
              <a:rPr lang="es-ES" b="1" dirty="0"/>
              <a:t> </a:t>
            </a:r>
            <a:r>
              <a:rPr lang="es-ES" dirty="0"/>
              <a:t>se obtuvo que el </a:t>
            </a:r>
            <a:r>
              <a:rPr lang="es-ES" dirty="0" err="1"/>
              <a:t>DataFrame</a:t>
            </a:r>
            <a:r>
              <a:rPr lang="es-ES" dirty="0"/>
              <a:t> esta compuesto por 271116 filas en 15 columnas.</a:t>
            </a:r>
          </a:p>
          <a:p>
            <a:endParaRPr lang="es-AR" dirty="0"/>
          </a:p>
        </p:txBody>
      </p:sp>
      <p:sp>
        <p:nvSpPr>
          <p:cNvPr id="4" name="Flecha: curvada hacia la derecha 3">
            <a:hlinkClick r:id="rId3" action="ppaction://hlinksldjump"/>
            <a:extLst>
              <a:ext uri="{FF2B5EF4-FFF2-40B4-BE49-F238E27FC236}">
                <a16:creationId xmlns:a16="http://schemas.microsoft.com/office/drawing/2014/main" id="{CE43AD42-DF42-950A-3617-284D9D2078A9}"/>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graphicFrame>
        <p:nvGraphicFramePr>
          <p:cNvPr id="8" name="Objeto 7">
            <a:extLst>
              <a:ext uri="{FF2B5EF4-FFF2-40B4-BE49-F238E27FC236}">
                <a16:creationId xmlns:a16="http://schemas.microsoft.com/office/drawing/2014/main" id="{FA4BF573-A234-8A90-E1A0-7C4B5837FB0C}"/>
              </a:ext>
            </a:extLst>
          </p:cNvPr>
          <p:cNvGraphicFramePr>
            <a:graphicFrameLocks noChangeAspect="1"/>
          </p:cNvGraphicFramePr>
          <p:nvPr>
            <p:extLst>
              <p:ext uri="{D42A27DB-BD31-4B8C-83A1-F6EECF244321}">
                <p14:modId xmlns:p14="http://schemas.microsoft.com/office/powerpoint/2010/main" val="2985118171"/>
              </p:ext>
            </p:extLst>
          </p:nvPr>
        </p:nvGraphicFramePr>
        <p:xfrm>
          <a:off x="295275" y="1613143"/>
          <a:ext cx="2847975" cy="3248025"/>
        </p:xfrm>
        <a:graphic>
          <a:graphicData uri="http://schemas.openxmlformats.org/presentationml/2006/ole">
            <mc:AlternateContent xmlns:mc="http://schemas.openxmlformats.org/markup-compatibility/2006">
              <mc:Choice xmlns:v="urn:schemas-microsoft-com:vml" Requires="v">
                <p:oleObj name="Worksheet" r:id="rId4" imgW="2848080" imgH="3248100" progId="Excel.Sheet.12">
                  <p:embed/>
                </p:oleObj>
              </mc:Choice>
              <mc:Fallback>
                <p:oleObj name="Worksheet" r:id="rId4" imgW="2848080" imgH="3248100" progId="Excel.Sheet.12">
                  <p:embed/>
                  <p:pic>
                    <p:nvPicPr>
                      <p:cNvPr id="0" name=""/>
                      <p:cNvPicPr/>
                      <p:nvPr/>
                    </p:nvPicPr>
                    <p:blipFill>
                      <a:blip r:embed="rId5"/>
                      <a:stretch>
                        <a:fillRect/>
                      </a:stretch>
                    </p:blipFill>
                    <p:spPr>
                      <a:xfrm>
                        <a:off x="295275" y="1613143"/>
                        <a:ext cx="2847975" cy="3248025"/>
                      </a:xfrm>
                      <a:prstGeom prst="rect">
                        <a:avLst/>
                      </a:prstGeom>
                    </p:spPr>
                  </p:pic>
                </p:oleObj>
              </mc:Fallback>
            </mc:AlternateContent>
          </a:graphicData>
        </a:graphic>
      </p:graphicFrame>
      <p:sp>
        <p:nvSpPr>
          <p:cNvPr id="9" name="CuadroTexto 8">
            <a:extLst>
              <a:ext uri="{FF2B5EF4-FFF2-40B4-BE49-F238E27FC236}">
                <a16:creationId xmlns:a16="http://schemas.microsoft.com/office/drawing/2014/main" id="{84D6F690-BB5D-9970-050A-E22628AF9925}"/>
              </a:ext>
            </a:extLst>
          </p:cNvPr>
          <p:cNvSpPr txBox="1"/>
          <p:nvPr/>
        </p:nvSpPr>
        <p:spPr>
          <a:xfrm>
            <a:off x="3143250" y="1613143"/>
            <a:ext cx="9048750" cy="5432256"/>
          </a:xfrm>
          <a:prstGeom prst="rect">
            <a:avLst/>
          </a:prstGeom>
          <a:noFill/>
        </p:spPr>
        <p:txBody>
          <a:bodyPr wrap="square" rtlCol="0">
            <a:spAutoFit/>
          </a:bodyPr>
          <a:lstStyle/>
          <a:p>
            <a:pPr marL="742950" lvl="1" indent="-285750" algn="l">
              <a:buFont typeface="Arial" panose="020B0604020202020204" pitchFamily="34" charset="0"/>
              <a:buChar char="•"/>
            </a:pPr>
            <a:r>
              <a:rPr lang="es-ES" sz="1600" b="1" dirty="0">
                <a:latin typeface="Söhne"/>
              </a:rPr>
              <a:t>I</a:t>
            </a:r>
            <a:r>
              <a:rPr lang="es-ES" sz="1600" b="1" i="0" dirty="0">
                <a:effectLst/>
                <a:latin typeface="Söhne"/>
              </a:rPr>
              <a:t>D</a:t>
            </a:r>
            <a:r>
              <a:rPr lang="es-ES" sz="1600" i="0" dirty="0">
                <a:effectLst/>
                <a:latin typeface="Söhne"/>
              </a:rPr>
              <a:t>: Un identificador único para cada entrada.</a:t>
            </a:r>
          </a:p>
          <a:p>
            <a:pPr marL="742950" lvl="1" indent="-285750" algn="l">
              <a:buFont typeface="Arial" panose="020B0604020202020204" pitchFamily="34" charset="0"/>
              <a:buChar char="•"/>
            </a:pPr>
            <a:r>
              <a:rPr lang="es-ES" sz="1600" b="1" i="0" dirty="0" err="1">
                <a:effectLst/>
                <a:latin typeface="Söhne"/>
              </a:rPr>
              <a:t>Name</a:t>
            </a:r>
            <a:r>
              <a:rPr lang="es-ES" sz="1600" i="0" dirty="0">
                <a:effectLst/>
                <a:latin typeface="Söhne"/>
              </a:rPr>
              <a:t>: El nombre del participante.</a:t>
            </a:r>
          </a:p>
          <a:p>
            <a:pPr marL="742950" lvl="1" indent="-285750" algn="l">
              <a:buFont typeface="Arial" panose="020B0604020202020204" pitchFamily="34" charset="0"/>
              <a:buChar char="•"/>
            </a:pPr>
            <a:r>
              <a:rPr lang="es-ES" sz="1600" b="1" i="0" dirty="0">
                <a:effectLst/>
                <a:latin typeface="Söhne"/>
              </a:rPr>
              <a:t>Sex</a:t>
            </a:r>
            <a:r>
              <a:rPr lang="es-ES" sz="1600" i="0" dirty="0">
                <a:effectLst/>
                <a:latin typeface="Söhne"/>
              </a:rPr>
              <a:t>: El género del participante.</a:t>
            </a:r>
          </a:p>
          <a:p>
            <a:pPr marL="742950" lvl="1" indent="-285750" algn="l">
              <a:buFont typeface="Arial" panose="020B0604020202020204" pitchFamily="34" charset="0"/>
              <a:buChar char="•"/>
            </a:pPr>
            <a:r>
              <a:rPr lang="es-ES" sz="1600" b="1" i="0" dirty="0">
                <a:effectLst/>
                <a:latin typeface="Söhne"/>
              </a:rPr>
              <a:t>Age</a:t>
            </a:r>
            <a:r>
              <a:rPr lang="es-ES" sz="1600" i="0" dirty="0">
                <a:effectLst/>
                <a:latin typeface="Söhne"/>
              </a:rPr>
              <a:t>: La edad del participante. Hay 9616 valores faltantes (</a:t>
            </a:r>
            <a:r>
              <a:rPr lang="es-ES" sz="1600" i="0" dirty="0" err="1">
                <a:effectLst/>
                <a:latin typeface="Söhne"/>
              </a:rPr>
              <a:t>NaN</a:t>
            </a:r>
            <a:r>
              <a:rPr lang="es-ES" sz="1600" i="0" dirty="0">
                <a:effectLst/>
                <a:latin typeface="Söhne"/>
              </a:rPr>
              <a:t>).</a:t>
            </a:r>
          </a:p>
          <a:p>
            <a:pPr marL="742950" lvl="1" indent="-285750" algn="l">
              <a:buFont typeface="Arial" panose="020B0604020202020204" pitchFamily="34" charset="0"/>
              <a:buChar char="•"/>
            </a:pPr>
            <a:r>
              <a:rPr lang="es-ES" sz="1600" b="1" i="0" dirty="0" err="1">
                <a:effectLst/>
                <a:latin typeface="Söhne"/>
              </a:rPr>
              <a:t>Height</a:t>
            </a:r>
            <a:r>
              <a:rPr lang="es-ES" sz="1600" i="0" dirty="0">
                <a:effectLst/>
                <a:latin typeface="Söhne"/>
              </a:rPr>
              <a:t>: La altura del participante. Hay 60171 valores faltantes (</a:t>
            </a:r>
            <a:r>
              <a:rPr lang="es-ES" sz="1600" i="0" dirty="0" err="1">
                <a:effectLst/>
                <a:latin typeface="Söhne"/>
              </a:rPr>
              <a:t>NaN</a:t>
            </a:r>
            <a:r>
              <a:rPr lang="es-ES" sz="1600" i="0" dirty="0">
                <a:effectLst/>
                <a:latin typeface="Söhne"/>
              </a:rPr>
              <a:t>).</a:t>
            </a:r>
          </a:p>
          <a:p>
            <a:pPr marL="742950" lvl="1" indent="-285750" algn="l">
              <a:buFont typeface="Arial" panose="020B0604020202020204" pitchFamily="34" charset="0"/>
              <a:buChar char="•"/>
            </a:pPr>
            <a:r>
              <a:rPr lang="es-ES" sz="1600" b="1" i="0" dirty="0" err="1">
                <a:effectLst/>
                <a:latin typeface="Söhne"/>
              </a:rPr>
              <a:t>Weight</a:t>
            </a:r>
            <a:r>
              <a:rPr lang="es-ES" sz="1600" i="0" dirty="0">
                <a:effectLst/>
                <a:latin typeface="Söhne"/>
              </a:rPr>
              <a:t>: El peso del participante. Hay 6275 valores faltantes (</a:t>
            </a:r>
            <a:r>
              <a:rPr lang="es-ES" sz="1600" i="0" dirty="0" err="1">
                <a:effectLst/>
                <a:latin typeface="Söhne"/>
              </a:rPr>
              <a:t>NaN</a:t>
            </a:r>
            <a:r>
              <a:rPr lang="es-ES" sz="1600" i="0" dirty="0">
                <a:effectLst/>
                <a:latin typeface="Söhne"/>
              </a:rPr>
              <a:t>).</a:t>
            </a:r>
          </a:p>
          <a:p>
            <a:pPr marL="742950" lvl="1" indent="-285750" algn="l">
              <a:buFont typeface="Arial" panose="020B0604020202020204" pitchFamily="34" charset="0"/>
              <a:buChar char="•"/>
            </a:pPr>
            <a:r>
              <a:rPr lang="es-ES" sz="1600" b="1" i="0" dirty="0" err="1">
                <a:effectLst/>
                <a:latin typeface="Söhne"/>
              </a:rPr>
              <a:t>Team</a:t>
            </a:r>
            <a:r>
              <a:rPr lang="es-ES" sz="1600" i="0" dirty="0">
                <a:effectLst/>
                <a:latin typeface="Söhne"/>
              </a:rPr>
              <a:t>: El equipo al que pertenece el participante.</a:t>
            </a:r>
          </a:p>
          <a:p>
            <a:pPr marL="742950" lvl="1" indent="-285750" algn="l">
              <a:buFont typeface="Arial" panose="020B0604020202020204" pitchFamily="34" charset="0"/>
              <a:buChar char="•"/>
            </a:pPr>
            <a:r>
              <a:rPr lang="es-ES" sz="1600" b="1" i="0" dirty="0">
                <a:effectLst/>
                <a:latin typeface="Söhne"/>
              </a:rPr>
              <a:t>NOC</a:t>
            </a:r>
            <a:r>
              <a:rPr lang="es-ES" sz="1600" i="0" dirty="0">
                <a:effectLst/>
                <a:latin typeface="Söhne"/>
              </a:rPr>
              <a:t>: El código del Comité Olímpico Nacional.</a:t>
            </a:r>
          </a:p>
          <a:p>
            <a:pPr marL="742950" lvl="1" indent="-285750" algn="l">
              <a:buFont typeface="Arial" panose="020B0604020202020204" pitchFamily="34" charset="0"/>
              <a:buChar char="•"/>
            </a:pPr>
            <a:r>
              <a:rPr lang="es-ES" sz="1600" b="1" i="0" dirty="0" err="1">
                <a:effectLst/>
                <a:latin typeface="Söhne"/>
              </a:rPr>
              <a:t>Games</a:t>
            </a:r>
            <a:r>
              <a:rPr lang="es-ES" sz="1600" i="0" dirty="0">
                <a:effectLst/>
                <a:latin typeface="Söhne"/>
              </a:rPr>
              <a:t>: Los Juegos Olímpicos en los que participó el atleta.</a:t>
            </a:r>
          </a:p>
          <a:p>
            <a:pPr marL="742950" lvl="1" indent="-285750" algn="l">
              <a:buFont typeface="Arial" panose="020B0604020202020204" pitchFamily="34" charset="0"/>
              <a:buChar char="•"/>
            </a:pPr>
            <a:r>
              <a:rPr lang="es-ES" sz="1600" b="1" i="0" dirty="0" err="1">
                <a:effectLst/>
                <a:latin typeface="Söhne"/>
              </a:rPr>
              <a:t>Year</a:t>
            </a:r>
            <a:r>
              <a:rPr lang="es-ES" sz="1600" i="0" dirty="0">
                <a:effectLst/>
                <a:latin typeface="Söhne"/>
              </a:rPr>
              <a:t>: El año en que se llevaron a cabo los Juegos Olímpicos.</a:t>
            </a:r>
          </a:p>
          <a:p>
            <a:pPr marL="742950" lvl="1" indent="-285750" algn="l">
              <a:buFont typeface="Arial" panose="020B0604020202020204" pitchFamily="34" charset="0"/>
              <a:buChar char="•"/>
            </a:pPr>
            <a:r>
              <a:rPr lang="es-ES" sz="1600" b="1" i="0" dirty="0" err="1">
                <a:effectLst/>
                <a:latin typeface="Söhne"/>
              </a:rPr>
              <a:t>Season</a:t>
            </a:r>
            <a:r>
              <a:rPr lang="es-ES" sz="1600" i="0" dirty="0">
                <a:effectLst/>
                <a:latin typeface="Söhne"/>
              </a:rPr>
              <a:t>: La temporada de los Juegos Olímpicos (verano o invierno).</a:t>
            </a:r>
          </a:p>
          <a:p>
            <a:pPr marL="742950" lvl="1" indent="-285750" algn="l">
              <a:buFont typeface="Arial" panose="020B0604020202020204" pitchFamily="34" charset="0"/>
              <a:buChar char="•"/>
            </a:pPr>
            <a:r>
              <a:rPr lang="es-ES" sz="1600" b="1" i="0" dirty="0">
                <a:effectLst/>
                <a:latin typeface="Söhne"/>
              </a:rPr>
              <a:t>City</a:t>
            </a:r>
            <a:r>
              <a:rPr lang="es-ES" sz="1600" i="0" dirty="0">
                <a:effectLst/>
                <a:latin typeface="Söhne"/>
              </a:rPr>
              <a:t>: La ciudad anfitriona de los Juegos Olímpicos.</a:t>
            </a:r>
          </a:p>
          <a:p>
            <a:pPr marL="742950" lvl="1" indent="-285750" algn="l">
              <a:buFont typeface="Arial" panose="020B0604020202020204" pitchFamily="34" charset="0"/>
              <a:buChar char="•"/>
            </a:pPr>
            <a:r>
              <a:rPr lang="es-ES" sz="1600" b="1" i="0" dirty="0">
                <a:effectLst/>
                <a:latin typeface="Söhne"/>
              </a:rPr>
              <a:t>Sport</a:t>
            </a:r>
            <a:r>
              <a:rPr lang="es-ES" sz="1600" i="0" dirty="0">
                <a:effectLst/>
                <a:latin typeface="Söhne"/>
              </a:rPr>
              <a:t>: El deporte en el que participó el atleta.</a:t>
            </a:r>
          </a:p>
          <a:p>
            <a:pPr marL="742950" lvl="1" indent="-285750" algn="l">
              <a:buFont typeface="Arial" panose="020B0604020202020204" pitchFamily="34" charset="0"/>
              <a:buChar char="•"/>
            </a:pPr>
            <a:r>
              <a:rPr lang="es-ES" sz="1600" b="1" i="0" dirty="0" err="1">
                <a:effectLst/>
                <a:latin typeface="Söhne"/>
              </a:rPr>
              <a:t>Event</a:t>
            </a:r>
            <a:r>
              <a:rPr lang="es-ES" sz="1600" i="0" dirty="0">
                <a:effectLst/>
                <a:latin typeface="Söhne"/>
              </a:rPr>
              <a:t>: El evento específico en el que participó el atleta.</a:t>
            </a:r>
          </a:p>
          <a:p>
            <a:pPr marL="742950" lvl="1" indent="-285750" algn="l">
              <a:buFont typeface="Arial" panose="020B0604020202020204" pitchFamily="34" charset="0"/>
              <a:buChar char="•"/>
            </a:pPr>
            <a:r>
              <a:rPr lang="es-ES" sz="1600" b="1" i="0" dirty="0" err="1">
                <a:effectLst/>
                <a:latin typeface="Söhne"/>
              </a:rPr>
              <a:t>Medal</a:t>
            </a:r>
            <a:r>
              <a:rPr lang="es-ES" sz="1600" i="0" dirty="0">
                <a:effectLst/>
                <a:latin typeface="Söhne"/>
              </a:rPr>
              <a:t>: La medalla ganada por el atleta. Hay 231333 valores faltantes (</a:t>
            </a:r>
            <a:r>
              <a:rPr lang="es-ES" sz="1600" i="0" dirty="0" err="1">
                <a:effectLst/>
                <a:latin typeface="Söhne"/>
              </a:rPr>
              <a:t>NaN</a:t>
            </a:r>
            <a:r>
              <a:rPr lang="es-ES" sz="1600" i="0" dirty="0">
                <a:effectLst/>
                <a:latin typeface="Söhne"/>
              </a:rPr>
              <a:t>), lo que indica que la mayoría de los participantes no ganaron medallas.</a:t>
            </a:r>
          </a:p>
          <a:p>
            <a:pPr algn="l">
              <a:buFont typeface="Arial" panose="020B0604020202020204" pitchFamily="34" charset="0"/>
              <a:buChar char="•"/>
            </a:pPr>
            <a:r>
              <a:rPr lang="es-ES" sz="1600" i="0" dirty="0">
                <a:effectLst/>
                <a:latin typeface="Söhne"/>
              </a:rPr>
              <a:t>Los tipos de datos de las columnas son:</a:t>
            </a:r>
          </a:p>
          <a:p>
            <a:pPr marL="742950" lvl="1" indent="-285750" algn="l">
              <a:buFont typeface="Arial" panose="020B0604020202020204" pitchFamily="34" charset="0"/>
              <a:buChar char="•"/>
            </a:pPr>
            <a:r>
              <a:rPr lang="es-ES" sz="1600" b="1" i="0" dirty="0">
                <a:effectLst/>
                <a:latin typeface="Söhne"/>
              </a:rPr>
              <a:t>int64</a:t>
            </a:r>
            <a:r>
              <a:rPr lang="es-ES" sz="1600" i="0" dirty="0">
                <a:effectLst/>
                <a:latin typeface="Söhne"/>
              </a:rPr>
              <a:t>: para las columnas ID y </a:t>
            </a:r>
            <a:r>
              <a:rPr lang="es-ES" sz="1600" i="0" dirty="0" err="1">
                <a:effectLst/>
                <a:latin typeface="Söhne"/>
              </a:rPr>
              <a:t>Year</a:t>
            </a:r>
            <a:r>
              <a:rPr lang="es-ES" sz="1600" i="0" dirty="0">
                <a:effectLst/>
                <a:latin typeface="Söhne"/>
              </a:rPr>
              <a:t>, que son números enteros.</a:t>
            </a:r>
          </a:p>
          <a:p>
            <a:pPr marL="742950" lvl="1" indent="-285750" algn="l">
              <a:buFont typeface="Arial" panose="020B0604020202020204" pitchFamily="34" charset="0"/>
              <a:buChar char="•"/>
            </a:pPr>
            <a:r>
              <a:rPr lang="es-ES" sz="1600" b="1" i="0" dirty="0">
                <a:effectLst/>
                <a:latin typeface="Söhne"/>
              </a:rPr>
              <a:t>float64</a:t>
            </a:r>
            <a:r>
              <a:rPr lang="es-ES" sz="1600" i="0" dirty="0">
                <a:effectLst/>
                <a:latin typeface="Söhne"/>
              </a:rPr>
              <a:t>: para las columnas Age, </a:t>
            </a:r>
            <a:r>
              <a:rPr lang="es-ES" sz="1600" i="0" dirty="0" err="1">
                <a:effectLst/>
                <a:latin typeface="Söhne"/>
              </a:rPr>
              <a:t>Height</a:t>
            </a:r>
            <a:r>
              <a:rPr lang="es-ES" sz="1600" i="0" dirty="0">
                <a:effectLst/>
                <a:latin typeface="Söhne"/>
              </a:rPr>
              <a:t> y </a:t>
            </a:r>
            <a:r>
              <a:rPr lang="es-ES" sz="1600" i="0" dirty="0" err="1">
                <a:effectLst/>
                <a:latin typeface="Söhne"/>
              </a:rPr>
              <a:t>Weight</a:t>
            </a:r>
            <a:r>
              <a:rPr lang="es-ES" sz="1600" i="0" dirty="0">
                <a:effectLst/>
                <a:latin typeface="Söhne"/>
              </a:rPr>
              <a:t>, que son números decimales.</a:t>
            </a:r>
          </a:p>
          <a:p>
            <a:pPr marL="742950" lvl="1" indent="-285750" algn="l">
              <a:buFont typeface="Arial" panose="020B0604020202020204" pitchFamily="34" charset="0"/>
              <a:buChar char="•"/>
            </a:pPr>
            <a:r>
              <a:rPr lang="es-ES" sz="1600" b="1" i="0" dirty="0" err="1">
                <a:effectLst/>
                <a:latin typeface="Söhne"/>
              </a:rPr>
              <a:t>object</a:t>
            </a:r>
            <a:r>
              <a:rPr lang="es-ES" sz="1600" i="0" dirty="0">
                <a:effectLst/>
                <a:latin typeface="Söhne"/>
              </a:rPr>
              <a:t>: para las columnas restantes, que contienen cadenas de caracteres.</a:t>
            </a:r>
          </a:p>
          <a:p>
            <a:pPr algn="l">
              <a:buFont typeface="Arial" panose="020B0604020202020204" pitchFamily="34" charset="0"/>
              <a:buChar char="•"/>
            </a:pPr>
            <a:r>
              <a:rPr lang="es-ES" sz="1600" i="0" dirty="0">
                <a:effectLst/>
                <a:latin typeface="Söhne"/>
              </a:rPr>
              <a:t>El uso de memoria del </a:t>
            </a:r>
            <a:r>
              <a:rPr lang="es-ES" sz="1600" i="0" dirty="0" err="1">
                <a:effectLst/>
                <a:latin typeface="Söhne"/>
              </a:rPr>
              <a:t>DataFrame</a:t>
            </a:r>
            <a:r>
              <a:rPr lang="es-ES" sz="1600" i="0" dirty="0">
                <a:effectLst/>
                <a:latin typeface="Söhne"/>
              </a:rPr>
              <a:t> es de aproximadamente 31.0 MB.</a:t>
            </a:r>
          </a:p>
          <a:p>
            <a:endParaRPr lang="es-AR" sz="1100" dirty="0"/>
          </a:p>
        </p:txBody>
      </p:sp>
      <p:sp>
        <p:nvSpPr>
          <p:cNvPr id="10" name="CuadroTexto 9">
            <a:extLst>
              <a:ext uri="{FF2B5EF4-FFF2-40B4-BE49-F238E27FC236}">
                <a16:creationId xmlns:a16="http://schemas.microsoft.com/office/drawing/2014/main" id="{8537A1AE-3E1C-E7BE-70D9-0F21AA9DA94C}"/>
              </a:ext>
            </a:extLst>
          </p:cNvPr>
          <p:cNvSpPr txBox="1"/>
          <p:nvPr/>
        </p:nvSpPr>
        <p:spPr>
          <a:xfrm>
            <a:off x="295275" y="1014322"/>
            <a:ext cx="10931989" cy="400110"/>
          </a:xfrm>
          <a:prstGeom prst="rect">
            <a:avLst/>
          </a:prstGeom>
          <a:noFill/>
        </p:spPr>
        <p:txBody>
          <a:bodyPr wrap="square" rtlCol="0">
            <a:spAutoFit/>
          </a:bodyPr>
          <a:lstStyle/>
          <a:p>
            <a:pPr marL="285750" indent="-285750">
              <a:buFont typeface="Arial" panose="020B0604020202020204" pitchFamily="34" charset="0"/>
              <a:buChar char="•"/>
            </a:pPr>
            <a:r>
              <a:rPr lang="es-ES" sz="2000" dirty="0"/>
              <a:t>Del </a:t>
            </a:r>
            <a:r>
              <a:rPr lang="es-ES" sz="2000" b="1" dirty="0"/>
              <a:t>df.info </a:t>
            </a:r>
            <a:r>
              <a:rPr lang="es-ES" sz="2000" dirty="0"/>
              <a:t>se obtuvieron los siguientes resultados:</a:t>
            </a:r>
            <a:endParaRPr lang="es-AR" sz="2000" dirty="0"/>
          </a:p>
        </p:txBody>
      </p:sp>
      <p:sp>
        <p:nvSpPr>
          <p:cNvPr id="11" name="Flecha: a la derecha 10">
            <a:hlinkClick r:id="rId6" action="ppaction://hlinksldjump"/>
            <a:extLst>
              <a:ext uri="{FF2B5EF4-FFF2-40B4-BE49-F238E27FC236}">
                <a16:creationId xmlns:a16="http://schemas.microsoft.com/office/drawing/2014/main" id="{8759D757-B582-F06C-E99A-96256166B697}"/>
              </a:ext>
            </a:extLst>
          </p:cNvPr>
          <p:cNvSpPr/>
          <p:nvPr/>
        </p:nvSpPr>
        <p:spPr>
          <a:xfrm>
            <a:off x="11214588" y="6133514"/>
            <a:ext cx="661181" cy="464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21237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4" name="Flecha: curvada hacia la derecha 3">
            <a:hlinkClick r:id="rId3" action="ppaction://hlinksldjump"/>
            <a:extLst>
              <a:ext uri="{FF2B5EF4-FFF2-40B4-BE49-F238E27FC236}">
                <a16:creationId xmlns:a16="http://schemas.microsoft.com/office/drawing/2014/main" id="{4279CD68-28D8-2BB8-229D-CED45B2D3C14}"/>
              </a:ext>
            </a:extLst>
          </p:cNvPr>
          <p:cNvSpPr/>
          <p:nvPr/>
        </p:nvSpPr>
        <p:spPr>
          <a:xfrm rot="10800000">
            <a:off x="11368087" y="0"/>
            <a:ext cx="575384" cy="63570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graphicFrame>
        <p:nvGraphicFramePr>
          <p:cNvPr id="8" name="Marcador de contenido 7">
            <a:extLst>
              <a:ext uri="{FF2B5EF4-FFF2-40B4-BE49-F238E27FC236}">
                <a16:creationId xmlns:a16="http://schemas.microsoft.com/office/drawing/2014/main" id="{C47C6B30-0859-9F6A-6B4C-F9256B68EFCF}"/>
              </a:ext>
            </a:extLst>
          </p:cNvPr>
          <p:cNvGraphicFramePr>
            <a:graphicFrameLocks noGrp="1" noChangeAspect="1"/>
          </p:cNvGraphicFramePr>
          <p:nvPr>
            <p:ph idx="1"/>
            <p:extLst>
              <p:ext uri="{D42A27DB-BD31-4B8C-83A1-F6EECF244321}">
                <p14:modId xmlns:p14="http://schemas.microsoft.com/office/powerpoint/2010/main" val="2020909243"/>
              </p:ext>
            </p:extLst>
          </p:nvPr>
        </p:nvGraphicFramePr>
        <p:xfrm>
          <a:off x="123827" y="811726"/>
          <a:ext cx="5972174" cy="1212386"/>
        </p:xfrm>
        <a:graphic>
          <a:graphicData uri="http://schemas.openxmlformats.org/presentationml/2006/ole">
            <mc:AlternateContent xmlns:mc="http://schemas.openxmlformats.org/markup-compatibility/2006">
              <mc:Choice xmlns:v="urn:schemas-microsoft-com:vml" Requires="v">
                <p:oleObj name="Worksheet" r:id="rId4" imgW="7238965" imgH="1685890" progId="Excel.Sheet.12">
                  <p:embed/>
                </p:oleObj>
              </mc:Choice>
              <mc:Fallback>
                <p:oleObj name="Worksheet" r:id="rId4" imgW="7238965" imgH="1685890" progId="Excel.Sheet.12">
                  <p:embed/>
                  <p:pic>
                    <p:nvPicPr>
                      <p:cNvPr id="0" name=""/>
                      <p:cNvPicPr/>
                      <p:nvPr/>
                    </p:nvPicPr>
                    <p:blipFill>
                      <a:blip r:embed="rId5"/>
                      <a:stretch>
                        <a:fillRect/>
                      </a:stretch>
                    </p:blipFill>
                    <p:spPr>
                      <a:xfrm>
                        <a:off x="123827" y="811726"/>
                        <a:ext cx="5972174" cy="1212386"/>
                      </a:xfrm>
                      <a:prstGeom prst="rect">
                        <a:avLst/>
                      </a:prstGeom>
                      <a:solidFill>
                        <a:schemeClr val="bg1">
                          <a:alpha val="50000"/>
                        </a:schemeClr>
                      </a:solidFill>
                    </p:spPr>
                  </p:pic>
                </p:oleObj>
              </mc:Fallback>
            </mc:AlternateContent>
          </a:graphicData>
        </a:graphic>
      </p:graphicFrame>
      <p:sp>
        <p:nvSpPr>
          <p:cNvPr id="10" name="CuadroTexto 9">
            <a:extLst>
              <a:ext uri="{FF2B5EF4-FFF2-40B4-BE49-F238E27FC236}">
                <a16:creationId xmlns:a16="http://schemas.microsoft.com/office/drawing/2014/main" id="{19BB5C16-4B03-546D-48EB-559123B4323D}"/>
              </a:ext>
            </a:extLst>
          </p:cNvPr>
          <p:cNvSpPr txBox="1"/>
          <p:nvPr/>
        </p:nvSpPr>
        <p:spPr>
          <a:xfrm>
            <a:off x="0" y="2255492"/>
            <a:ext cx="5486401" cy="4293483"/>
          </a:xfrm>
          <a:prstGeom prst="rect">
            <a:avLst/>
          </a:prstGeom>
          <a:noFill/>
        </p:spPr>
        <p:txBody>
          <a:bodyPr wrap="square">
            <a:spAutoFit/>
          </a:bodyPr>
          <a:lstStyle/>
          <a:p>
            <a:pPr algn="l">
              <a:buFont typeface="Arial" panose="020B0604020202020204" pitchFamily="34" charset="0"/>
              <a:buChar char="•"/>
            </a:pPr>
            <a:r>
              <a:rPr lang="es-ES" sz="1200" b="1" i="0" dirty="0">
                <a:effectLst/>
                <a:latin typeface="Söhne"/>
              </a:rPr>
              <a:t>ID:</a:t>
            </a:r>
          </a:p>
          <a:p>
            <a:pPr marL="742950" lvl="1" indent="-285750" algn="l">
              <a:buFont typeface="Arial" panose="020B0604020202020204" pitchFamily="34" charset="0"/>
              <a:buChar char="•"/>
            </a:pPr>
            <a:r>
              <a:rPr lang="es-ES" sz="1200" b="1" i="0" dirty="0" err="1">
                <a:effectLst/>
                <a:latin typeface="Söhne"/>
              </a:rPr>
              <a:t>count</a:t>
            </a:r>
            <a:r>
              <a:rPr lang="es-ES" sz="1200" b="1" i="0" dirty="0">
                <a:effectLst/>
                <a:latin typeface="Söhne"/>
              </a:rPr>
              <a:t>: El número total de valores no nulos en la columna es 271116.</a:t>
            </a:r>
          </a:p>
          <a:p>
            <a:pPr marL="742950" lvl="1" indent="-285750" algn="l">
              <a:buFont typeface="Arial" panose="020B0604020202020204" pitchFamily="34" charset="0"/>
              <a:buChar char="•"/>
            </a:pPr>
            <a:r>
              <a:rPr lang="es-ES" sz="1200" b="1" i="0" dirty="0">
                <a:effectLst/>
                <a:latin typeface="Söhne"/>
              </a:rPr>
              <a:t>mean: La media de los valores en la columna es aproximadamente 68248.95.</a:t>
            </a:r>
          </a:p>
          <a:p>
            <a:pPr marL="742950" lvl="1" indent="-285750" algn="l">
              <a:buFont typeface="Arial" panose="020B0604020202020204" pitchFamily="34" charset="0"/>
              <a:buChar char="•"/>
            </a:pPr>
            <a:r>
              <a:rPr lang="es-ES" sz="1200" b="1" i="0" dirty="0" err="1">
                <a:effectLst/>
                <a:latin typeface="Söhne"/>
              </a:rPr>
              <a:t>std</a:t>
            </a:r>
            <a:r>
              <a:rPr lang="es-ES" sz="1200" b="1" i="0" dirty="0">
                <a:effectLst/>
                <a:latin typeface="Söhne"/>
              </a:rPr>
              <a:t>: La desviación estándar de los valores en la columna es aproximadamente 39022.29.</a:t>
            </a:r>
          </a:p>
          <a:p>
            <a:pPr marL="742950" lvl="1" indent="-285750" algn="l">
              <a:buFont typeface="Arial" panose="020B0604020202020204" pitchFamily="34" charset="0"/>
              <a:buChar char="•"/>
            </a:pPr>
            <a:r>
              <a:rPr lang="es-ES" sz="1200" b="1" i="0" dirty="0">
                <a:effectLst/>
                <a:latin typeface="Söhne"/>
              </a:rPr>
              <a:t>min: El valor mínimo en la columna es 1.</a:t>
            </a:r>
          </a:p>
          <a:p>
            <a:pPr marL="742950" lvl="1" indent="-285750" algn="l">
              <a:buFont typeface="Arial" panose="020B0604020202020204" pitchFamily="34" charset="0"/>
              <a:buChar char="•"/>
            </a:pPr>
            <a:r>
              <a:rPr lang="es-ES" sz="1200" b="1" i="0" dirty="0">
                <a:effectLst/>
                <a:latin typeface="Söhne"/>
              </a:rPr>
              <a:t>25%: El percentil 25 es 34643.00.</a:t>
            </a:r>
          </a:p>
          <a:p>
            <a:pPr marL="742950" lvl="1" indent="-285750" algn="l">
              <a:buFont typeface="Arial" panose="020B0604020202020204" pitchFamily="34" charset="0"/>
              <a:buChar char="•"/>
            </a:pPr>
            <a:r>
              <a:rPr lang="es-ES" sz="1200" b="1" i="0" dirty="0">
                <a:effectLst/>
                <a:latin typeface="Söhne"/>
              </a:rPr>
              <a:t>50%: El percentil 50 (o mediana) es 68205.00.</a:t>
            </a:r>
          </a:p>
          <a:p>
            <a:pPr marL="742950" lvl="1" indent="-285750" algn="l">
              <a:buFont typeface="Arial" panose="020B0604020202020204" pitchFamily="34" charset="0"/>
              <a:buChar char="•"/>
            </a:pPr>
            <a:r>
              <a:rPr lang="es-ES" sz="1200" b="1" i="0" dirty="0">
                <a:effectLst/>
                <a:latin typeface="Söhne"/>
              </a:rPr>
              <a:t>75%: El percentil 75 es 102097.25.</a:t>
            </a:r>
          </a:p>
          <a:p>
            <a:pPr marL="742950" lvl="1" indent="-285750" algn="l">
              <a:buFont typeface="Arial" panose="020B0604020202020204" pitchFamily="34" charset="0"/>
              <a:buChar char="•"/>
            </a:pPr>
            <a:r>
              <a:rPr lang="es-ES" sz="1200" b="1" i="0" dirty="0" err="1">
                <a:effectLst/>
                <a:latin typeface="Söhne"/>
              </a:rPr>
              <a:t>max</a:t>
            </a:r>
            <a:r>
              <a:rPr lang="es-ES" sz="1200" b="1" i="0" dirty="0">
                <a:effectLst/>
                <a:latin typeface="Söhne"/>
              </a:rPr>
              <a:t>: El valor máximo en la columna es 135571.00.</a:t>
            </a:r>
          </a:p>
          <a:p>
            <a:pPr algn="l">
              <a:buFont typeface="Arial" panose="020B0604020202020204" pitchFamily="34" charset="0"/>
              <a:buChar char="•"/>
            </a:pPr>
            <a:r>
              <a:rPr lang="es-ES" sz="1200" b="1" i="0" dirty="0">
                <a:effectLst/>
                <a:latin typeface="Söhne"/>
              </a:rPr>
              <a:t>Age:</a:t>
            </a:r>
          </a:p>
          <a:p>
            <a:pPr marL="742950" lvl="1" indent="-285750" algn="l">
              <a:buFont typeface="Arial" panose="020B0604020202020204" pitchFamily="34" charset="0"/>
              <a:buChar char="•"/>
            </a:pPr>
            <a:r>
              <a:rPr lang="es-ES" sz="1200" b="1" i="0" dirty="0" err="1">
                <a:effectLst/>
                <a:latin typeface="Söhne"/>
              </a:rPr>
              <a:t>count</a:t>
            </a:r>
            <a:r>
              <a:rPr lang="es-ES" sz="1200" b="1" i="0" dirty="0">
                <a:effectLst/>
                <a:latin typeface="Söhne"/>
              </a:rPr>
              <a:t>: El número total de valores no nulos en la columna es 261642.</a:t>
            </a:r>
          </a:p>
          <a:p>
            <a:pPr marL="742950" lvl="1" indent="-285750" algn="l">
              <a:buFont typeface="Arial" panose="020B0604020202020204" pitchFamily="34" charset="0"/>
              <a:buChar char="•"/>
            </a:pPr>
            <a:r>
              <a:rPr lang="es-ES" sz="1200" b="1" i="0" dirty="0">
                <a:effectLst/>
                <a:latin typeface="Söhne"/>
              </a:rPr>
              <a:t>mean: La media de los valores en la columna es aproximadamente 25.56.</a:t>
            </a:r>
          </a:p>
          <a:p>
            <a:pPr marL="742950" lvl="1" indent="-285750" algn="l">
              <a:buFont typeface="Arial" panose="020B0604020202020204" pitchFamily="34" charset="0"/>
              <a:buChar char="•"/>
            </a:pPr>
            <a:r>
              <a:rPr lang="es-ES" sz="1200" b="1" i="0" dirty="0" err="1">
                <a:effectLst/>
                <a:latin typeface="Söhne"/>
              </a:rPr>
              <a:t>std</a:t>
            </a:r>
            <a:r>
              <a:rPr lang="es-ES" sz="1200" b="1" i="0" dirty="0">
                <a:effectLst/>
                <a:latin typeface="Söhne"/>
              </a:rPr>
              <a:t>: La desviación estándar de los valores en la columna es aproximadamente 6.39.</a:t>
            </a:r>
          </a:p>
          <a:p>
            <a:pPr marL="742950" lvl="1" indent="-285750" algn="l">
              <a:buFont typeface="Arial" panose="020B0604020202020204" pitchFamily="34" charset="0"/>
              <a:buChar char="•"/>
            </a:pPr>
            <a:r>
              <a:rPr lang="es-ES" sz="1200" b="1" i="0" dirty="0">
                <a:effectLst/>
                <a:latin typeface="Söhne"/>
              </a:rPr>
              <a:t>min: La edad mínima en la columna es 10 años.</a:t>
            </a:r>
          </a:p>
          <a:p>
            <a:pPr marL="742950" lvl="1" indent="-285750" algn="l">
              <a:buFont typeface="Arial" panose="020B0604020202020204" pitchFamily="34" charset="0"/>
              <a:buChar char="•"/>
            </a:pPr>
            <a:r>
              <a:rPr lang="es-ES" sz="1200" b="1" i="0" dirty="0">
                <a:effectLst/>
                <a:latin typeface="Söhne"/>
              </a:rPr>
              <a:t>25%: El percentil 25 es 21.00.</a:t>
            </a:r>
          </a:p>
          <a:p>
            <a:pPr marL="742950" lvl="1" indent="-285750" algn="l">
              <a:buFont typeface="Arial" panose="020B0604020202020204" pitchFamily="34" charset="0"/>
              <a:buChar char="•"/>
            </a:pPr>
            <a:r>
              <a:rPr lang="es-ES" sz="1200" b="1" i="0" dirty="0">
                <a:effectLst/>
                <a:latin typeface="Söhne"/>
              </a:rPr>
              <a:t>50%: El percentil 50 (o mediana) es 24.00.</a:t>
            </a:r>
          </a:p>
          <a:p>
            <a:pPr marL="742950" lvl="1" indent="-285750" algn="l">
              <a:buFont typeface="Arial" panose="020B0604020202020204" pitchFamily="34" charset="0"/>
              <a:buChar char="•"/>
            </a:pPr>
            <a:r>
              <a:rPr lang="es-ES" sz="1200" b="1" i="0" dirty="0">
                <a:effectLst/>
                <a:latin typeface="Söhne"/>
              </a:rPr>
              <a:t>75%: El percentil 75 es 28.00.</a:t>
            </a:r>
          </a:p>
          <a:p>
            <a:pPr marL="742950" lvl="1" indent="-285750" algn="l">
              <a:buFont typeface="Arial" panose="020B0604020202020204" pitchFamily="34" charset="0"/>
              <a:buChar char="•"/>
            </a:pPr>
            <a:r>
              <a:rPr lang="es-ES" sz="1200" b="1" i="0" dirty="0" err="1">
                <a:effectLst/>
                <a:latin typeface="Söhne"/>
              </a:rPr>
              <a:t>max</a:t>
            </a:r>
            <a:r>
              <a:rPr lang="es-ES" sz="1200" b="1" i="0" dirty="0">
                <a:effectLst/>
                <a:latin typeface="Söhne"/>
              </a:rPr>
              <a:t>: La edad máxima en la columna es 97 años.</a:t>
            </a:r>
          </a:p>
          <a:p>
            <a:pPr algn="l">
              <a:buFont typeface="Arial" panose="020B0604020202020204" pitchFamily="34" charset="0"/>
              <a:buChar char="•"/>
            </a:pPr>
            <a:endParaRPr lang="es-ES" sz="900" b="0" i="0" dirty="0">
              <a:effectLst/>
              <a:latin typeface="Söhne"/>
            </a:endParaRPr>
          </a:p>
        </p:txBody>
      </p:sp>
      <p:sp>
        <p:nvSpPr>
          <p:cNvPr id="12" name="CuadroTexto 11">
            <a:extLst>
              <a:ext uri="{FF2B5EF4-FFF2-40B4-BE49-F238E27FC236}">
                <a16:creationId xmlns:a16="http://schemas.microsoft.com/office/drawing/2014/main" id="{61408D49-E8E4-6581-41EA-3FE7B0518416}"/>
              </a:ext>
            </a:extLst>
          </p:cNvPr>
          <p:cNvSpPr txBox="1"/>
          <p:nvPr/>
        </p:nvSpPr>
        <p:spPr>
          <a:xfrm>
            <a:off x="6122746" y="635702"/>
            <a:ext cx="5972172" cy="5786199"/>
          </a:xfrm>
          <a:prstGeom prst="rect">
            <a:avLst/>
          </a:prstGeom>
          <a:noFill/>
        </p:spPr>
        <p:txBody>
          <a:bodyPr wrap="square">
            <a:spAutoFit/>
          </a:bodyPr>
          <a:lstStyle/>
          <a:p>
            <a:pPr algn="l">
              <a:buFont typeface="Arial" panose="020B0604020202020204" pitchFamily="34" charset="0"/>
              <a:buChar char="•"/>
            </a:pPr>
            <a:r>
              <a:rPr lang="es-ES" sz="1200" b="1" i="0" dirty="0" err="1">
                <a:effectLst/>
                <a:latin typeface="Söhne"/>
              </a:rPr>
              <a:t>Height</a:t>
            </a:r>
            <a:r>
              <a:rPr lang="es-ES" sz="1200" b="1" i="0" dirty="0">
                <a:effectLst/>
                <a:latin typeface="Söhne"/>
              </a:rPr>
              <a:t>:</a:t>
            </a:r>
          </a:p>
          <a:p>
            <a:pPr marL="742950" lvl="1" indent="-285750" algn="l">
              <a:buFont typeface="Arial" panose="020B0604020202020204" pitchFamily="34" charset="0"/>
              <a:buChar char="•"/>
            </a:pPr>
            <a:r>
              <a:rPr lang="es-ES" sz="1200" b="1" i="0" dirty="0" err="1">
                <a:effectLst/>
                <a:latin typeface="Söhne"/>
              </a:rPr>
              <a:t>count</a:t>
            </a:r>
            <a:r>
              <a:rPr lang="es-ES" sz="1200" b="1" i="0" dirty="0">
                <a:effectLst/>
                <a:latin typeface="Söhne"/>
              </a:rPr>
              <a:t>: El número total de valores no nulos en la columna es 210945.</a:t>
            </a:r>
          </a:p>
          <a:p>
            <a:pPr marL="742950" lvl="1" indent="-285750" algn="l">
              <a:buFont typeface="Arial" panose="020B0604020202020204" pitchFamily="34" charset="0"/>
              <a:buChar char="•"/>
            </a:pPr>
            <a:r>
              <a:rPr lang="es-ES" sz="1200" b="1" i="0" dirty="0">
                <a:effectLst/>
                <a:latin typeface="Söhne"/>
              </a:rPr>
              <a:t>mean: La media de los valores en la columna es aproximadamente 175.34.</a:t>
            </a:r>
          </a:p>
          <a:p>
            <a:pPr marL="742950" lvl="1" indent="-285750" algn="l">
              <a:buFont typeface="Arial" panose="020B0604020202020204" pitchFamily="34" charset="0"/>
              <a:buChar char="•"/>
            </a:pPr>
            <a:r>
              <a:rPr lang="es-ES" sz="1200" b="1" i="0" dirty="0" err="1">
                <a:effectLst/>
                <a:latin typeface="Söhne"/>
              </a:rPr>
              <a:t>std</a:t>
            </a:r>
            <a:r>
              <a:rPr lang="es-ES" sz="1200" b="1" i="0" dirty="0">
                <a:effectLst/>
                <a:latin typeface="Söhne"/>
              </a:rPr>
              <a:t>: La desviación estándar de los valores en la columna es aproximadamente 10.52.</a:t>
            </a:r>
          </a:p>
          <a:p>
            <a:pPr marL="742950" lvl="1" indent="-285750" algn="l">
              <a:buFont typeface="Arial" panose="020B0604020202020204" pitchFamily="34" charset="0"/>
              <a:buChar char="•"/>
            </a:pPr>
            <a:r>
              <a:rPr lang="es-ES" sz="1200" b="1" i="0" dirty="0">
                <a:effectLst/>
                <a:latin typeface="Söhne"/>
              </a:rPr>
              <a:t>min: La altura mínima en la columna es 127 cm.</a:t>
            </a:r>
          </a:p>
          <a:p>
            <a:pPr marL="742950" lvl="1" indent="-285750" algn="l">
              <a:buFont typeface="Arial" panose="020B0604020202020204" pitchFamily="34" charset="0"/>
              <a:buChar char="•"/>
            </a:pPr>
            <a:r>
              <a:rPr lang="es-ES" sz="1200" b="1" i="0" dirty="0">
                <a:effectLst/>
                <a:latin typeface="Söhne"/>
              </a:rPr>
              <a:t>25%: El percentil 25 es 168.00 cm.</a:t>
            </a:r>
          </a:p>
          <a:p>
            <a:pPr marL="742950" lvl="1" indent="-285750" algn="l">
              <a:buFont typeface="Arial" panose="020B0604020202020204" pitchFamily="34" charset="0"/>
              <a:buChar char="•"/>
            </a:pPr>
            <a:r>
              <a:rPr lang="es-ES" sz="1200" b="1" i="0" dirty="0">
                <a:effectLst/>
                <a:latin typeface="Söhne"/>
              </a:rPr>
              <a:t>50%: El percentil 50 (o mediana) es 175.00 cm.</a:t>
            </a:r>
          </a:p>
          <a:p>
            <a:pPr marL="742950" lvl="1" indent="-285750" algn="l">
              <a:buFont typeface="Arial" panose="020B0604020202020204" pitchFamily="34" charset="0"/>
              <a:buChar char="•"/>
            </a:pPr>
            <a:r>
              <a:rPr lang="es-ES" sz="1200" b="1" i="0" dirty="0">
                <a:effectLst/>
                <a:latin typeface="Söhne"/>
              </a:rPr>
              <a:t>75%: El percentil 75 es 183.00 cm.</a:t>
            </a:r>
          </a:p>
          <a:p>
            <a:pPr marL="742950" lvl="1" indent="-285750" algn="l">
              <a:buFont typeface="Arial" panose="020B0604020202020204" pitchFamily="34" charset="0"/>
              <a:buChar char="•"/>
            </a:pPr>
            <a:r>
              <a:rPr lang="es-ES" sz="1200" b="1" i="0" dirty="0" err="1">
                <a:effectLst/>
                <a:latin typeface="Söhne"/>
              </a:rPr>
              <a:t>max</a:t>
            </a:r>
            <a:r>
              <a:rPr lang="es-ES" sz="1200" b="1" i="0" dirty="0">
                <a:effectLst/>
                <a:latin typeface="Söhne"/>
              </a:rPr>
              <a:t>: La altura máxima en la columna es 226 cm.</a:t>
            </a:r>
          </a:p>
          <a:p>
            <a:pPr algn="l">
              <a:buFont typeface="Arial" panose="020B0604020202020204" pitchFamily="34" charset="0"/>
              <a:buChar char="•"/>
            </a:pPr>
            <a:r>
              <a:rPr lang="es-ES" sz="1200" b="1" i="0" dirty="0" err="1">
                <a:effectLst/>
                <a:latin typeface="Söhne"/>
              </a:rPr>
              <a:t>Weight</a:t>
            </a:r>
            <a:r>
              <a:rPr lang="es-ES" sz="1200" b="1" i="0" dirty="0">
                <a:effectLst/>
                <a:latin typeface="Söhne"/>
              </a:rPr>
              <a:t>:</a:t>
            </a:r>
          </a:p>
          <a:p>
            <a:pPr marL="742950" lvl="1" indent="-285750" algn="l">
              <a:buFont typeface="Arial" panose="020B0604020202020204" pitchFamily="34" charset="0"/>
              <a:buChar char="•"/>
            </a:pPr>
            <a:r>
              <a:rPr lang="es-ES" sz="1200" b="1" i="0" dirty="0" err="1">
                <a:effectLst/>
                <a:latin typeface="Söhne"/>
              </a:rPr>
              <a:t>count</a:t>
            </a:r>
            <a:r>
              <a:rPr lang="es-ES" sz="1200" b="1" i="0" dirty="0">
                <a:effectLst/>
                <a:latin typeface="Söhne"/>
              </a:rPr>
              <a:t>: El número total de valores no nulos en la columna es 208241.</a:t>
            </a:r>
          </a:p>
          <a:p>
            <a:pPr marL="742950" lvl="1" indent="-285750" algn="l">
              <a:buFont typeface="Arial" panose="020B0604020202020204" pitchFamily="34" charset="0"/>
              <a:buChar char="•"/>
            </a:pPr>
            <a:r>
              <a:rPr lang="es-ES" sz="1200" b="1" i="0" dirty="0">
                <a:effectLst/>
                <a:latin typeface="Söhne"/>
              </a:rPr>
              <a:t>mean: La media de los valores en la columna es aproximadamente 70.70.</a:t>
            </a:r>
          </a:p>
          <a:p>
            <a:pPr marL="742950" lvl="1" indent="-285750" algn="l">
              <a:buFont typeface="Arial" panose="020B0604020202020204" pitchFamily="34" charset="0"/>
              <a:buChar char="•"/>
            </a:pPr>
            <a:r>
              <a:rPr lang="es-ES" sz="1200" b="1" i="0" dirty="0" err="1">
                <a:effectLst/>
                <a:latin typeface="Söhne"/>
              </a:rPr>
              <a:t>std</a:t>
            </a:r>
            <a:r>
              <a:rPr lang="es-ES" sz="1200" b="1" i="0" dirty="0">
                <a:effectLst/>
                <a:latin typeface="Söhne"/>
              </a:rPr>
              <a:t>: La desviación estándar de los valores en la columna es aproximadamente 14.35.</a:t>
            </a:r>
          </a:p>
          <a:p>
            <a:pPr marL="742950" lvl="1" indent="-285750" algn="l">
              <a:buFont typeface="Arial" panose="020B0604020202020204" pitchFamily="34" charset="0"/>
              <a:buChar char="•"/>
            </a:pPr>
            <a:r>
              <a:rPr lang="es-ES" sz="1200" b="1" i="0" dirty="0">
                <a:effectLst/>
                <a:latin typeface="Söhne"/>
              </a:rPr>
              <a:t>min: El peso mínimo en la columna es 25 kg.</a:t>
            </a:r>
          </a:p>
          <a:p>
            <a:pPr marL="742950" lvl="1" indent="-285750" algn="l">
              <a:buFont typeface="Arial" panose="020B0604020202020204" pitchFamily="34" charset="0"/>
              <a:buChar char="•"/>
            </a:pPr>
            <a:r>
              <a:rPr lang="es-ES" sz="1200" b="1" i="0" dirty="0">
                <a:effectLst/>
                <a:latin typeface="Söhne"/>
              </a:rPr>
              <a:t>25%: El percentil 25 es 60.00 kg.</a:t>
            </a:r>
          </a:p>
          <a:p>
            <a:pPr marL="742950" lvl="1" indent="-285750" algn="l">
              <a:buFont typeface="Arial" panose="020B0604020202020204" pitchFamily="34" charset="0"/>
              <a:buChar char="•"/>
            </a:pPr>
            <a:r>
              <a:rPr lang="es-ES" sz="1200" b="1" i="0" dirty="0">
                <a:effectLst/>
                <a:latin typeface="Söhne"/>
              </a:rPr>
              <a:t>50%: El percentil 50 (o mediana) es 70.00 kg.</a:t>
            </a:r>
          </a:p>
          <a:p>
            <a:pPr marL="742950" lvl="1" indent="-285750" algn="l">
              <a:buFont typeface="Arial" panose="020B0604020202020204" pitchFamily="34" charset="0"/>
              <a:buChar char="•"/>
            </a:pPr>
            <a:r>
              <a:rPr lang="es-ES" sz="1200" b="1" i="0" dirty="0">
                <a:effectLst/>
                <a:latin typeface="Söhne"/>
              </a:rPr>
              <a:t>75%: El percentil 75 es 79.00 kg.</a:t>
            </a:r>
          </a:p>
          <a:p>
            <a:pPr marL="742950" lvl="1" indent="-285750" algn="l">
              <a:buFont typeface="Arial" panose="020B0604020202020204" pitchFamily="34" charset="0"/>
              <a:buChar char="•"/>
            </a:pPr>
            <a:r>
              <a:rPr lang="es-ES" sz="1200" b="1" i="0" dirty="0" err="1">
                <a:effectLst/>
                <a:latin typeface="Söhne"/>
              </a:rPr>
              <a:t>max</a:t>
            </a:r>
            <a:r>
              <a:rPr lang="es-ES" sz="1200" b="1" i="0" dirty="0">
                <a:effectLst/>
                <a:latin typeface="Söhne"/>
              </a:rPr>
              <a:t>: El peso máximo en la columna es 214 kg.</a:t>
            </a:r>
          </a:p>
          <a:p>
            <a:pPr algn="l">
              <a:buFont typeface="Arial" panose="020B0604020202020204" pitchFamily="34" charset="0"/>
              <a:buChar char="•"/>
            </a:pPr>
            <a:r>
              <a:rPr lang="es-ES" sz="1200" b="1" i="0" dirty="0" err="1">
                <a:effectLst/>
                <a:latin typeface="Söhne"/>
              </a:rPr>
              <a:t>Year</a:t>
            </a:r>
            <a:r>
              <a:rPr lang="es-ES" sz="1200" b="1" i="0" dirty="0">
                <a:effectLst/>
                <a:latin typeface="Söhne"/>
              </a:rPr>
              <a:t>:</a:t>
            </a:r>
          </a:p>
          <a:p>
            <a:pPr marL="742950" lvl="1" indent="-285750" algn="l">
              <a:buFont typeface="Arial" panose="020B0604020202020204" pitchFamily="34" charset="0"/>
              <a:buChar char="•"/>
            </a:pPr>
            <a:r>
              <a:rPr lang="es-ES" sz="1200" b="1" i="0" dirty="0" err="1">
                <a:effectLst/>
                <a:latin typeface="Söhne"/>
              </a:rPr>
              <a:t>count</a:t>
            </a:r>
            <a:r>
              <a:rPr lang="es-ES" sz="1200" b="1" i="0" dirty="0">
                <a:effectLst/>
                <a:latin typeface="Söhne"/>
              </a:rPr>
              <a:t>: El número total de valores no nulos en la columna es 271116.</a:t>
            </a:r>
          </a:p>
          <a:p>
            <a:pPr marL="742950" lvl="1" indent="-285750" algn="l">
              <a:buFont typeface="Arial" panose="020B0604020202020204" pitchFamily="34" charset="0"/>
              <a:buChar char="•"/>
            </a:pPr>
            <a:r>
              <a:rPr lang="es-ES" sz="1200" b="1" i="0" dirty="0">
                <a:effectLst/>
                <a:latin typeface="Söhne"/>
              </a:rPr>
              <a:t>mean: La media de los valores en la columna es aproximadamente 1978.38.</a:t>
            </a:r>
          </a:p>
          <a:p>
            <a:pPr marL="742950" lvl="1" indent="-285750" algn="l">
              <a:buFont typeface="Arial" panose="020B0604020202020204" pitchFamily="34" charset="0"/>
              <a:buChar char="•"/>
            </a:pPr>
            <a:r>
              <a:rPr lang="es-ES" sz="1200" b="1" i="0" dirty="0" err="1">
                <a:effectLst/>
                <a:latin typeface="Söhne"/>
              </a:rPr>
              <a:t>std</a:t>
            </a:r>
            <a:r>
              <a:rPr lang="es-ES" sz="1200" b="1" i="0" dirty="0">
                <a:effectLst/>
                <a:latin typeface="Söhne"/>
              </a:rPr>
              <a:t>: La desviación estándar de los valores en la columna es aproximadamente 29.88.</a:t>
            </a:r>
          </a:p>
          <a:p>
            <a:pPr marL="742950" lvl="1" indent="-285750" algn="l">
              <a:buFont typeface="Arial" panose="020B0604020202020204" pitchFamily="34" charset="0"/>
              <a:buChar char="•"/>
            </a:pPr>
            <a:r>
              <a:rPr lang="es-ES" sz="1200" b="1" i="0" dirty="0">
                <a:effectLst/>
                <a:latin typeface="Söhne"/>
              </a:rPr>
              <a:t>min: El año mínimo en la columna es 1896.</a:t>
            </a:r>
          </a:p>
          <a:p>
            <a:pPr marL="742950" lvl="1" indent="-285750" algn="l">
              <a:buFont typeface="Arial" panose="020B0604020202020204" pitchFamily="34" charset="0"/>
              <a:buChar char="•"/>
            </a:pPr>
            <a:r>
              <a:rPr lang="es-ES" sz="1200" b="1" i="0" dirty="0">
                <a:effectLst/>
                <a:latin typeface="Söhne"/>
              </a:rPr>
              <a:t>25%: El percentil 25 es 1960.</a:t>
            </a:r>
          </a:p>
          <a:p>
            <a:pPr marL="742950" lvl="1" indent="-285750" algn="l">
              <a:buFont typeface="Arial" panose="020B0604020202020204" pitchFamily="34" charset="0"/>
              <a:buChar char="•"/>
            </a:pPr>
            <a:r>
              <a:rPr lang="es-ES" sz="1200" b="1" i="0" dirty="0">
                <a:effectLst/>
                <a:latin typeface="Söhne"/>
              </a:rPr>
              <a:t>50%: El percentil 50 (o mediana) es 1988.</a:t>
            </a:r>
          </a:p>
          <a:p>
            <a:pPr marL="742950" lvl="1" indent="-285750" algn="l">
              <a:buFont typeface="Arial" panose="020B0604020202020204" pitchFamily="34" charset="0"/>
              <a:buChar char="•"/>
            </a:pPr>
            <a:r>
              <a:rPr lang="es-ES" sz="1200" b="1" i="0" dirty="0">
                <a:effectLst/>
                <a:latin typeface="Söhne"/>
              </a:rPr>
              <a:t>75%: El percentil 75 es 2002.</a:t>
            </a:r>
          </a:p>
          <a:p>
            <a:pPr marL="742950" lvl="1" indent="-285750" algn="l">
              <a:buFont typeface="Arial" panose="020B0604020202020204" pitchFamily="34" charset="0"/>
              <a:buChar char="•"/>
            </a:pPr>
            <a:r>
              <a:rPr lang="es-ES" sz="1200" b="1" i="0" dirty="0" err="1">
                <a:effectLst/>
                <a:latin typeface="Söhne"/>
              </a:rPr>
              <a:t>max</a:t>
            </a:r>
            <a:r>
              <a:rPr lang="es-ES" sz="1200" b="1" i="0" dirty="0">
                <a:effectLst/>
                <a:latin typeface="Söhne"/>
              </a:rPr>
              <a:t>: El año máximo en la columna es 2016.</a:t>
            </a:r>
          </a:p>
          <a:p>
            <a:pPr algn="l">
              <a:buFont typeface="Arial" panose="020B0604020202020204" pitchFamily="34" charset="0"/>
              <a:buChar char="•"/>
            </a:pPr>
            <a:endParaRPr lang="es-ES" sz="1000" b="0" i="0" dirty="0">
              <a:effectLst/>
              <a:latin typeface="Söhne"/>
            </a:endParaRPr>
          </a:p>
        </p:txBody>
      </p:sp>
      <p:sp>
        <p:nvSpPr>
          <p:cNvPr id="13" name="CuadroTexto 12">
            <a:extLst>
              <a:ext uri="{FF2B5EF4-FFF2-40B4-BE49-F238E27FC236}">
                <a16:creationId xmlns:a16="http://schemas.microsoft.com/office/drawing/2014/main" id="{E62E4C34-4463-1A28-475F-A5AFEB1B52E6}"/>
              </a:ext>
            </a:extLst>
          </p:cNvPr>
          <p:cNvSpPr txBox="1"/>
          <p:nvPr/>
        </p:nvSpPr>
        <p:spPr>
          <a:xfrm>
            <a:off x="123827" y="211015"/>
            <a:ext cx="5728334" cy="369332"/>
          </a:xfrm>
          <a:prstGeom prst="rect">
            <a:avLst/>
          </a:prstGeom>
          <a:noFill/>
        </p:spPr>
        <p:txBody>
          <a:bodyPr wrap="square" rtlCol="0">
            <a:spAutoFit/>
          </a:bodyPr>
          <a:lstStyle/>
          <a:p>
            <a:pPr marL="285750" indent="-285750">
              <a:buFont typeface="Arial" panose="020B0604020202020204" pitchFamily="34" charset="0"/>
              <a:buChar char="•"/>
            </a:pPr>
            <a:r>
              <a:rPr lang="es-ES" dirty="0"/>
              <a:t>De un </a:t>
            </a:r>
            <a:r>
              <a:rPr lang="es-ES" b="1" dirty="0" err="1"/>
              <a:t>df.describe</a:t>
            </a:r>
            <a:r>
              <a:rPr lang="es-ES" b="1" dirty="0"/>
              <a:t> </a:t>
            </a:r>
            <a:r>
              <a:rPr lang="es-ES" dirty="0"/>
              <a:t>arrojo los siguientes datos:</a:t>
            </a:r>
            <a:endParaRPr lang="es-AR" b="1" dirty="0"/>
          </a:p>
        </p:txBody>
      </p:sp>
      <p:sp>
        <p:nvSpPr>
          <p:cNvPr id="14" name="Flecha: a la derecha 13">
            <a:hlinkClick r:id="rId6" action="ppaction://hlinksldjump"/>
            <a:extLst>
              <a:ext uri="{FF2B5EF4-FFF2-40B4-BE49-F238E27FC236}">
                <a16:creationId xmlns:a16="http://schemas.microsoft.com/office/drawing/2014/main" id="{EA770C88-9FEF-2227-FE15-AF1ACC342405}"/>
              </a:ext>
            </a:extLst>
          </p:cNvPr>
          <p:cNvSpPr/>
          <p:nvPr/>
        </p:nvSpPr>
        <p:spPr>
          <a:xfrm>
            <a:off x="11201215" y="6189784"/>
            <a:ext cx="661181" cy="464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Flecha: a la derecha 14">
            <a:hlinkClick r:id="rId7" action="ppaction://hlinksldjump"/>
            <a:extLst>
              <a:ext uri="{FF2B5EF4-FFF2-40B4-BE49-F238E27FC236}">
                <a16:creationId xmlns:a16="http://schemas.microsoft.com/office/drawing/2014/main" id="{DCEECA11-B746-7EC8-3C2B-D71BDABE8901}"/>
              </a:ext>
            </a:extLst>
          </p:cNvPr>
          <p:cNvSpPr/>
          <p:nvPr/>
        </p:nvSpPr>
        <p:spPr>
          <a:xfrm rot="10800000">
            <a:off x="10552452" y="6189784"/>
            <a:ext cx="661181" cy="464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79730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25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CFEF0-7B70-66EF-0476-9A2E7CEC512A}"/>
              </a:ext>
            </a:extLst>
          </p:cNvPr>
          <p:cNvSpPr>
            <a:spLocks noGrp="1"/>
          </p:cNvSpPr>
          <p:nvPr>
            <p:ph type="title"/>
          </p:nvPr>
        </p:nvSpPr>
        <p:spPr>
          <a:xfrm>
            <a:off x="0" y="159897"/>
            <a:ext cx="10515600" cy="521140"/>
          </a:xfrm>
        </p:spPr>
        <p:txBody>
          <a:bodyPr tIns="0" rIns="360000">
            <a:normAutofit/>
          </a:bodyPr>
          <a:lstStyle/>
          <a:p>
            <a:pPr marL="342900" indent="-342900">
              <a:buFont typeface="Arial" panose="020B0604020202020204" pitchFamily="34" charset="0"/>
              <a:buChar char="•"/>
            </a:pPr>
            <a:r>
              <a:rPr lang="es-ES" sz="2000" dirty="0"/>
              <a:t>Cuando se aplico al </a:t>
            </a:r>
            <a:r>
              <a:rPr lang="es-ES" sz="2000" dirty="0" err="1"/>
              <a:t>DataFrame</a:t>
            </a:r>
            <a:r>
              <a:rPr lang="es-ES" sz="2000" dirty="0"/>
              <a:t> un </a:t>
            </a:r>
            <a:r>
              <a:rPr lang="es-ES" sz="2000" b="1" dirty="0" err="1"/>
              <a:t>df.isnull</a:t>
            </a:r>
            <a:r>
              <a:rPr lang="es-ES" sz="2000" b="1" dirty="0"/>
              <a:t>().sum()</a:t>
            </a:r>
            <a:r>
              <a:rPr lang="es-ES" sz="2000" dirty="0"/>
              <a:t> arrojo los siguientes resultados:</a:t>
            </a:r>
            <a:endParaRPr lang="es-AR" sz="2000" dirty="0"/>
          </a:p>
        </p:txBody>
      </p:sp>
      <p:graphicFrame>
        <p:nvGraphicFramePr>
          <p:cNvPr id="5" name="Objeto 4">
            <a:extLst>
              <a:ext uri="{FF2B5EF4-FFF2-40B4-BE49-F238E27FC236}">
                <a16:creationId xmlns:a16="http://schemas.microsoft.com/office/drawing/2014/main" id="{DDCB1173-C5CC-53F2-5656-6E0DCE6F1E7F}"/>
              </a:ext>
            </a:extLst>
          </p:cNvPr>
          <p:cNvGraphicFramePr>
            <a:graphicFrameLocks noChangeAspect="1"/>
          </p:cNvGraphicFramePr>
          <p:nvPr>
            <p:extLst>
              <p:ext uri="{D42A27DB-BD31-4B8C-83A1-F6EECF244321}">
                <p14:modId xmlns:p14="http://schemas.microsoft.com/office/powerpoint/2010/main" val="1107638811"/>
              </p:ext>
            </p:extLst>
          </p:nvPr>
        </p:nvGraphicFramePr>
        <p:xfrm>
          <a:off x="574358" y="956114"/>
          <a:ext cx="2548670" cy="5081510"/>
        </p:xfrm>
        <a:graphic>
          <a:graphicData uri="http://schemas.openxmlformats.org/presentationml/2006/ole">
            <mc:AlternateContent xmlns:mc="http://schemas.openxmlformats.org/markup-compatibility/2006">
              <mc:Choice xmlns:v="urn:schemas-microsoft-com:vml" Requires="v">
                <p:oleObj name="Worksheet" r:id="rId3" imgW="1533349" imgH="3057678" progId="Excel.Sheet.12">
                  <p:embed/>
                </p:oleObj>
              </mc:Choice>
              <mc:Fallback>
                <p:oleObj name="Worksheet" r:id="rId3" imgW="1533349" imgH="3057678" progId="Excel.Sheet.12">
                  <p:embed/>
                  <p:pic>
                    <p:nvPicPr>
                      <p:cNvPr id="0" name=""/>
                      <p:cNvPicPr/>
                      <p:nvPr/>
                    </p:nvPicPr>
                    <p:blipFill>
                      <a:blip r:embed="rId4"/>
                      <a:stretch>
                        <a:fillRect/>
                      </a:stretch>
                    </p:blipFill>
                    <p:spPr>
                      <a:xfrm>
                        <a:off x="574358" y="956114"/>
                        <a:ext cx="2548670" cy="5081510"/>
                      </a:xfrm>
                      <a:prstGeom prst="rect">
                        <a:avLst/>
                      </a:prstGeom>
                    </p:spPr>
                  </p:pic>
                </p:oleObj>
              </mc:Fallback>
            </mc:AlternateContent>
          </a:graphicData>
        </a:graphic>
      </p:graphicFrame>
      <p:sp>
        <p:nvSpPr>
          <p:cNvPr id="6" name="Flecha: a la derecha 5">
            <a:hlinkClick r:id="rId5" action="ppaction://hlinksldjump"/>
            <a:extLst>
              <a:ext uri="{FF2B5EF4-FFF2-40B4-BE49-F238E27FC236}">
                <a16:creationId xmlns:a16="http://schemas.microsoft.com/office/drawing/2014/main" id="{903D127D-BF9B-D534-351C-7B238BFC537F}"/>
              </a:ext>
            </a:extLst>
          </p:cNvPr>
          <p:cNvSpPr/>
          <p:nvPr/>
        </p:nvSpPr>
        <p:spPr>
          <a:xfrm rot="10800000">
            <a:off x="10515600" y="6233869"/>
            <a:ext cx="661181" cy="4642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Flecha: curvada hacia la derecha 6">
            <a:hlinkClick r:id="rId6" action="ppaction://hlinksldjump"/>
            <a:extLst>
              <a:ext uri="{FF2B5EF4-FFF2-40B4-BE49-F238E27FC236}">
                <a16:creationId xmlns:a16="http://schemas.microsoft.com/office/drawing/2014/main" id="{E4331299-137D-3862-E874-C7B03A5123E6}"/>
              </a:ext>
            </a:extLst>
          </p:cNvPr>
          <p:cNvSpPr/>
          <p:nvPr/>
        </p:nvSpPr>
        <p:spPr>
          <a:xfrm rot="10800000">
            <a:off x="11455824" y="159897"/>
            <a:ext cx="575384" cy="635702"/>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
        <p:nvSpPr>
          <p:cNvPr id="9" name="CuadroTexto 8">
            <a:extLst>
              <a:ext uri="{FF2B5EF4-FFF2-40B4-BE49-F238E27FC236}">
                <a16:creationId xmlns:a16="http://schemas.microsoft.com/office/drawing/2014/main" id="{F81FB733-A8D7-7DFE-3564-F7951F717531}"/>
              </a:ext>
            </a:extLst>
          </p:cNvPr>
          <p:cNvSpPr txBox="1"/>
          <p:nvPr/>
        </p:nvSpPr>
        <p:spPr>
          <a:xfrm>
            <a:off x="3879166" y="1414366"/>
            <a:ext cx="6126480" cy="4247317"/>
          </a:xfrm>
          <a:prstGeom prst="rect">
            <a:avLst/>
          </a:prstGeom>
          <a:noFill/>
        </p:spPr>
        <p:txBody>
          <a:bodyPr wrap="square">
            <a:spAutoFit/>
          </a:bodyPr>
          <a:lstStyle/>
          <a:p>
            <a:pPr algn="l">
              <a:buFont typeface="Arial" panose="020B0604020202020204" pitchFamily="34" charset="0"/>
              <a:buChar char="•"/>
            </a:pPr>
            <a:r>
              <a:rPr lang="es-ES" b="1" i="0" dirty="0">
                <a:effectLst/>
                <a:latin typeface="Söhne"/>
              </a:rPr>
              <a:t>ID</a:t>
            </a:r>
            <a:r>
              <a:rPr lang="es-ES" b="0" i="0" dirty="0">
                <a:effectLst/>
                <a:latin typeface="Söhne"/>
              </a:rPr>
              <a:t>: No hay valores nulos en la columna ID.</a:t>
            </a:r>
          </a:p>
          <a:p>
            <a:pPr algn="l">
              <a:buFont typeface="Arial" panose="020B0604020202020204" pitchFamily="34" charset="0"/>
              <a:buChar char="•"/>
            </a:pPr>
            <a:r>
              <a:rPr lang="es-ES" b="1" i="0" dirty="0" err="1">
                <a:effectLst/>
                <a:latin typeface="Söhne"/>
              </a:rPr>
              <a:t>Name</a:t>
            </a:r>
            <a:r>
              <a:rPr lang="es-ES" b="0" i="0" dirty="0">
                <a:effectLst/>
                <a:latin typeface="Söhne"/>
              </a:rPr>
              <a:t>: No hay valores nulos en la columna </a:t>
            </a:r>
            <a:r>
              <a:rPr lang="es-ES" b="0" i="0" dirty="0" err="1">
                <a:effectLst/>
                <a:latin typeface="Söhne"/>
              </a:rPr>
              <a:t>Name</a:t>
            </a:r>
            <a:r>
              <a:rPr lang="es-ES" b="0" i="0" dirty="0">
                <a:effectLst/>
                <a:latin typeface="Söhne"/>
              </a:rPr>
              <a:t>.</a:t>
            </a:r>
          </a:p>
          <a:p>
            <a:pPr algn="l">
              <a:buFont typeface="Arial" panose="020B0604020202020204" pitchFamily="34" charset="0"/>
              <a:buChar char="•"/>
            </a:pPr>
            <a:r>
              <a:rPr lang="es-ES" b="1" i="0" dirty="0">
                <a:effectLst/>
                <a:latin typeface="Söhne"/>
              </a:rPr>
              <a:t>Sex</a:t>
            </a:r>
            <a:r>
              <a:rPr lang="es-ES" b="0" i="0" dirty="0">
                <a:effectLst/>
                <a:latin typeface="Söhne"/>
              </a:rPr>
              <a:t>: No hay valores nulos en la columna Sex.</a:t>
            </a:r>
          </a:p>
          <a:p>
            <a:pPr algn="l">
              <a:buFont typeface="Arial" panose="020B0604020202020204" pitchFamily="34" charset="0"/>
              <a:buChar char="•"/>
            </a:pPr>
            <a:r>
              <a:rPr lang="es-ES" b="1" i="0" dirty="0">
                <a:effectLst/>
                <a:latin typeface="Söhne"/>
              </a:rPr>
              <a:t>Age</a:t>
            </a:r>
            <a:r>
              <a:rPr lang="es-ES" b="0" i="0" dirty="0">
                <a:effectLst/>
                <a:latin typeface="Söhne"/>
              </a:rPr>
              <a:t>: Hay 9474 valores nulos en la columna Age.</a:t>
            </a:r>
          </a:p>
          <a:p>
            <a:pPr algn="l">
              <a:buFont typeface="Arial" panose="020B0604020202020204" pitchFamily="34" charset="0"/>
              <a:buChar char="•"/>
            </a:pPr>
            <a:r>
              <a:rPr lang="es-ES" b="1" i="0" dirty="0" err="1">
                <a:effectLst/>
                <a:latin typeface="Söhne"/>
              </a:rPr>
              <a:t>Height</a:t>
            </a:r>
            <a:r>
              <a:rPr lang="es-ES" b="0" i="0" dirty="0">
                <a:effectLst/>
                <a:latin typeface="Söhne"/>
              </a:rPr>
              <a:t>: Hay 60171 valores nulos en la columna </a:t>
            </a:r>
            <a:r>
              <a:rPr lang="es-ES" b="0" i="0" dirty="0" err="1">
                <a:effectLst/>
                <a:latin typeface="Söhne"/>
              </a:rPr>
              <a:t>Height</a:t>
            </a:r>
            <a:r>
              <a:rPr lang="es-ES" b="0" i="0" dirty="0">
                <a:effectLst/>
                <a:latin typeface="Söhne"/>
              </a:rPr>
              <a:t>.</a:t>
            </a:r>
          </a:p>
          <a:p>
            <a:pPr algn="l">
              <a:buFont typeface="Arial" panose="020B0604020202020204" pitchFamily="34" charset="0"/>
              <a:buChar char="•"/>
            </a:pPr>
            <a:r>
              <a:rPr lang="es-ES" b="1" i="0" dirty="0" err="1">
                <a:effectLst/>
                <a:latin typeface="Söhne"/>
              </a:rPr>
              <a:t>Weight</a:t>
            </a:r>
            <a:r>
              <a:rPr lang="es-ES" b="0" i="0" dirty="0">
                <a:effectLst/>
                <a:latin typeface="Söhne"/>
              </a:rPr>
              <a:t>: Hay 62875 valores nulos en la columna </a:t>
            </a:r>
            <a:r>
              <a:rPr lang="es-ES" b="0" i="0" dirty="0" err="1">
                <a:effectLst/>
                <a:latin typeface="Söhne"/>
              </a:rPr>
              <a:t>Weight</a:t>
            </a:r>
            <a:r>
              <a:rPr lang="es-ES" b="0" i="0" dirty="0">
                <a:effectLst/>
                <a:latin typeface="Söhne"/>
              </a:rPr>
              <a:t>.</a:t>
            </a:r>
          </a:p>
          <a:p>
            <a:pPr algn="l">
              <a:buFont typeface="Arial" panose="020B0604020202020204" pitchFamily="34" charset="0"/>
              <a:buChar char="•"/>
            </a:pPr>
            <a:r>
              <a:rPr lang="es-ES" b="1" i="0" dirty="0" err="1">
                <a:effectLst/>
                <a:latin typeface="Söhne"/>
              </a:rPr>
              <a:t>Team</a:t>
            </a:r>
            <a:r>
              <a:rPr lang="es-ES" b="0" i="0" dirty="0">
                <a:effectLst/>
                <a:latin typeface="Söhne"/>
              </a:rPr>
              <a:t>: No hay valores nulos en la columna </a:t>
            </a:r>
            <a:r>
              <a:rPr lang="es-ES" b="0" i="0" dirty="0" err="1">
                <a:effectLst/>
                <a:latin typeface="Söhne"/>
              </a:rPr>
              <a:t>Team</a:t>
            </a:r>
            <a:r>
              <a:rPr lang="es-ES" b="0" i="0" dirty="0">
                <a:effectLst/>
                <a:latin typeface="Söhne"/>
              </a:rPr>
              <a:t>.</a:t>
            </a:r>
          </a:p>
          <a:p>
            <a:pPr algn="l">
              <a:buFont typeface="Arial" panose="020B0604020202020204" pitchFamily="34" charset="0"/>
              <a:buChar char="•"/>
            </a:pPr>
            <a:r>
              <a:rPr lang="es-ES" b="1" i="0" dirty="0">
                <a:effectLst/>
                <a:latin typeface="Söhne"/>
              </a:rPr>
              <a:t>NOC</a:t>
            </a:r>
            <a:r>
              <a:rPr lang="es-ES" b="0" i="0" dirty="0">
                <a:effectLst/>
                <a:latin typeface="Söhne"/>
              </a:rPr>
              <a:t>: No hay valores nulos en la columna NOC.</a:t>
            </a:r>
          </a:p>
          <a:p>
            <a:pPr algn="l">
              <a:buFont typeface="Arial" panose="020B0604020202020204" pitchFamily="34" charset="0"/>
              <a:buChar char="•"/>
            </a:pPr>
            <a:r>
              <a:rPr lang="es-ES" b="1" i="0" dirty="0" err="1">
                <a:effectLst/>
                <a:latin typeface="Söhne"/>
              </a:rPr>
              <a:t>Games</a:t>
            </a:r>
            <a:r>
              <a:rPr lang="es-ES" b="0" i="0" dirty="0">
                <a:effectLst/>
                <a:latin typeface="Söhne"/>
              </a:rPr>
              <a:t>: No hay valores nulos en la columna </a:t>
            </a:r>
            <a:r>
              <a:rPr lang="es-ES" b="0" i="0" dirty="0" err="1">
                <a:effectLst/>
                <a:latin typeface="Söhne"/>
              </a:rPr>
              <a:t>Games</a:t>
            </a:r>
            <a:r>
              <a:rPr lang="es-ES" b="0" i="0" dirty="0">
                <a:effectLst/>
                <a:latin typeface="Söhne"/>
              </a:rPr>
              <a:t>.</a:t>
            </a:r>
          </a:p>
          <a:p>
            <a:pPr algn="l">
              <a:buFont typeface="Arial" panose="020B0604020202020204" pitchFamily="34" charset="0"/>
              <a:buChar char="•"/>
            </a:pPr>
            <a:r>
              <a:rPr lang="es-ES" b="1" i="0" dirty="0" err="1">
                <a:effectLst/>
                <a:latin typeface="Söhne"/>
              </a:rPr>
              <a:t>Year</a:t>
            </a:r>
            <a:r>
              <a:rPr lang="es-ES" b="0" i="0" dirty="0">
                <a:effectLst/>
                <a:latin typeface="Söhne"/>
              </a:rPr>
              <a:t>: No hay valores nulos en la columna </a:t>
            </a:r>
            <a:r>
              <a:rPr lang="es-ES" b="0" i="0" dirty="0" err="1">
                <a:effectLst/>
                <a:latin typeface="Söhne"/>
              </a:rPr>
              <a:t>Year</a:t>
            </a:r>
            <a:r>
              <a:rPr lang="es-ES" b="0" i="0" dirty="0">
                <a:effectLst/>
                <a:latin typeface="Söhne"/>
              </a:rPr>
              <a:t>.</a:t>
            </a:r>
          </a:p>
          <a:p>
            <a:pPr algn="l">
              <a:buFont typeface="Arial" panose="020B0604020202020204" pitchFamily="34" charset="0"/>
              <a:buChar char="•"/>
            </a:pPr>
            <a:r>
              <a:rPr lang="es-ES" b="1" i="0" dirty="0" err="1">
                <a:effectLst/>
                <a:latin typeface="Söhne"/>
              </a:rPr>
              <a:t>Season</a:t>
            </a:r>
            <a:r>
              <a:rPr lang="es-ES" b="0" i="0" dirty="0">
                <a:effectLst/>
                <a:latin typeface="Söhne"/>
              </a:rPr>
              <a:t>: No hay valores nulos en la columna </a:t>
            </a:r>
            <a:r>
              <a:rPr lang="es-ES" b="0" i="0" dirty="0" err="1">
                <a:effectLst/>
                <a:latin typeface="Söhne"/>
              </a:rPr>
              <a:t>Season</a:t>
            </a:r>
            <a:r>
              <a:rPr lang="es-ES" b="0" i="0" dirty="0">
                <a:effectLst/>
                <a:latin typeface="Söhne"/>
              </a:rPr>
              <a:t>.</a:t>
            </a:r>
          </a:p>
          <a:p>
            <a:pPr algn="l">
              <a:buFont typeface="Arial" panose="020B0604020202020204" pitchFamily="34" charset="0"/>
              <a:buChar char="•"/>
            </a:pPr>
            <a:r>
              <a:rPr lang="es-ES" b="1" i="0" dirty="0">
                <a:effectLst/>
                <a:latin typeface="Söhne"/>
              </a:rPr>
              <a:t>City</a:t>
            </a:r>
            <a:r>
              <a:rPr lang="es-ES" b="0" i="0" dirty="0">
                <a:effectLst/>
                <a:latin typeface="Söhne"/>
              </a:rPr>
              <a:t>: No hay valores nulos en la columna City.</a:t>
            </a:r>
          </a:p>
          <a:p>
            <a:pPr algn="l">
              <a:buFont typeface="Arial" panose="020B0604020202020204" pitchFamily="34" charset="0"/>
              <a:buChar char="•"/>
            </a:pPr>
            <a:r>
              <a:rPr lang="es-ES" b="1" i="0" dirty="0">
                <a:effectLst/>
                <a:latin typeface="Söhne"/>
              </a:rPr>
              <a:t>Sport</a:t>
            </a:r>
            <a:r>
              <a:rPr lang="es-ES" b="0" i="0" dirty="0">
                <a:effectLst/>
                <a:latin typeface="Söhne"/>
              </a:rPr>
              <a:t>: No hay valores nulos en la columna Sport.</a:t>
            </a:r>
          </a:p>
          <a:p>
            <a:pPr algn="l">
              <a:buFont typeface="Arial" panose="020B0604020202020204" pitchFamily="34" charset="0"/>
              <a:buChar char="•"/>
            </a:pPr>
            <a:r>
              <a:rPr lang="es-ES" b="1" i="0" dirty="0" err="1">
                <a:effectLst/>
                <a:latin typeface="Söhne"/>
              </a:rPr>
              <a:t>Event</a:t>
            </a:r>
            <a:r>
              <a:rPr lang="es-ES" b="0" i="0" dirty="0">
                <a:effectLst/>
                <a:latin typeface="Söhne"/>
              </a:rPr>
              <a:t>: No hay valores nulos en la columna </a:t>
            </a:r>
            <a:r>
              <a:rPr lang="es-ES" b="0" i="0" dirty="0" err="1">
                <a:effectLst/>
                <a:latin typeface="Söhne"/>
              </a:rPr>
              <a:t>Event</a:t>
            </a:r>
            <a:r>
              <a:rPr lang="es-ES" b="0" i="0" dirty="0">
                <a:effectLst/>
                <a:latin typeface="Söhne"/>
              </a:rPr>
              <a:t>.</a:t>
            </a:r>
          </a:p>
          <a:p>
            <a:pPr algn="l">
              <a:buFont typeface="Arial" panose="020B0604020202020204" pitchFamily="34" charset="0"/>
              <a:buChar char="•"/>
            </a:pPr>
            <a:r>
              <a:rPr lang="es-ES" b="1" i="0" dirty="0" err="1">
                <a:effectLst/>
                <a:latin typeface="Söhne"/>
              </a:rPr>
              <a:t>Medal</a:t>
            </a:r>
            <a:r>
              <a:rPr lang="es-ES" b="0" i="0" dirty="0">
                <a:effectLst/>
                <a:latin typeface="Söhne"/>
              </a:rPr>
              <a:t>: Hay 231333 valores nulos en la columna </a:t>
            </a:r>
            <a:r>
              <a:rPr lang="es-ES" b="0" i="0" dirty="0" err="1">
                <a:effectLst/>
                <a:latin typeface="Söhne"/>
              </a:rPr>
              <a:t>Medal</a:t>
            </a:r>
            <a:r>
              <a:rPr lang="es-ES" b="0" i="0" dirty="0">
                <a:effectLst/>
                <a:latin typeface="Söhne"/>
              </a:rPr>
              <a:t>.</a:t>
            </a:r>
          </a:p>
        </p:txBody>
      </p:sp>
    </p:spTree>
    <p:extLst>
      <p:ext uri="{BB962C8B-B14F-4D97-AF65-F5344CB8AC3E}">
        <p14:creationId xmlns:p14="http://schemas.microsoft.com/office/powerpoint/2010/main" val="113426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6382937-0689-E135-16CF-EF62BC305726}"/>
              </a:ext>
            </a:extLst>
          </p:cNvPr>
          <p:cNvSpPr txBox="1"/>
          <p:nvPr/>
        </p:nvSpPr>
        <p:spPr>
          <a:xfrm>
            <a:off x="0" y="0"/>
            <a:ext cx="11172825" cy="646331"/>
          </a:xfrm>
          <a:prstGeom prst="rect">
            <a:avLst/>
          </a:prstGeom>
          <a:noFill/>
        </p:spPr>
        <p:txBody>
          <a:bodyPr wrap="square" rtlCol="0">
            <a:spAutoFit/>
          </a:bodyPr>
          <a:lstStyle/>
          <a:p>
            <a:r>
              <a:rPr lang="es-AR" sz="3600" b="1" u="sng" dirty="0">
                <a:effectLst>
                  <a:outerShdw blurRad="38100" dist="38100" dir="2700000" algn="tl">
                    <a:srgbClr val="000000">
                      <a:alpha val="43137"/>
                    </a:srgbClr>
                  </a:outerShdw>
                </a:effectLst>
              </a:rPr>
              <a:t>Objetivo del trabajo:</a:t>
            </a:r>
          </a:p>
        </p:txBody>
      </p:sp>
      <p:sp>
        <p:nvSpPr>
          <p:cNvPr id="6" name="CuadroTexto 5">
            <a:extLst>
              <a:ext uri="{FF2B5EF4-FFF2-40B4-BE49-F238E27FC236}">
                <a16:creationId xmlns:a16="http://schemas.microsoft.com/office/drawing/2014/main" id="{EFBEAF5D-493C-555E-C70B-67C289FDE2B8}"/>
              </a:ext>
            </a:extLst>
          </p:cNvPr>
          <p:cNvSpPr txBox="1"/>
          <p:nvPr/>
        </p:nvSpPr>
        <p:spPr>
          <a:xfrm>
            <a:off x="1" y="842963"/>
            <a:ext cx="12192000" cy="5509200"/>
          </a:xfrm>
          <a:prstGeom prst="rect">
            <a:avLst/>
          </a:prstGeom>
          <a:noFill/>
        </p:spPr>
        <p:txBody>
          <a:bodyPr wrap="square" rtlCol="0">
            <a:spAutoFit/>
          </a:bodyPr>
          <a:lstStyle/>
          <a:p>
            <a:pPr marL="285750" indent="-285750">
              <a:buFont typeface="Arial" panose="020B0604020202020204" pitchFamily="34" charset="0"/>
              <a:buChar char="•"/>
            </a:pPr>
            <a:r>
              <a:rPr lang="es-ES" sz="2200" dirty="0"/>
              <a:t>El objetivo de este trabajo es informar sobre los resultados de los juegos olímpicos en cuanto a los índices de masa corporal de los atletas y predecir si en función a este índice se puede precisar si un atleta va o no a ganar una medalla. </a:t>
            </a:r>
          </a:p>
          <a:p>
            <a:pPr marL="285750" indent="-285750">
              <a:buFont typeface="Arial" panose="020B0604020202020204" pitchFamily="34" charset="0"/>
              <a:buChar char="•"/>
            </a:pPr>
            <a:r>
              <a:rPr lang="es-ES" sz="2200" dirty="0"/>
              <a:t>Como punto de interés podría tomarse el cambio en el transcurso del tiempo en cuanto a los países que en un principio eran los predominantes respecto a la obtención de las medallas y como fueron reemplazados por otros países en los últimos tiempos tanto sea por que dicho país dejara de existir como tales o porque otro tuvo mejor performance. </a:t>
            </a:r>
          </a:p>
          <a:p>
            <a:pPr marL="285750" indent="-285750">
              <a:buFont typeface="Arial" panose="020B0604020202020204" pitchFamily="34" charset="0"/>
              <a:buChar char="•"/>
            </a:pPr>
            <a:r>
              <a:rPr lang="es-ES" sz="2200" dirty="0"/>
              <a:t>Que atletas son los mas efectivos en cuanto a su performance. </a:t>
            </a:r>
          </a:p>
          <a:p>
            <a:pPr marL="285750" indent="-285750">
              <a:buFont typeface="Arial" panose="020B0604020202020204" pitchFamily="34" charset="0"/>
              <a:buChar char="•"/>
            </a:pPr>
            <a:r>
              <a:rPr lang="es-ES" sz="2200" dirty="0"/>
              <a:t>La evolución de los países en el transcurso de los años. En el caso del país que mas medallas ganara quisa ver la evolución en el tiempo de dicho país. </a:t>
            </a:r>
          </a:p>
          <a:p>
            <a:pPr marL="285750" indent="-285750">
              <a:buFont typeface="Arial" panose="020B0604020202020204" pitchFamily="34" charset="0"/>
              <a:buChar char="•"/>
            </a:pPr>
            <a:r>
              <a:rPr lang="es-ES" sz="2200" dirty="0"/>
              <a:t>Otro punto de interés, quisa mas parcial en cuanto a lo personal, es la evolución en el caso de Argentina. </a:t>
            </a:r>
          </a:p>
          <a:p>
            <a:pPr marL="285750" indent="-285750">
              <a:buFont typeface="Arial" panose="020B0604020202020204" pitchFamily="34" charset="0"/>
              <a:buChar char="•"/>
            </a:pPr>
            <a:r>
              <a:rPr lang="es-ES" sz="2200" dirty="0"/>
              <a:t>Dentro de cada deporte me interesaría saber la evolución en el tiempo de la corporeidad de los atletas con respecto a cada disciplina</a:t>
            </a:r>
          </a:p>
          <a:p>
            <a:pPr marL="285750" indent="-285750">
              <a:buFont typeface="Arial" panose="020B0604020202020204" pitchFamily="34" charset="0"/>
              <a:buChar char="•"/>
            </a:pPr>
            <a:r>
              <a:rPr lang="es-ES" sz="2200" dirty="0"/>
              <a:t>Otro punto de interés sería saber si se puede predecir la obtención de medallas en función de los índices de corporeidad de cada deporte y que algoritmo sería el utilizado para efectuar dicha tarea.</a:t>
            </a:r>
            <a:endParaRPr lang="es-AR" sz="2200" dirty="0"/>
          </a:p>
        </p:txBody>
      </p:sp>
      <p:sp>
        <p:nvSpPr>
          <p:cNvPr id="7" name="Flecha: curvada hacia la derecha 6">
            <a:hlinkClick r:id="rId3" action="ppaction://hlinksldjump"/>
            <a:extLst>
              <a:ext uri="{FF2B5EF4-FFF2-40B4-BE49-F238E27FC236}">
                <a16:creationId xmlns:a16="http://schemas.microsoft.com/office/drawing/2014/main" id="{7F969AE8-6630-09D6-E0BB-DB6D9D4A56C9}"/>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10893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18415-C36B-6441-C152-946E21023190}"/>
              </a:ext>
            </a:extLst>
          </p:cNvPr>
          <p:cNvSpPr>
            <a:spLocks noGrp="1"/>
          </p:cNvSpPr>
          <p:nvPr>
            <p:ph type="title"/>
          </p:nvPr>
        </p:nvSpPr>
        <p:spPr>
          <a:xfrm>
            <a:off x="0" y="18255"/>
            <a:ext cx="12192000" cy="781845"/>
          </a:xfrm>
        </p:spPr>
        <p:txBody>
          <a:bodyPr/>
          <a:lstStyle/>
          <a:p>
            <a:r>
              <a:rPr lang="es-AR" b="1" u="sng" dirty="0">
                <a:effectLst>
                  <a:outerShdw blurRad="38100" dist="38100" dir="2700000" algn="tl">
                    <a:srgbClr val="000000">
                      <a:alpha val="43137"/>
                    </a:srgbClr>
                  </a:outerShdw>
                </a:effectLst>
                <a:latin typeface="+mn-lt"/>
              </a:rPr>
              <a:t>Preguntas de interés:</a:t>
            </a:r>
          </a:p>
        </p:txBody>
      </p:sp>
      <p:sp>
        <p:nvSpPr>
          <p:cNvPr id="3" name="Marcador de contenido 2">
            <a:extLst>
              <a:ext uri="{FF2B5EF4-FFF2-40B4-BE49-F238E27FC236}">
                <a16:creationId xmlns:a16="http://schemas.microsoft.com/office/drawing/2014/main" id="{9B7278D7-1B9B-0976-0318-8167748C7329}"/>
              </a:ext>
            </a:extLst>
          </p:cNvPr>
          <p:cNvSpPr>
            <a:spLocks noGrp="1"/>
          </p:cNvSpPr>
          <p:nvPr>
            <p:ph idx="1"/>
          </p:nvPr>
        </p:nvSpPr>
        <p:spPr>
          <a:xfrm>
            <a:off x="0" y="800100"/>
            <a:ext cx="12192000" cy="4843463"/>
          </a:xfrm>
        </p:spPr>
        <p:txBody>
          <a:bodyPr>
            <a:normAutofit fontScale="70000" lnSpcReduction="20000"/>
          </a:bodyPr>
          <a:lstStyle/>
          <a:p>
            <a:pPr marL="0" indent="0">
              <a:buNone/>
            </a:pPr>
            <a:r>
              <a:rPr lang="es-ES" i="0" dirty="0">
                <a:effectLst/>
                <a:latin typeface="var(--jp-content-font-family)"/>
              </a:rPr>
              <a:t>De este .</a:t>
            </a:r>
            <a:r>
              <a:rPr lang="es-ES" i="0" dirty="0" err="1">
                <a:effectLst/>
                <a:latin typeface="var(--jp-content-font-family)"/>
              </a:rPr>
              <a:t>cvd</a:t>
            </a:r>
            <a:r>
              <a:rPr lang="es-ES" i="0" dirty="0">
                <a:effectLst/>
                <a:latin typeface="var(--jp-content-font-family)"/>
              </a:rPr>
              <a:t> podría interesarnos por ejemplo:</a:t>
            </a:r>
          </a:p>
          <a:p>
            <a:endParaRPr lang="es-ES" i="0" dirty="0">
              <a:effectLst/>
              <a:latin typeface="var(--jp-content-font-family)"/>
            </a:endParaRPr>
          </a:p>
          <a:p>
            <a:r>
              <a:rPr lang="es-ES" i="0" dirty="0">
                <a:effectLst/>
                <a:latin typeface="var(--jp-content-font-family)"/>
              </a:rPr>
              <a:t>¿Que país es el que mas medallas ganó?</a:t>
            </a:r>
          </a:p>
          <a:p>
            <a:r>
              <a:rPr lang="es-ES" i="0" dirty="0">
                <a:effectLst/>
                <a:latin typeface="var(--jp-content-font-family)"/>
              </a:rPr>
              <a:t>¿Cuantas medallas ganó cada país?</a:t>
            </a:r>
          </a:p>
          <a:p>
            <a:r>
              <a:rPr lang="es-ES" i="0" dirty="0">
                <a:effectLst/>
                <a:latin typeface="var(--jp-content-font-family)"/>
              </a:rPr>
              <a:t>¿Que países actualmente son los que mas medallas ganan?</a:t>
            </a:r>
          </a:p>
          <a:p>
            <a:r>
              <a:rPr lang="es-ES" i="0" dirty="0">
                <a:effectLst/>
                <a:latin typeface="var(--jp-content-font-family)"/>
              </a:rPr>
              <a:t>¿Cuales son las medallas con mayor tendencia a ganar por parte de los hombres?</a:t>
            </a:r>
          </a:p>
          <a:p>
            <a:r>
              <a:rPr lang="es-ES" i="0" dirty="0">
                <a:effectLst/>
                <a:latin typeface="var(--jp-content-font-family)"/>
              </a:rPr>
              <a:t>¿Cuales son las medallas con mayor tendencia a ganar los mujeres?</a:t>
            </a:r>
          </a:p>
          <a:p>
            <a:r>
              <a:rPr lang="es-ES" dirty="0">
                <a:latin typeface="var(--jp-content-font-family)"/>
              </a:rPr>
              <a:t>¿Cuáles son los atletas que mas medallas ganaron?</a:t>
            </a:r>
            <a:endParaRPr lang="es-ES" i="0" dirty="0">
              <a:effectLst/>
              <a:latin typeface="var(--jp-content-font-family)"/>
            </a:endParaRPr>
          </a:p>
          <a:p>
            <a:r>
              <a:rPr lang="es-ES" i="0" dirty="0">
                <a:effectLst/>
                <a:latin typeface="var(--jp-content-font-family)"/>
              </a:rPr>
              <a:t>¿Cuales son los atletas mas efectivos?</a:t>
            </a:r>
          </a:p>
          <a:p>
            <a:r>
              <a:rPr lang="es-ES" i="0" dirty="0">
                <a:effectLst/>
                <a:latin typeface="var(--jp-content-font-family)"/>
              </a:rPr>
              <a:t>¿Cuantas medallas ganó Estados Unidos desde 1900?</a:t>
            </a:r>
          </a:p>
          <a:p>
            <a:r>
              <a:rPr lang="es-ES" i="0" dirty="0">
                <a:effectLst/>
                <a:latin typeface="var(--jp-content-font-family)"/>
              </a:rPr>
              <a:t>¿Cuantas medallas ganó Argentina desde 1900?</a:t>
            </a:r>
          </a:p>
          <a:p>
            <a:r>
              <a:rPr lang="es-ES" i="0" dirty="0">
                <a:effectLst/>
                <a:latin typeface="var(--jp-content-font-family)"/>
              </a:rPr>
              <a:t>¿Como son los índices corporales y edades en función a los deportes olímpicos?</a:t>
            </a:r>
          </a:p>
          <a:p>
            <a:r>
              <a:rPr lang="es-ES" i="0" dirty="0">
                <a:effectLst/>
                <a:latin typeface="var(--jp-content-font-family)"/>
              </a:rPr>
              <a:t>¿Como son las tendencias en cuanto a la altura, el peso y la edad de los atletas en función al tiempo?</a:t>
            </a:r>
            <a:r>
              <a:rPr lang="es-ES" dirty="0"/>
              <a:t>                                    </a:t>
            </a:r>
            <a:br>
              <a:rPr lang="es-ES" b="0" i="0" dirty="0">
                <a:effectLst/>
                <a:latin typeface="system-ui"/>
              </a:rPr>
            </a:br>
            <a:endParaRPr lang="es-AR" dirty="0"/>
          </a:p>
        </p:txBody>
      </p:sp>
      <p:sp>
        <p:nvSpPr>
          <p:cNvPr id="4" name="Flecha: curvada hacia la derecha 3">
            <a:hlinkClick r:id="rId3" action="ppaction://hlinksldjump"/>
            <a:extLst>
              <a:ext uri="{FF2B5EF4-FFF2-40B4-BE49-F238E27FC236}">
                <a16:creationId xmlns:a16="http://schemas.microsoft.com/office/drawing/2014/main" id="{1AB902EB-51CE-BE36-09DB-D07F29BACE24}"/>
              </a:ext>
            </a:extLst>
          </p:cNvPr>
          <p:cNvSpPr/>
          <p:nvPr/>
        </p:nvSpPr>
        <p:spPr>
          <a:xfrm rot="10800000">
            <a:off x="11368087" y="0"/>
            <a:ext cx="700087" cy="784831"/>
          </a:xfrm>
          <a:prstGeom prst="curv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s-AR">
              <a:solidFill>
                <a:schemeClr val="tx1"/>
              </a:solidFill>
            </a:endParaRPr>
          </a:p>
        </p:txBody>
      </p:sp>
      <p:sp>
        <p:nvSpPr>
          <p:cNvPr id="7" name="CuadroTexto 6">
            <a:extLst>
              <a:ext uri="{FF2B5EF4-FFF2-40B4-BE49-F238E27FC236}">
                <a16:creationId xmlns:a16="http://schemas.microsoft.com/office/drawing/2014/main" id="{27AC860B-2F23-0428-0348-422CA20B854D}"/>
              </a:ext>
            </a:extLst>
          </p:cNvPr>
          <p:cNvSpPr txBox="1"/>
          <p:nvPr/>
        </p:nvSpPr>
        <p:spPr>
          <a:xfrm>
            <a:off x="640556" y="5873234"/>
            <a:ext cx="10910887" cy="584775"/>
          </a:xfrm>
          <a:prstGeom prst="rect">
            <a:avLst/>
          </a:prstGeom>
          <a:noFill/>
        </p:spPr>
        <p:txBody>
          <a:bodyPr wrap="square" rtlCol="0">
            <a:spAutoFit/>
          </a:bodyPr>
          <a:lstStyle/>
          <a:p>
            <a:pPr marL="457200" indent="-457200" algn="ctr">
              <a:buFont typeface="Arial" panose="020B0604020202020204" pitchFamily="34" charset="0"/>
              <a:buChar char="•"/>
            </a:pPr>
            <a:r>
              <a:rPr lang="es-ES" sz="3200" dirty="0">
                <a:hlinkClick r:id="rId4" action="ppaction://hlinksldjump"/>
              </a:rPr>
              <a:t>Respondiendo a las preguntas de interés</a:t>
            </a:r>
            <a:endParaRPr lang="es-AR" sz="3200" dirty="0"/>
          </a:p>
        </p:txBody>
      </p:sp>
    </p:spTree>
    <p:extLst>
      <p:ext uri="{BB962C8B-B14F-4D97-AF65-F5344CB8AC3E}">
        <p14:creationId xmlns:p14="http://schemas.microsoft.com/office/powerpoint/2010/main" val="1388447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5040</Words>
  <Application>Microsoft Office PowerPoint</Application>
  <PresentationFormat>Panorámica</PresentationFormat>
  <Paragraphs>1723</Paragraphs>
  <Slides>26</Slides>
  <Notes>0</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6" baseType="lpstr">
      <vt:lpstr>Arial</vt:lpstr>
      <vt:lpstr>Calibri</vt:lpstr>
      <vt:lpstr>Calibri Light</vt:lpstr>
      <vt:lpstr>Segoe UI</vt:lpstr>
      <vt:lpstr>Söhne</vt:lpstr>
      <vt:lpstr>system-ui</vt:lpstr>
      <vt:lpstr>Var(--jp-code-font-family)</vt:lpstr>
      <vt:lpstr>var(--jp-content-font-family)</vt:lpstr>
      <vt:lpstr>Tema de Office</vt:lpstr>
      <vt:lpstr>Hoja de cálculo de Microsoft Excel</vt:lpstr>
      <vt:lpstr>Autor:  Fausto González Castro.</vt:lpstr>
      <vt:lpstr>Índice:</vt:lpstr>
      <vt:lpstr>Storytelling:</vt:lpstr>
      <vt:lpstr>Abstract:  En este proyecto se va a tratar sobre un archivo "120 years of Olympic history athletes and results.cvd". Este plasma los últimos 120 años de los juegos olímpicos donde tenemos una tabla dividida en las columnas:</vt:lpstr>
      <vt:lpstr>Resumen de Metadata:</vt:lpstr>
      <vt:lpstr>Presentación de PowerPoint</vt:lpstr>
      <vt:lpstr>Cuando se aplico al DataFrame un df.isnull().sum() arrojo los siguientes resultados:</vt:lpstr>
      <vt:lpstr>Presentación de PowerPoint</vt:lpstr>
      <vt:lpstr>Preguntas de interés:</vt:lpstr>
      <vt:lpstr>Hipótesis: </vt:lpstr>
      <vt:lpstr>Solución propuesta:</vt:lpstr>
      <vt:lpstr>Público:</vt:lpstr>
      <vt:lpstr>Respondiendo a las preguntas de interés:</vt:lpstr>
      <vt:lpstr>¿Que país es el que mas medallas ganó? ¿Cuantas medallas ganó cada país?  </vt:lpstr>
      <vt:lpstr>¿Que países actualmente son los que mas medallas ganan? </vt:lpstr>
      <vt:lpstr>¿Cuales son las medallas con mayor tendencia a ganar por parte de los hombres? </vt:lpstr>
      <vt:lpstr>¿Cuales son las medallas con mayor tendencia a ganar los mujeres? </vt:lpstr>
      <vt:lpstr>¿Cuáles son los atletas que mas medallas ganaron? </vt:lpstr>
      <vt:lpstr>¿Cuales son los atletas mas efectivos? </vt:lpstr>
      <vt:lpstr>¿Cuantas medallas ganó Estados Unidos desde 1900 en los juegos olímpicos de verano? </vt:lpstr>
      <vt:lpstr>¿Cuantas medallas ganó Estados Unidos desde 1900 en los juegos olímpicos de invierno? </vt:lpstr>
      <vt:lpstr>¿Cuantas medallas ganó Argentina desde 1900? </vt:lpstr>
      <vt:lpstr>¿Como son los índices corporales y edades en función a los deportes olímpicos en el caso de los hombres? </vt:lpstr>
      <vt:lpstr>¿Como son los índices corporales y edades en función a los deportes olímpicos en el caso de las mujeres?</vt:lpstr>
      <vt:lpstr>¿Como son las tendencias en cuanto a la altura, el peso y la edad de los atletas en función al tiempo en el caso de los hombres? </vt:lpstr>
      <vt:lpstr>¿Como son las tendencias en cuanto a la altura, el peso y la edad de los atletas en función al tiempo en el caso de las mujeres?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Autor: Fausto González Castro.</dc:title>
  <dc:creator>FaU González Castro</dc:creator>
  <cp:lastModifiedBy>FaU González Castro</cp:lastModifiedBy>
  <cp:revision>29</cp:revision>
  <dcterms:created xsi:type="dcterms:W3CDTF">2024-02-10T22:38:48Z</dcterms:created>
  <dcterms:modified xsi:type="dcterms:W3CDTF">2024-02-11T07:00:56Z</dcterms:modified>
</cp:coreProperties>
</file>