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0276800" cy="2138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1pPr>
    <a:lvl2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2pPr>
    <a:lvl3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3pPr>
    <a:lvl4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4pPr>
    <a:lvl5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5pPr>
    <a:lvl6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6pPr>
    <a:lvl7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7pPr>
    <a:lvl8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8pPr>
    <a:lvl9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36263" y="2401064"/>
            <a:ext cx="24221440" cy="5203132"/>
          </a:xfrm>
          <a:prstGeom prst="rect">
            <a:avLst/>
          </a:prstGeom>
          <a:ln w="12700">
            <a:miter lim="400000"/>
          </a:ln>
          <a:extLst>
            <a:ext uri="{C572A759-6A51-4108-AA02-DFA0A04FC94B}">
              <ma14:wrappingTextBoxFlag xmlns:ma14="http://schemas.microsoft.com/office/mac/drawingml/2011/main" val="1"/>
            </a:ext>
          </a:extLst>
        </p:spPr>
        <p:txBody>
          <a:bodyPr lIns="147603" tIns="147603" rIns="147603" bIns="147603" anchor="ctr"/>
          <a:lstStyle/>
          <a:p>
            <a:pPr/>
            <a:r>
              <a:t>Title Text</a:t>
            </a:r>
          </a:p>
        </p:txBody>
      </p:sp>
      <p:sp>
        <p:nvSpPr>
          <p:cNvPr id="3" name="Shape 3"/>
          <p:cNvSpPr/>
          <p:nvPr>
            <p:ph type="body" idx="1"/>
          </p:nvPr>
        </p:nvSpPr>
        <p:spPr>
          <a:xfrm>
            <a:off x="16899290" y="7604195"/>
            <a:ext cx="11858415" cy="13782606"/>
          </a:xfrm>
          <a:prstGeom prst="rect">
            <a:avLst/>
          </a:prstGeom>
          <a:ln w="12700">
            <a:miter lim="400000"/>
          </a:ln>
          <a:extLst>
            <a:ext uri="{C572A759-6A51-4108-AA02-DFA0A04FC94B}">
              <ma14:wrappingTextBoxFlag xmlns:ma14="http://schemas.microsoft.com/office/mac/drawingml/2011/main" val="1"/>
            </a:ext>
          </a:extLst>
        </p:spPr>
        <p:txBody>
          <a:bodyPr lIns="147603" tIns="147603" rIns="147603" bIns="147603"/>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27822395" y="19475851"/>
            <a:ext cx="943589" cy="936911"/>
          </a:xfrm>
          <a:prstGeom prst="rect">
            <a:avLst/>
          </a:prstGeom>
          <a:ln w="12700">
            <a:miter lim="400000"/>
          </a:ln>
        </p:spPr>
        <p:txBody>
          <a:bodyPr wrap="none" lIns="147603" tIns="147603" rIns="147603" bIns="147603">
            <a:spAutoFit/>
          </a:bodyPr>
          <a:lstStyle>
            <a:lvl1pPr algn="r">
              <a:defRPr sz="45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1pPr>
      <a:lvl2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2pPr>
      <a:lvl3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3pPr>
      <a:lvl4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4pPr>
      <a:lvl5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5pPr>
      <a:lvl6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6pPr>
      <a:lvl7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7pPr>
      <a:lvl8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8pPr>
      <a:lvl9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9pPr>
    </p:titleStyle>
    <p:bodyStyle>
      <a:lvl1pPr marL="1107040" marR="0" indent="-110704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1pPr>
      <a:lvl2pPr marL="2530381" marR="0" indent="-1054325"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2pPr>
      <a:lvl3pPr marL="3936150" marR="0" indent="-984037"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3pPr>
      <a:lvl4pPr marL="5609013" marR="0" indent="-1180844"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4pPr>
      <a:lvl5pPr marL="7216274"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5pPr>
      <a:lvl6pPr marL="8692329"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6pPr>
      <a:lvl7pPr marL="10168387"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7pPr>
      <a:lvl8pPr marL="11644441"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8pPr>
      <a:lvl9pPr marL="13120496"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9pPr>
    </p:bodyStyle>
    <p:otherStyle>
      <a:lvl1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1pPr>
      <a:lvl2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2pPr>
      <a:lvl3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3pPr>
      <a:lvl4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4pPr>
      <a:lvl5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5pPr>
      <a:lvl6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6pPr>
      <a:lvl7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7pPr>
      <a:lvl8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8pPr>
      <a:lvl9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 name="Shape 20"/>
          <p:cNvSpPr/>
          <p:nvPr/>
        </p:nvSpPr>
        <p:spPr>
          <a:xfrm>
            <a:off x="-1334892" y="4892151"/>
            <a:ext cx="9461501" cy="14835538"/>
          </a:xfrm>
          <a:prstGeom prst="rect">
            <a:avLst/>
          </a:prstGeom>
          <a:solidFill>
            <a:srgbClr val="DDDDDD"/>
          </a:solidFill>
          <a:ln>
            <a:solidFill>
              <a:srgbClr val="DDDDDD"/>
            </a:solidFill>
          </a:ln>
        </p:spPr>
        <p:txBody>
          <a:bodyPr lIns="45718" tIns="45718" rIns="45718" bIns="45718" anchor="ctr"/>
          <a:lstStyle/>
          <a:p>
            <a:pPr defTabSz="914400">
              <a:defRPr sz="2400">
                <a:latin typeface="Times New Roman"/>
                <a:ea typeface="Times New Roman"/>
                <a:cs typeface="Times New Roman"/>
                <a:sym typeface="Times New Roman"/>
              </a:defRPr>
            </a:pPr>
          </a:p>
        </p:txBody>
      </p:sp>
      <p:sp>
        <p:nvSpPr>
          <p:cNvPr id="21" name="Shape 21"/>
          <p:cNvSpPr/>
          <p:nvPr/>
        </p:nvSpPr>
        <p:spPr>
          <a:xfrm>
            <a:off x="-4" y="19718430"/>
            <a:ext cx="30279982" cy="1668371"/>
          </a:xfrm>
          <a:prstGeom prst="rect">
            <a:avLst/>
          </a:prstGeom>
          <a:ln>
            <a:solidFill>
              <a:srgbClr val="000000"/>
            </a:solidFill>
          </a:ln>
        </p:spPr>
        <p:txBody>
          <a:bodyPr lIns="45718" tIns="45718" rIns="45718" bIns="45718" anchor="ctr"/>
          <a:lstStyle/>
          <a:p>
            <a:pPr>
              <a:defRPr sz="700">
                <a:latin typeface="Arial"/>
                <a:ea typeface="Arial"/>
                <a:cs typeface="Arial"/>
                <a:sym typeface="Arial"/>
              </a:defRPr>
            </a:pPr>
          </a:p>
        </p:txBody>
      </p:sp>
      <p:sp>
        <p:nvSpPr>
          <p:cNvPr id="22" name="Shape 22"/>
          <p:cNvSpPr/>
          <p:nvPr/>
        </p:nvSpPr>
        <p:spPr>
          <a:xfrm>
            <a:off x="1035616" y="752499"/>
            <a:ext cx="28208744" cy="2758295"/>
          </a:xfrm>
          <a:prstGeom prst="rect">
            <a:avLst/>
          </a:prstGeom>
          <a:ln w="12700">
            <a:miter lim="400000"/>
          </a:ln>
          <a:extLst>
            <a:ext uri="{C572A759-6A51-4108-AA02-DFA0A04FC94B}">
              <ma14:wrappingTextBoxFlag xmlns:ma14="http://schemas.microsoft.com/office/mac/drawingml/2011/main" val="1"/>
            </a:ext>
          </a:extLst>
        </p:spPr>
        <p:txBody>
          <a:bodyPr lIns="43216" tIns="43216" rIns="43216" bIns="43216">
            <a:spAutoFit/>
          </a:bodyPr>
          <a:lstStyle/>
          <a:p>
            <a:pPr defTabSz="2788105">
              <a:defRPr b="1" sz="10600">
                <a:solidFill>
                  <a:srgbClr val="262699"/>
                </a:solidFill>
                <a:latin typeface="Arial"/>
                <a:ea typeface="Arial"/>
                <a:cs typeface="Arial"/>
                <a:sym typeface="Arial"/>
              </a:defRPr>
            </a:pPr>
            <a:r>
              <a:t>Effect of Continuous Delivery  </a:t>
            </a:r>
          </a:p>
          <a:p>
            <a:pPr defTabSz="2788105">
              <a:defRPr b="1" sz="8000">
                <a:solidFill>
                  <a:srgbClr val="262699"/>
                </a:solidFill>
                <a:latin typeface="Arial"/>
                <a:ea typeface="Arial"/>
                <a:cs typeface="Arial"/>
                <a:sym typeface="Arial"/>
              </a:defRPr>
            </a:pPr>
            <a:r>
              <a:t>On Fault Tolerance </a:t>
            </a:r>
          </a:p>
        </p:txBody>
      </p:sp>
      <p:sp>
        <p:nvSpPr>
          <p:cNvPr id="23" name="Shape 23"/>
          <p:cNvSpPr/>
          <p:nvPr/>
        </p:nvSpPr>
        <p:spPr>
          <a:xfrm>
            <a:off x="993560" y="20238249"/>
            <a:ext cx="27257236" cy="632533"/>
          </a:xfrm>
          <a:prstGeom prst="rect">
            <a:avLst/>
          </a:prstGeom>
          <a:ln w="12700">
            <a:miter lim="400000"/>
          </a:ln>
          <a:extLst>
            <a:ext uri="{C572A759-6A51-4108-AA02-DFA0A04FC94B}">
              <ma14:wrappingTextBoxFlag xmlns:ma14="http://schemas.microsoft.com/office/mac/drawingml/2011/main" val="1"/>
            </a:ext>
          </a:extLst>
        </p:spPr>
        <p:txBody>
          <a:bodyPr lIns="43216" tIns="43216" rIns="43216" bIns="43216">
            <a:spAutoFit/>
          </a:bodyPr>
          <a:lstStyle>
            <a:lvl1pPr defTabSz="863600">
              <a:defRPr b="1" sz="3600">
                <a:solidFill>
                  <a:srgbClr val="C00000"/>
                </a:solidFill>
                <a:latin typeface="Frutiger Linotype"/>
                <a:ea typeface="Frutiger Linotype"/>
                <a:cs typeface="Frutiger Linotype"/>
                <a:sym typeface="Frutiger Linotype"/>
              </a:defRPr>
            </a:lvl1pPr>
          </a:lstStyle>
          <a:p>
            <a:pPr/>
            <a:r>
              <a:t>Fault Tolerant Systems </a:t>
            </a:r>
          </a:p>
        </p:txBody>
      </p:sp>
      <p:grpSp>
        <p:nvGrpSpPr>
          <p:cNvPr id="26" name="Group 26" descr="DTUlogo2"/>
          <p:cNvGrpSpPr/>
          <p:nvPr/>
        </p:nvGrpSpPr>
        <p:grpSpPr>
          <a:xfrm>
            <a:off x="28382217" y="19847148"/>
            <a:ext cx="888430" cy="1302026"/>
            <a:chOff x="0" y="0"/>
            <a:chExt cx="888428" cy="1302025"/>
          </a:xfrm>
        </p:grpSpPr>
        <p:sp>
          <p:nvSpPr>
            <p:cNvPr id="24" name="Shape 24"/>
            <p:cNvSpPr/>
            <p:nvPr/>
          </p:nvSpPr>
          <p:spPr>
            <a:xfrm>
              <a:off x="-1" y="0"/>
              <a:ext cx="888430" cy="1302025"/>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pic>
          <p:nvPicPr>
            <p:cNvPr id="25" name="image1.png"/>
            <p:cNvPicPr>
              <a:picLocks noChangeAspect="1"/>
            </p:cNvPicPr>
            <p:nvPr/>
          </p:nvPicPr>
          <p:blipFill>
            <a:blip r:embed="rId2">
              <a:extLst/>
            </a:blip>
            <a:stretch>
              <a:fillRect/>
            </a:stretch>
          </p:blipFill>
          <p:spPr>
            <a:xfrm>
              <a:off x="0" y="0"/>
              <a:ext cx="888429" cy="1302026"/>
            </a:xfrm>
            <a:prstGeom prst="rect">
              <a:avLst/>
            </a:prstGeom>
            <a:ln w="12700" cap="flat">
              <a:noFill/>
              <a:miter lim="400000"/>
            </a:ln>
            <a:effectLst/>
          </p:spPr>
        </p:pic>
      </p:grpSp>
      <p:sp>
        <p:nvSpPr>
          <p:cNvPr id="27" name="Shape 27"/>
          <p:cNvSpPr/>
          <p:nvPr/>
        </p:nvSpPr>
        <p:spPr>
          <a:xfrm>
            <a:off x="-4" y="4420932"/>
            <a:ext cx="30279982" cy="628735"/>
          </a:xfrm>
          <a:prstGeom prst="rect">
            <a:avLst/>
          </a:prstGeom>
          <a:solidFill>
            <a:srgbClr val="C00000"/>
          </a:solidFill>
          <a:ln w="12700">
            <a:miter lim="400000"/>
          </a:ln>
        </p:spPr>
        <p:txBody>
          <a:bodyPr lIns="45718" tIns="45718" rIns="45718" bIns="45718" anchor="ctr"/>
          <a:lstStyle/>
          <a:p>
            <a:pPr>
              <a:defRPr sz="700">
                <a:latin typeface="Arial"/>
                <a:ea typeface="Arial"/>
                <a:cs typeface="Arial"/>
                <a:sym typeface="Arial"/>
              </a:defRPr>
            </a:pPr>
          </a:p>
        </p:txBody>
      </p:sp>
      <p:sp>
        <p:nvSpPr>
          <p:cNvPr id="28" name="Shape 28"/>
          <p:cNvSpPr/>
          <p:nvPr/>
        </p:nvSpPr>
        <p:spPr>
          <a:xfrm>
            <a:off x="23756111" y="5643738"/>
            <a:ext cx="2744126" cy="2910982"/>
          </a:xfrm>
          <a:prstGeom prst="rect">
            <a:avLst/>
          </a:prstGeom>
          <a:solidFill>
            <a:srgbClr val="FFFFFF"/>
          </a:solidFill>
          <a:ln w="12700">
            <a:miter lim="400000"/>
          </a:ln>
        </p:spPr>
        <p:txBody>
          <a:bodyPr lIns="45718" tIns="45718" rIns="45718" bIns="45718" anchor="ctr"/>
          <a:lstStyle/>
          <a:p>
            <a:pPr>
              <a:defRPr sz="700">
                <a:latin typeface="Arial"/>
                <a:ea typeface="Arial"/>
                <a:cs typeface="Arial"/>
                <a:sym typeface="Arial"/>
              </a:defRPr>
            </a:pPr>
          </a:p>
        </p:txBody>
      </p:sp>
      <p:sp>
        <p:nvSpPr>
          <p:cNvPr id="29" name="Shape 29"/>
          <p:cNvSpPr/>
          <p:nvPr/>
        </p:nvSpPr>
        <p:spPr>
          <a:xfrm>
            <a:off x="23756111" y="5049661"/>
            <a:ext cx="5666986" cy="613881"/>
          </a:xfrm>
          <a:prstGeom prst="rect">
            <a:avLst/>
          </a:prstGeom>
          <a:solidFill>
            <a:srgbClr val="FFFFFF"/>
          </a:solidFill>
          <a:ln w="12700">
            <a:miter lim="400000"/>
          </a:ln>
        </p:spPr>
        <p:txBody>
          <a:bodyPr lIns="45718" tIns="45718" rIns="45718" bIns="45718" anchor="ctr"/>
          <a:lstStyle/>
          <a:p>
            <a:pPr>
              <a:defRPr sz="700">
                <a:latin typeface="Arial"/>
                <a:ea typeface="Arial"/>
                <a:cs typeface="Arial"/>
                <a:sym typeface="Arial"/>
              </a:defRPr>
            </a:pPr>
          </a:p>
        </p:txBody>
      </p:sp>
      <p:pic>
        <p:nvPicPr>
          <p:cNvPr id="30" name="image2.jpeg"/>
          <p:cNvPicPr>
            <a:picLocks noChangeAspect="1"/>
          </p:cNvPicPr>
          <p:nvPr/>
        </p:nvPicPr>
        <p:blipFill>
          <a:blip r:embed="rId3">
            <a:extLst/>
          </a:blip>
          <a:stretch>
            <a:fillRect/>
          </a:stretch>
        </p:blipFill>
        <p:spPr>
          <a:xfrm>
            <a:off x="24209081" y="1326778"/>
            <a:ext cx="4619979" cy="1578160"/>
          </a:xfrm>
          <a:prstGeom prst="rect">
            <a:avLst/>
          </a:prstGeom>
          <a:ln w="12700">
            <a:miter lim="400000"/>
          </a:ln>
        </p:spPr>
      </p:pic>
      <p:sp>
        <p:nvSpPr>
          <p:cNvPr id="31" name="Shape 31"/>
          <p:cNvSpPr/>
          <p:nvPr/>
        </p:nvSpPr>
        <p:spPr>
          <a:xfrm>
            <a:off x="228600" y="5187101"/>
            <a:ext cx="7620001" cy="1428713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917409">
              <a:defRPr b="1" sz="4000">
                <a:solidFill>
                  <a:srgbClr val="003366"/>
                </a:solidFill>
                <a:latin typeface="Arial"/>
                <a:ea typeface="Arial"/>
                <a:cs typeface="Arial"/>
                <a:sym typeface="Arial"/>
              </a:defRPr>
            </a:pPr>
            <a:r>
              <a:t>Introduction</a:t>
            </a:r>
          </a:p>
          <a:p>
            <a:pPr algn="just" defTabSz="917409">
              <a:defRPr sz="2400">
                <a:latin typeface="Arial"/>
                <a:ea typeface="Arial"/>
                <a:cs typeface="Arial"/>
                <a:sym typeface="Arial"/>
              </a:defRPr>
            </a:pPr>
            <a:r>
              <a:t>In traditional Web Application Development, applications can take a long time to reach production, and the process makes it difficult to fix bugs. Continuous Integration(CI) and Continuous Delivery(CD) reduce the development time and the time to recover from software bugs.  For this project, we implemented a basic rest service using continuous delivery best practices, tested against various types of faults, and measured the availability and reliability of the web service.</a:t>
            </a:r>
          </a:p>
          <a:p>
            <a:pPr algn="just" defTabSz="917409">
              <a:defRPr sz="2400">
                <a:latin typeface="Arial"/>
                <a:ea typeface="Arial"/>
                <a:cs typeface="Arial"/>
                <a:sym typeface="Arial"/>
              </a:defRPr>
            </a:pPr>
          </a:p>
          <a:p>
            <a:pPr defTabSz="917409">
              <a:defRPr b="1" sz="4000">
                <a:solidFill>
                  <a:srgbClr val="003366"/>
                </a:solidFill>
                <a:latin typeface="Arial"/>
                <a:ea typeface="Arial"/>
                <a:cs typeface="Arial"/>
                <a:sym typeface="Arial"/>
              </a:defRPr>
            </a:pPr>
            <a:r>
              <a:t>Discussion</a:t>
            </a:r>
          </a:p>
          <a:p>
            <a:pPr algn="just" defTabSz="917409">
              <a:defRPr sz="2400">
                <a:latin typeface="Arial"/>
                <a:ea typeface="Arial"/>
                <a:cs typeface="Arial"/>
                <a:sym typeface="Arial"/>
              </a:defRPr>
            </a:pPr>
            <a:r>
              <a:t>To increase the system’s availability, we used continuous integration and delivery. That reduced the time to recover when the problem was a software bug. We can test the availability of our system using the tool Apache Jmeter. We tested various loads and recorded the system’s responses. As we increased the number of requests/second, the availability of system decreased.  After adding more resources to the system via redundancy, the availability of the system increased again.</a:t>
            </a:r>
            <a:endParaRPr sz="700"/>
          </a:p>
          <a:p>
            <a:pPr defTabSz="917409">
              <a:defRPr sz="2400">
                <a:latin typeface="Arial"/>
                <a:ea typeface="Arial"/>
                <a:cs typeface="Arial"/>
                <a:sym typeface="Arial"/>
              </a:defRPr>
            </a:pPr>
          </a:p>
          <a:p>
            <a:pPr marL="456141" indent="-456141" defTabSz="917409">
              <a:defRPr b="1" sz="4000">
                <a:solidFill>
                  <a:srgbClr val="003366"/>
                </a:solidFill>
                <a:latin typeface="Arial"/>
                <a:ea typeface="Arial"/>
                <a:cs typeface="Arial"/>
                <a:sym typeface="Arial"/>
              </a:defRPr>
            </a:pPr>
            <a:r>
              <a:t>Tools and Technologies</a:t>
            </a:r>
          </a:p>
          <a:p>
            <a:pPr marL="456141" indent="-456141" algn="just" defTabSz="917409">
              <a:buSzPct val="100000"/>
              <a:buChar char="•"/>
              <a:defRPr sz="2400">
                <a:latin typeface="Arial"/>
                <a:ea typeface="Arial"/>
                <a:cs typeface="Arial"/>
                <a:sym typeface="Arial"/>
              </a:defRPr>
            </a:pPr>
            <a:r>
              <a:t>Git &amp; Github: Source code management</a:t>
            </a:r>
          </a:p>
          <a:p>
            <a:pPr marL="456141" indent="-456141" algn="just" defTabSz="917409">
              <a:buSzPct val="100000"/>
              <a:buChar char="•"/>
              <a:defRPr sz="2400">
                <a:latin typeface="Arial"/>
                <a:ea typeface="Arial"/>
                <a:cs typeface="Arial"/>
                <a:sym typeface="Arial"/>
              </a:defRPr>
            </a:pPr>
            <a:endParaRPr sz="700"/>
          </a:p>
          <a:p>
            <a:pPr marL="456141" indent="-456141" algn="just" defTabSz="917409">
              <a:buSzPct val="100000"/>
              <a:buChar char="•"/>
              <a:defRPr sz="2400">
                <a:latin typeface="Arial"/>
                <a:ea typeface="Arial"/>
                <a:cs typeface="Arial"/>
                <a:sym typeface="Arial"/>
              </a:defRPr>
            </a:pPr>
            <a:r>
              <a:t>Jenkins: Pipeline plugin, Amazon AWSEB plugin, Gradle plugin, Grails plugin</a:t>
            </a:r>
          </a:p>
          <a:p>
            <a:pPr marL="456141" indent="-456141" algn="just" defTabSz="917409">
              <a:buSzPct val="100000"/>
              <a:buChar char="•"/>
              <a:defRPr sz="2400">
                <a:latin typeface="Arial"/>
                <a:ea typeface="Arial"/>
                <a:cs typeface="Arial"/>
                <a:sym typeface="Arial"/>
              </a:defRPr>
            </a:pPr>
            <a:r>
              <a:t>AWS Elastic Beanstalk: Security policy, Virtual Private Cloud(VPC), Load balancer, application deployment via Tomcat, monitoring, and alarms.</a:t>
            </a:r>
          </a:p>
          <a:p>
            <a:pPr marL="456141" indent="-456141" algn="just" defTabSz="917409">
              <a:buSzPct val="100000"/>
              <a:buChar char="•"/>
              <a:defRPr sz="2400">
                <a:latin typeface="Arial"/>
                <a:ea typeface="Arial"/>
                <a:cs typeface="Arial"/>
                <a:sym typeface="Arial"/>
              </a:defRPr>
            </a:pPr>
            <a:r>
              <a:t>Apache JMeter: Load test and performance metrics</a:t>
            </a:r>
          </a:p>
          <a:p>
            <a:pPr algn="just" defTabSz="917409">
              <a:defRPr sz="2400">
                <a:latin typeface="Arial"/>
                <a:ea typeface="Arial"/>
                <a:cs typeface="Arial"/>
                <a:sym typeface="Arial"/>
              </a:defRPr>
            </a:pPr>
          </a:p>
          <a:p>
            <a:pPr defTabSz="917409">
              <a:defRPr b="1" sz="4000">
                <a:solidFill>
                  <a:srgbClr val="003366"/>
                </a:solidFill>
                <a:latin typeface="Arial"/>
                <a:ea typeface="Arial"/>
                <a:cs typeface="Arial"/>
                <a:sym typeface="Arial"/>
              </a:defRPr>
            </a:pPr>
            <a:r>
              <a:t>Keywords</a:t>
            </a:r>
            <a:endParaRPr sz="1500"/>
          </a:p>
          <a:p>
            <a:pPr algn="just" defTabSz="917409">
              <a:defRPr sz="2400">
                <a:latin typeface="Arial"/>
                <a:ea typeface="Arial"/>
                <a:cs typeface="Arial"/>
                <a:sym typeface="Arial"/>
              </a:defRPr>
            </a:pPr>
            <a:r>
              <a:t>Fault Tolerance,</a:t>
            </a:r>
            <a:r>
              <a:t> </a:t>
            </a:r>
            <a:r>
              <a:t>Continuous Deployment,</a:t>
            </a:r>
            <a:r>
              <a:t> </a:t>
            </a:r>
            <a:r>
              <a:t>Continuous</a:t>
            </a:r>
            <a:r>
              <a:t> </a:t>
            </a:r>
            <a:r>
              <a:t>Integration,</a:t>
            </a:r>
            <a:r>
              <a:t> </a:t>
            </a:r>
            <a:r>
              <a:t>Availability and</a:t>
            </a:r>
            <a:r>
              <a:t> R</a:t>
            </a:r>
            <a:r>
              <a:t>eliability,</a:t>
            </a:r>
            <a:r>
              <a:t> </a:t>
            </a:r>
            <a:r>
              <a:t>Load</a:t>
            </a:r>
            <a:r>
              <a:t> </a:t>
            </a:r>
            <a:r>
              <a:t>balancers,</a:t>
            </a:r>
            <a:r>
              <a:t> </a:t>
            </a:r>
            <a:r>
              <a:t>Jenkins,</a:t>
            </a:r>
            <a:r>
              <a:t> </a:t>
            </a:r>
            <a:r>
              <a:t>JMeter,</a:t>
            </a:r>
            <a:r>
              <a:t> </a:t>
            </a:r>
            <a:r>
              <a:t>AWS, cloud platforms</a:t>
            </a:r>
          </a:p>
        </p:txBody>
      </p:sp>
      <p:grpSp>
        <p:nvGrpSpPr>
          <p:cNvPr id="37" name="Group 37"/>
          <p:cNvGrpSpPr/>
          <p:nvPr/>
        </p:nvGrpSpPr>
        <p:grpSpPr>
          <a:xfrm>
            <a:off x="8428052" y="5187101"/>
            <a:ext cx="7620001" cy="14453321"/>
            <a:chOff x="0" y="0"/>
            <a:chExt cx="7620000" cy="14453320"/>
          </a:xfrm>
        </p:grpSpPr>
        <p:sp>
          <p:nvSpPr>
            <p:cNvPr id="32" name="Shape 32"/>
            <p:cNvSpPr/>
            <p:nvPr/>
          </p:nvSpPr>
          <p:spPr>
            <a:xfrm>
              <a:off x="0" y="0"/>
              <a:ext cx="7620000" cy="7450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p>
              <a:pPr algn="just" defTabSz="917409">
                <a:defRPr b="1" sz="4000">
                  <a:solidFill>
                    <a:srgbClr val="003366"/>
                  </a:solidFill>
                  <a:latin typeface="Arial"/>
                  <a:ea typeface="Arial"/>
                  <a:cs typeface="Arial"/>
                  <a:sym typeface="Arial"/>
                </a:defRPr>
              </a:pPr>
              <a:r>
                <a:t>Procedure</a:t>
              </a:r>
            </a:p>
            <a:p>
              <a:pPr algn="just" defTabSz="917409">
                <a:buSzPct val="100000"/>
                <a:buChar char="•"/>
                <a:defRPr sz="2400">
                  <a:latin typeface="Arial"/>
                  <a:ea typeface="Arial"/>
                  <a:cs typeface="Arial"/>
                  <a:sym typeface="Arial"/>
                </a:defRPr>
              </a:pPr>
              <a:r>
                <a:t>For this project, we created a sample web service.</a:t>
              </a:r>
            </a:p>
            <a:p>
              <a:pPr algn="just" defTabSz="917409">
                <a:buSzPct val="100000"/>
                <a:buChar char="•"/>
                <a:defRPr sz="2400">
                  <a:latin typeface="Arial"/>
                  <a:ea typeface="Arial"/>
                  <a:cs typeface="Arial"/>
                  <a:sym typeface="Arial"/>
                </a:defRPr>
              </a:pPr>
              <a:r>
                <a:t>The source code for the sample project was pushed to a Github repository as shown in Figure 2.</a:t>
              </a:r>
            </a:p>
            <a:p>
              <a:pPr algn="just" defTabSz="917409">
                <a:buSzPct val="100000"/>
                <a:buChar char="•"/>
                <a:defRPr sz="2400">
                  <a:latin typeface="Arial"/>
                  <a:ea typeface="Arial"/>
                  <a:cs typeface="Arial"/>
                  <a:sym typeface="Arial"/>
                </a:defRPr>
              </a:pPr>
              <a:r>
                <a:t>A web hook was added for Jenkins. Github will notify Jenkins when a change is detected in the source repository.</a:t>
              </a:r>
            </a:p>
            <a:p>
              <a:pPr algn="just" defTabSz="917409">
                <a:buSzPct val="100000"/>
                <a:buChar char="•"/>
                <a:defRPr sz="2400">
                  <a:latin typeface="Arial"/>
                  <a:ea typeface="Arial"/>
                  <a:cs typeface="Arial"/>
                  <a:sym typeface="Arial"/>
                </a:defRPr>
              </a:pPr>
              <a:r>
                <a:t>When changes are detected, the project is built on the Jenkins Server, and the result(pass/fail) is sent back to Github.</a:t>
              </a:r>
            </a:p>
            <a:p>
              <a:pPr algn="just" defTabSz="917409">
                <a:buSzPct val="100000"/>
                <a:buChar char="•"/>
                <a:defRPr sz="2400">
                  <a:latin typeface="Arial"/>
                  <a:ea typeface="Arial"/>
                  <a:cs typeface="Arial"/>
                  <a:sym typeface="Arial"/>
                </a:defRPr>
              </a:pPr>
              <a:r>
                <a:t>Once a change is ok to deploy, the Jenkins Job deploys the application using the AWS service called ElasticBeanstalk.</a:t>
              </a:r>
            </a:p>
            <a:p>
              <a:pPr algn="just" defTabSz="917409">
                <a:buSzPct val="100000"/>
                <a:buChar char="•"/>
                <a:defRPr sz="2400">
                  <a:latin typeface="Arial"/>
                  <a:ea typeface="Arial"/>
                  <a:cs typeface="Arial"/>
                  <a:sym typeface="Arial"/>
                </a:defRPr>
              </a:pPr>
              <a:r>
                <a:t>ElasticBeanstalk contains a load balanced cluster.</a:t>
              </a:r>
            </a:p>
            <a:p>
              <a:pPr algn="just" defTabSz="917409">
                <a:buSzPct val="100000"/>
                <a:buChar char="•"/>
                <a:defRPr sz="2400">
                  <a:latin typeface="Arial"/>
                  <a:ea typeface="Arial"/>
                  <a:cs typeface="Arial"/>
                  <a:sym typeface="Arial"/>
                </a:defRPr>
              </a:pPr>
              <a:r>
                <a:t> Some alarms were configured for example high CPU usage. Additionally, it can prompt a restart of the server when health is degraded.</a:t>
              </a:r>
            </a:p>
            <a:p>
              <a:pPr algn="just" defTabSz="917409">
                <a:buSzPct val="100000"/>
                <a:buChar char="•"/>
                <a:defRPr sz="2400">
                  <a:latin typeface="Arial"/>
                  <a:ea typeface="Arial"/>
                  <a:cs typeface="Arial"/>
                  <a:sym typeface="Arial"/>
                </a:defRPr>
              </a:pPr>
              <a:r>
                <a:t>Apache JMeter was used to test the server strength and analyzes overall performance under different load types.</a:t>
              </a:r>
            </a:p>
          </p:txBody>
        </p:sp>
        <p:grpSp>
          <p:nvGrpSpPr>
            <p:cNvPr id="35" name="Group 35"/>
            <p:cNvGrpSpPr/>
            <p:nvPr/>
          </p:nvGrpSpPr>
          <p:grpSpPr>
            <a:xfrm>
              <a:off x="1476" y="7859604"/>
              <a:ext cx="7617049" cy="2016023"/>
              <a:chOff x="0" y="744210"/>
              <a:chExt cx="7617048" cy="2016022"/>
            </a:xfrm>
          </p:grpSpPr>
          <p:sp>
            <p:nvSpPr>
              <p:cNvPr id="33" name="Shape 33"/>
              <p:cNvSpPr/>
              <p:nvPr/>
            </p:nvSpPr>
            <p:spPr>
              <a:xfrm>
                <a:off x="1869164" y="2323165"/>
                <a:ext cx="3437002" cy="4370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84161">
                  <a:spcBef>
                    <a:spcPts val="200"/>
                  </a:spcBef>
                  <a:defRPr sz="2400">
                    <a:latin typeface="Arial"/>
                    <a:ea typeface="Arial"/>
                    <a:cs typeface="Arial"/>
                    <a:sym typeface="Arial"/>
                  </a:defRPr>
                </a:lvl1pPr>
              </a:lstStyle>
              <a:p>
                <a:pPr/>
                <a:r>
                  <a:t>Figure 1:CI/CD process</a:t>
                </a:r>
              </a:p>
            </p:txBody>
          </p:sp>
          <p:pic>
            <p:nvPicPr>
              <p:cNvPr id="34" name="ProcessDiagram.png"/>
              <p:cNvPicPr>
                <a:picLocks noChangeAspect="1"/>
              </p:cNvPicPr>
              <p:nvPr/>
            </p:nvPicPr>
            <p:blipFill>
              <a:blip r:embed="rId4">
                <a:extLst/>
              </a:blip>
              <a:srcRect l="0" t="0" r="0" b="0"/>
              <a:stretch>
                <a:fillRect/>
              </a:stretch>
            </p:blipFill>
            <p:spPr>
              <a:xfrm>
                <a:off x="0" y="744210"/>
                <a:ext cx="7617049" cy="1091332"/>
              </a:xfrm>
              <a:prstGeom prst="rect">
                <a:avLst/>
              </a:prstGeom>
              <a:ln w="12700" cap="flat">
                <a:noFill/>
                <a:miter lim="400000"/>
              </a:ln>
              <a:effectLst/>
            </p:spPr>
          </p:pic>
        </p:grpSp>
        <p:sp>
          <p:nvSpPr>
            <p:cNvPr id="36" name="Shape 36"/>
            <p:cNvSpPr/>
            <p:nvPr/>
          </p:nvSpPr>
          <p:spPr>
            <a:xfrm>
              <a:off x="0" y="10113476"/>
              <a:ext cx="7620000" cy="43398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p>
              <a:pPr algn="just" defTabSz="917409">
                <a:defRPr sz="2400">
                  <a:latin typeface="Arial"/>
                  <a:ea typeface="Arial"/>
                  <a:cs typeface="Arial"/>
                  <a:sym typeface="Arial"/>
                </a:defRPr>
              </a:pPr>
              <a:r>
                <a:t>Figure 1 shows an example process for deploying web applications in Continuous Integration and Deployment.  The testing steps can proceed as soon as the previous one passes.  Then for Continuous Delivery, the image can be deployed as soon as the signal is green.</a:t>
              </a:r>
            </a:p>
            <a:p>
              <a:pPr algn="just" defTabSz="917409">
                <a:defRPr sz="2400">
                  <a:latin typeface="Arial"/>
                  <a:ea typeface="Arial"/>
                  <a:cs typeface="Arial"/>
                  <a:sym typeface="Arial"/>
                </a:defRPr>
              </a:pPr>
            </a:p>
            <a:p>
              <a:pPr defTabSz="917409">
                <a:defRPr sz="2400">
                  <a:latin typeface="Arial"/>
                  <a:ea typeface="Arial"/>
                  <a:cs typeface="Arial"/>
                  <a:sym typeface="Arial"/>
                </a:defRPr>
              </a:pPr>
              <a:r>
                <a:t>Figure 3 displays the features of Amazon Elastic Beanstalk including:</a:t>
              </a:r>
            </a:p>
            <a:p>
              <a:pPr defTabSz="917409">
                <a:buSzPct val="100000"/>
                <a:buChar char="•"/>
                <a:defRPr sz="2400">
                  <a:latin typeface="Arial"/>
                  <a:ea typeface="Arial"/>
                  <a:cs typeface="Arial"/>
                  <a:sym typeface="Arial"/>
                </a:defRPr>
              </a:pPr>
              <a:r>
                <a:t> Server Configuration</a:t>
              </a:r>
            </a:p>
            <a:p>
              <a:pPr defTabSz="917409">
                <a:buSzPct val="100000"/>
                <a:buChar char="•"/>
                <a:defRPr sz="2400">
                  <a:latin typeface="Arial"/>
                  <a:ea typeface="Arial"/>
                  <a:cs typeface="Arial"/>
                  <a:sym typeface="Arial"/>
                </a:defRPr>
              </a:pPr>
              <a:r>
                <a:t>Load balancer</a:t>
              </a:r>
            </a:p>
            <a:p>
              <a:pPr defTabSz="917409">
                <a:buSzPct val="100000"/>
                <a:buChar char="•"/>
                <a:defRPr sz="2400">
                  <a:latin typeface="Arial"/>
                  <a:ea typeface="Arial"/>
                  <a:cs typeface="Arial"/>
                  <a:sym typeface="Arial"/>
                </a:defRPr>
              </a:pPr>
              <a:r>
                <a:t>Security policy</a:t>
              </a:r>
            </a:p>
            <a:p>
              <a:pPr defTabSz="917409">
                <a:buSzPct val="100000"/>
                <a:buChar char="•"/>
                <a:defRPr sz="2400">
                  <a:latin typeface="Arial"/>
                  <a:ea typeface="Arial"/>
                  <a:cs typeface="Arial"/>
                  <a:sym typeface="Arial"/>
                </a:defRPr>
              </a:pPr>
              <a:r>
                <a:t>Monitoring </a:t>
              </a:r>
            </a:p>
          </p:txBody>
        </p:sp>
      </p:grpSp>
      <p:grpSp>
        <p:nvGrpSpPr>
          <p:cNvPr id="48" name="Group 48"/>
          <p:cNvGrpSpPr/>
          <p:nvPr/>
        </p:nvGrpSpPr>
        <p:grpSpPr>
          <a:xfrm>
            <a:off x="21105859" y="5187101"/>
            <a:ext cx="8890001" cy="14456172"/>
            <a:chOff x="0" y="0"/>
            <a:chExt cx="8890000" cy="14456170"/>
          </a:xfrm>
        </p:grpSpPr>
        <p:sp>
          <p:nvSpPr>
            <p:cNvPr id="38" name="Shape 38"/>
            <p:cNvSpPr/>
            <p:nvPr/>
          </p:nvSpPr>
          <p:spPr>
            <a:xfrm>
              <a:off x="0" y="13092004"/>
              <a:ext cx="8890000" cy="13641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defTabSz="917409">
                <a:defRPr b="1" sz="4000">
                  <a:solidFill>
                    <a:srgbClr val="003366"/>
                  </a:solidFill>
                  <a:latin typeface="Arial"/>
                  <a:ea typeface="Arial"/>
                  <a:cs typeface="Arial"/>
                  <a:sym typeface="Arial"/>
                </a:defRPr>
              </a:pPr>
              <a:r>
                <a:t>Conclusion</a:t>
              </a:r>
            </a:p>
            <a:p>
              <a:pPr algn="just" defTabSz="917409">
                <a:defRPr sz="2400">
                  <a:latin typeface="Arial"/>
                  <a:ea typeface="Arial"/>
                  <a:cs typeface="Arial"/>
                  <a:sym typeface="Arial"/>
                </a:defRPr>
              </a:pPr>
              <a:r>
                <a:t>Using CI/CD can improve availability and reliability of a web application in the cloud.</a:t>
              </a:r>
            </a:p>
          </p:txBody>
        </p:sp>
        <p:sp>
          <p:nvSpPr>
            <p:cNvPr id="39" name="Shape 39"/>
            <p:cNvSpPr/>
            <p:nvPr/>
          </p:nvSpPr>
          <p:spPr>
            <a:xfrm>
              <a:off x="0" y="0"/>
              <a:ext cx="8890000" cy="3853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defTabSz="917409">
                <a:defRPr b="1" sz="4000">
                  <a:solidFill>
                    <a:srgbClr val="003366"/>
                  </a:solidFill>
                  <a:latin typeface="Arial"/>
                  <a:ea typeface="Arial"/>
                  <a:cs typeface="Arial"/>
                  <a:sym typeface="Arial"/>
                </a:defRPr>
              </a:pPr>
              <a:r>
                <a:t>Results</a:t>
              </a:r>
              <a:endParaRPr>
                <a:latin typeface="Times New Roman"/>
                <a:ea typeface="Times New Roman"/>
                <a:cs typeface="Times New Roman"/>
                <a:sym typeface="Times New Roman"/>
              </a:endParaRPr>
            </a:p>
            <a:p>
              <a:pPr algn="just" defTabSz="917409">
                <a:defRPr sz="2400">
                  <a:latin typeface="Arial"/>
                  <a:ea typeface="Arial"/>
                  <a:cs typeface="Arial"/>
                  <a:sym typeface="Arial"/>
                </a:defRPr>
              </a:pPr>
              <a:r>
                <a:t>In the first graph, the rate of errors increases as the number of requests/second increases. The curve rises sharply between 5 and 10 thousand requests.  In the next figure, the breakdown of requests is shown for another example test run with 5000 requests.  Most of the requests were successful, but the load balancer is starting to have trouble handling the load as seen in the 408 and 504 responses.  Additionally, we monitored our application while tests were running.  The metrics helped us identify any problems affecting our load tests.</a:t>
              </a:r>
            </a:p>
          </p:txBody>
        </p:sp>
        <p:grpSp>
          <p:nvGrpSpPr>
            <p:cNvPr id="42" name="Group 42"/>
            <p:cNvGrpSpPr/>
            <p:nvPr/>
          </p:nvGrpSpPr>
          <p:grpSpPr>
            <a:xfrm>
              <a:off x="317500" y="7791917"/>
              <a:ext cx="8255000" cy="5255237"/>
              <a:chOff x="0" y="0"/>
              <a:chExt cx="8255000" cy="5255235"/>
            </a:xfrm>
          </p:grpSpPr>
          <p:pic>
            <p:nvPicPr>
              <p:cNvPr id="40" name="image7.png" descr="C:\Users\ilma\Downloads\JmeterData\load-test-data\AWSMonitoringConsole.png"/>
              <p:cNvPicPr>
                <a:picLocks noChangeAspect="1"/>
              </p:cNvPicPr>
              <p:nvPr/>
            </p:nvPicPr>
            <p:blipFill>
              <a:blip r:embed="rId5">
                <a:extLst/>
              </a:blip>
              <a:stretch>
                <a:fillRect/>
              </a:stretch>
            </p:blipFill>
            <p:spPr>
              <a:xfrm>
                <a:off x="0" y="0"/>
                <a:ext cx="8255000" cy="4794369"/>
              </a:xfrm>
              <a:prstGeom prst="rect">
                <a:avLst/>
              </a:prstGeom>
              <a:ln w="12700" cap="flat">
                <a:noFill/>
                <a:miter lim="400000"/>
              </a:ln>
              <a:effectLst/>
            </p:spPr>
          </p:pic>
          <p:sp>
            <p:nvSpPr>
              <p:cNvPr id="41" name="Shape 41"/>
              <p:cNvSpPr/>
              <p:nvPr/>
            </p:nvSpPr>
            <p:spPr>
              <a:xfrm>
                <a:off x="3072002" y="4911893"/>
                <a:ext cx="2110996" cy="3433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defTabSz="914400">
                  <a:defRPr sz="1400">
                    <a:latin typeface="Arial"/>
                    <a:ea typeface="Arial"/>
                    <a:cs typeface="Arial"/>
                    <a:sym typeface="Arial"/>
                  </a:defRPr>
                </a:lvl1pPr>
              </a:lstStyle>
              <a:p>
                <a:pPr/>
                <a:r>
                  <a:t>AWS Monitoring Console</a:t>
                </a:r>
              </a:p>
            </p:txBody>
          </p:sp>
        </p:grpSp>
        <p:grpSp>
          <p:nvGrpSpPr>
            <p:cNvPr id="47" name="Group 47"/>
            <p:cNvGrpSpPr/>
            <p:nvPr/>
          </p:nvGrpSpPr>
          <p:grpSpPr>
            <a:xfrm>
              <a:off x="317500" y="4165082"/>
              <a:ext cx="8255000" cy="3501506"/>
              <a:chOff x="0" y="0"/>
              <a:chExt cx="8254999" cy="3501505"/>
            </a:xfrm>
          </p:grpSpPr>
          <p:pic>
            <p:nvPicPr>
              <p:cNvPr id="43" name="image6.png"/>
              <p:cNvPicPr>
                <a:picLocks noChangeAspect="1"/>
              </p:cNvPicPr>
              <p:nvPr/>
            </p:nvPicPr>
            <p:blipFill>
              <a:blip r:embed="rId6">
                <a:extLst/>
              </a:blip>
              <a:stretch>
                <a:fillRect/>
              </a:stretch>
            </p:blipFill>
            <p:spPr>
              <a:xfrm>
                <a:off x="0" y="0"/>
                <a:ext cx="4586005" cy="3322888"/>
              </a:xfrm>
              <a:prstGeom prst="rect">
                <a:avLst/>
              </a:prstGeom>
              <a:ln w="12700" cap="flat">
                <a:noFill/>
                <a:miter lim="400000"/>
              </a:ln>
              <a:effectLst/>
            </p:spPr>
          </p:pic>
          <p:grpSp>
            <p:nvGrpSpPr>
              <p:cNvPr id="46" name="Group 46"/>
              <p:cNvGrpSpPr/>
              <p:nvPr/>
            </p:nvGrpSpPr>
            <p:grpSpPr>
              <a:xfrm>
                <a:off x="4818758" y="30237"/>
                <a:ext cx="3436242" cy="3471268"/>
                <a:chOff x="0" y="0"/>
                <a:chExt cx="3436241" cy="3471267"/>
              </a:xfrm>
            </p:grpSpPr>
            <p:pic>
              <p:nvPicPr>
                <p:cNvPr id="44" name="image8.png" descr="C:\Users\ilma\Downloads\JmeterData\load-test-data\breakdownofresponsecodes.png"/>
                <p:cNvPicPr>
                  <a:picLocks noChangeAspect="1"/>
                </p:cNvPicPr>
                <p:nvPr/>
              </p:nvPicPr>
              <p:blipFill>
                <a:blip r:embed="rId7">
                  <a:extLst/>
                </a:blip>
                <a:srcRect l="18279" t="15538" r="31106" b="15538"/>
                <a:stretch>
                  <a:fillRect/>
                </a:stretch>
              </p:blipFill>
              <p:spPr>
                <a:xfrm>
                  <a:off x="0" y="0"/>
                  <a:ext cx="3436066" cy="2714218"/>
                </a:xfrm>
                <a:prstGeom prst="rect">
                  <a:avLst/>
                </a:prstGeom>
                <a:ln w="12700" cap="flat">
                  <a:noFill/>
                  <a:miter lim="400000"/>
                </a:ln>
                <a:effectLst/>
              </p:spPr>
            </p:pic>
            <p:sp>
              <p:nvSpPr>
                <p:cNvPr id="45" name="Shape 45"/>
                <p:cNvSpPr/>
                <p:nvPr/>
              </p:nvSpPr>
              <p:spPr>
                <a:xfrm>
                  <a:off x="1" y="2769237"/>
                  <a:ext cx="3436241" cy="7020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Autofit/>
                </a:bodyPr>
                <a:lstStyle/>
                <a:p>
                  <a:pPr lvl="1" algn="ctr" defTabSz="914400">
                    <a:defRPr sz="1400">
                      <a:latin typeface="Arial"/>
                      <a:ea typeface="Arial"/>
                      <a:cs typeface="Arial"/>
                      <a:sym typeface="Arial"/>
                    </a:defRPr>
                  </a:pPr>
                  <a:r>
                    <a:t>Response Codes for Single Server</a:t>
                  </a:r>
                </a:p>
                <a:p>
                  <a:pPr lvl="1" algn="ctr" defTabSz="914400">
                    <a:defRPr sz="1400">
                      <a:latin typeface="Arial"/>
                      <a:ea typeface="Arial"/>
                      <a:cs typeface="Arial"/>
                      <a:sym typeface="Arial"/>
                    </a:defRPr>
                  </a:pPr>
                  <a:r>
                    <a:t>5000 requests</a:t>
                  </a:r>
                </a:p>
              </p:txBody>
            </p:sp>
          </p:grpSp>
        </p:grpSp>
      </p:grpSp>
      <p:sp>
        <p:nvSpPr>
          <p:cNvPr id="49" name="Shape 49"/>
          <p:cNvSpPr/>
          <p:nvPr/>
        </p:nvSpPr>
        <p:spPr>
          <a:xfrm>
            <a:off x="1035616" y="3434477"/>
            <a:ext cx="12048588" cy="6463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000">
                <a:latin typeface="Arial"/>
                <a:ea typeface="Arial"/>
                <a:cs typeface="Arial"/>
                <a:sym typeface="Arial"/>
              </a:defRPr>
            </a:lvl1pPr>
          </a:lstStyle>
          <a:p>
            <a:pPr/>
            <a:r>
              <a:t>Nur-A Azad, Motalib hossain bhuyan, Jennifer Strater</a:t>
            </a:r>
          </a:p>
        </p:txBody>
      </p:sp>
      <p:grpSp>
        <p:nvGrpSpPr>
          <p:cNvPr id="55" name="Group 55"/>
          <p:cNvGrpSpPr/>
          <p:nvPr/>
        </p:nvGrpSpPr>
        <p:grpSpPr>
          <a:xfrm>
            <a:off x="16506855" y="5187101"/>
            <a:ext cx="4127501" cy="14455417"/>
            <a:chOff x="0" y="0"/>
            <a:chExt cx="4127500" cy="14455416"/>
          </a:xfrm>
        </p:grpSpPr>
        <p:pic>
          <p:nvPicPr>
            <p:cNvPr id="50" name="image4.png"/>
            <p:cNvPicPr>
              <a:picLocks noChangeAspect="1"/>
            </p:cNvPicPr>
            <p:nvPr/>
          </p:nvPicPr>
          <p:blipFill>
            <a:blip r:embed="rId8">
              <a:extLst/>
            </a:blip>
            <a:stretch>
              <a:fillRect/>
            </a:stretch>
          </p:blipFill>
          <p:spPr>
            <a:xfrm>
              <a:off x="0" y="9989452"/>
              <a:ext cx="4127500" cy="2542664"/>
            </a:xfrm>
            <a:prstGeom prst="rect">
              <a:avLst/>
            </a:prstGeom>
            <a:ln w="12700" cap="flat">
              <a:noFill/>
              <a:miter lim="400000"/>
            </a:ln>
            <a:effectLst/>
          </p:spPr>
        </p:pic>
        <p:grpSp>
          <p:nvGrpSpPr>
            <p:cNvPr id="53" name="Group 53"/>
            <p:cNvGrpSpPr/>
            <p:nvPr/>
          </p:nvGrpSpPr>
          <p:grpSpPr>
            <a:xfrm>
              <a:off x="120244" y="-1"/>
              <a:ext cx="3887012" cy="9383481"/>
              <a:chOff x="120244" y="0"/>
              <a:chExt cx="3887010" cy="9383479"/>
            </a:xfrm>
          </p:grpSpPr>
          <p:pic>
            <p:nvPicPr>
              <p:cNvPr id="51" name="image5.png"/>
              <p:cNvPicPr>
                <a:picLocks noChangeAspect="1"/>
              </p:cNvPicPr>
              <p:nvPr/>
            </p:nvPicPr>
            <p:blipFill>
              <a:blip r:embed="rId9">
                <a:extLst/>
              </a:blip>
              <a:srcRect l="0" t="0" r="0" b="0"/>
              <a:stretch>
                <a:fillRect/>
              </a:stretch>
            </p:blipFill>
            <p:spPr>
              <a:xfrm>
                <a:off x="120244" y="0"/>
                <a:ext cx="3887012" cy="8823214"/>
              </a:xfrm>
              <a:prstGeom prst="rect">
                <a:avLst/>
              </a:prstGeom>
              <a:ln w="12700" cap="flat">
                <a:noFill/>
                <a:miter lim="400000"/>
              </a:ln>
              <a:effectLst/>
            </p:spPr>
          </p:pic>
          <p:sp>
            <p:nvSpPr>
              <p:cNvPr id="52" name="Shape 52"/>
              <p:cNvSpPr/>
              <p:nvPr/>
            </p:nvSpPr>
            <p:spPr>
              <a:xfrm>
                <a:off x="229282" y="8932920"/>
                <a:ext cx="3668760" cy="4505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lgn="ctr" defTabSz="284161">
                  <a:spcBef>
                    <a:spcPts val="400"/>
                  </a:spcBef>
                  <a:defRPr sz="2400">
                    <a:latin typeface="Arial"/>
                    <a:ea typeface="Arial"/>
                    <a:cs typeface="Arial"/>
                    <a:sym typeface="Arial"/>
                  </a:defRPr>
                </a:lvl1pPr>
              </a:lstStyle>
              <a:p>
                <a:pPr/>
                <a:r>
                  <a:t>Figure 2: System Diagram</a:t>
                </a:r>
              </a:p>
            </p:txBody>
          </p:sp>
        </p:grpSp>
        <p:sp>
          <p:nvSpPr>
            <p:cNvPr id="54" name="Shape 54"/>
            <p:cNvSpPr/>
            <p:nvPr/>
          </p:nvSpPr>
          <p:spPr>
            <a:xfrm>
              <a:off x="0" y="12954176"/>
              <a:ext cx="4127500" cy="1501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p>
              <a:pPr algn="ctr">
                <a:defRPr sz="2400"/>
              </a:pPr>
              <a:r>
                <a:t>Figure 3: AWS Elastic </a:t>
              </a:r>
            </a:p>
            <a:p>
              <a:pPr algn="ctr">
                <a:defRPr sz="2400"/>
              </a:pPr>
              <a:r>
                <a:t>Load Balancing</a:t>
              </a:r>
            </a:p>
            <a:p>
              <a:pPr>
                <a:defRPr sz="1000"/>
              </a:pPr>
            </a:p>
            <a:p>
              <a:pPr algn="just">
                <a:defRPr sz="1000"/>
              </a:pPr>
              <a:r>
                <a:t>modified from: http://blog.celingest.com/en/2014/01/31/aws-elb-internals-security-troubleshooting/</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