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38489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nvSpPr>
        <p:spPr>
          <a:xfrm>
            <a:off x="-1" y="6323012"/>
            <a:ext cx="9144002" cy="534988"/>
          </a:xfrm>
          <a:prstGeom prst="rect">
            <a:avLst/>
          </a:prstGeom>
          <a:ln>
            <a:solidFill>
              <a:srgbClr val="000000"/>
            </a:solidFill>
          </a:ln>
        </p:spPr>
        <p:txBody>
          <a:bodyPr lIns="45719" rIns="45719" anchor="ctr"/>
          <a:lstStyle/>
          <a:p>
            <a:pPr>
              <a:defRPr sz="700"/>
            </a:pPr>
          </a:p>
        </p:txBody>
      </p:sp>
      <p:sp>
        <p:nvSpPr>
          <p:cNvPr id="21" name="Shape 21"/>
          <p:cNvSpPr/>
          <p:nvPr/>
        </p:nvSpPr>
        <p:spPr>
          <a:xfrm>
            <a:off x="312737" y="241300"/>
            <a:ext cx="8518526" cy="830434"/>
          </a:xfrm>
          <a:prstGeom prst="rect">
            <a:avLst/>
          </a:prstGeom>
          <a:ln w="12700">
            <a:miter lim="400000"/>
          </a:ln>
          <a:extLst>
            <a:ext uri="{C572A759-6A51-4108-AA02-DFA0A04FC94B}">
              <ma14:wrappingTextBoxFlag xmlns:ma14="http://schemas.microsoft.com/office/mac/drawingml/2011/main" val="1"/>
            </a:ext>
          </a:extLst>
        </p:spPr>
        <p:txBody>
          <a:bodyPr lIns="13386" tIns="13386" rIns="13386" bIns="13386">
            <a:spAutoFit/>
          </a:bodyPr>
          <a:lstStyle/>
          <a:p>
            <a:pPr defTabSz="863600">
              <a:defRPr b="1" sz="3300">
                <a:solidFill>
                  <a:srgbClr val="262699"/>
                </a:solidFill>
              </a:defRPr>
            </a:pPr>
            <a:r>
              <a:t>Effect of Continuous Delivery </a:t>
            </a:r>
            <a:r>
              <a:rPr sz="2200"/>
              <a:t> </a:t>
            </a:r>
            <a:endParaRPr sz="2200"/>
          </a:p>
          <a:p>
            <a:pPr defTabSz="863600">
              <a:defRPr b="1" sz="2200">
                <a:solidFill>
                  <a:srgbClr val="262699"/>
                </a:solidFill>
              </a:defRPr>
            </a:pPr>
            <a:r>
              <a:t>On Fault Tolerance </a:t>
            </a:r>
          </a:p>
        </p:txBody>
      </p:sp>
      <p:sp>
        <p:nvSpPr>
          <p:cNvPr id="22" name="Shape 22"/>
          <p:cNvSpPr/>
          <p:nvPr/>
        </p:nvSpPr>
        <p:spPr>
          <a:xfrm>
            <a:off x="300037" y="6489700"/>
            <a:ext cx="8231188" cy="179174"/>
          </a:xfrm>
          <a:prstGeom prst="rect">
            <a:avLst/>
          </a:prstGeom>
          <a:ln w="12700">
            <a:miter lim="400000"/>
          </a:ln>
          <a:extLst>
            <a:ext uri="{C572A759-6A51-4108-AA02-DFA0A04FC94B}">
              <ma14:wrappingTextBoxFlag xmlns:ma14="http://schemas.microsoft.com/office/mac/drawingml/2011/main" val="1"/>
            </a:ext>
          </a:extLst>
        </p:spPr>
        <p:txBody>
          <a:bodyPr lIns="13386" tIns="13386" rIns="13386" bIns="13386">
            <a:spAutoFit/>
          </a:bodyPr>
          <a:lstStyle>
            <a:lvl1pPr defTabSz="863600">
              <a:defRPr b="1" sz="1000">
                <a:solidFill>
                  <a:srgbClr val="FF0000"/>
                </a:solidFill>
                <a:latin typeface="Frutiger Linotype"/>
                <a:ea typeface="Frutiger Linotype"/>
                <a:cs typeface="Frutiger Linotype"/>
                <a:sym typeface="Frutiger Linotype"/>
              </a:defRPr>
            </a:lvl1pPr>
          </a:lstStyle>
          <a:p>
            <a:pPr/>
            <a:r>
              <a:t>Fault Tolerant System </a:t>
            </a:r>
          </a:p>
        </p:txBody>
      </p:sp>
      <p:grpSp>
        <p:nvGrpSpPr>
          <p:cNvPr id="25" name="Group 25" descr="DTUlogo2"/>
          <p:cNvGrpSpPr/>
          <p:nvPr/>
        </p:nvGrpSpPr>
        <p:grpSpPr>
          <a:xfrm>
            <a:off x="8570912" y="6364287"/>
            <a:ext cx="268288" cy="417513"/>
            <a:chOff x="0" y="0"/>
            <a:chExt cx="268287" cy="417512"/>
          </a:xfrm>
        </p:grpSpPr>
        <p:sp>
          <p:nvSpPr>
            <p:cNvPr id="23" name="Shape 23"/>
            <p:cNvSpPr/>
            <p:nvPr/>
          </p:nvSpPr>
          <p:spPr>
            <a:xfrm>
              <a:off x="0" y="0"/>
              <a:ext cx="268288" cy="417513"/>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pic>
          <p:nvPicPr>
            <p:cNvPr id="24" name="DTUlogo2.png"/>
            <p:cNvPicPr>
              <a:picLocks noChangeAspect="1"/>
            </p:cNvPicPr>
            <p:nvPr/>
          </p:nvPicPr>
          <p:blipFill>
            <a:blip r:embed="rId2">
              <a:extLst/>
            </a:blip>
            <a:stretch>
              <a:fillRect/>
            </a:stretch>
          </p:blipFill>
          <p:spPr>
            <a:xfrm>
              <a:off x="0" y="0"/>
              <a:ext cx="268288" cy="417513"/>
            </a:xfrm>
            <a:prstGeom prst="rect">
              <a:avLst/>
            </a:prstGeom>
            <a:ln w="12700" cap="flat">
              <a:noFill/>
              <a:miter lim="400000"/>
            </a:ln>
            <a:effectLst/>
          </p:spPr>
        </p:pic>
      </p:grpSp>
      <p:sp>
        <p:nvSpPr>
          <p:cNvPr id="26" name="Shape 26"/>
          <p:cNvSpPr/>
          <p:nvPr/>
        </p:nvSpPr>
        <p:spPr>
          <a:xfrm>
            <a:off x="-1" y="1417637"/>
            <a:ext cx="9144002" cy="201613"/>
          </a:xfrm>
          <a:prstGeom prst="rect">
            <a:avLst/>
          </a:prstGeom>
          <a:solidFill>
            <a:srgbClr val="C00000"/>
          </a:solidFill>
          <a:ln w="12700">
            <a:miter lim="400000"/>
          </a:ln>
        </p:spPr>
        <p:txBody>
          <a:bodyPr lIns="45719" rIns="45719" anchor="ctr"/>
          <a:lstStyle/>
          <a:p>
            <a:pPr>
              <a:defRPr sz="700"/>
            </a:pPr>
          </a:p>
        </p:txBody>
      </p:sp>
      <p:sp>
        <p:nvSpPr>
          <p:cNvPr id="27" name="Shape 27"/>
          <p:cNvSpPr/>
          <p:nvPr/>
        </p:nvSpPr>
        <p:spPr>
          <a:xfrm>
            <a:off x="7173912" y="1809750"/>
            <a:ext cx="828676" cy="933450"/>
          </a:xfrm>
          <a:prstGeom prst="rect">
            <a:avLst/>
          </a:prstGeom>
          <a:solidFill>
            <a:srgbClr val="FFFFFF"/>
          </a:solidFill>
          <a:ln w="12700">
            <a:miter lim="400000"/>
          </a:ln>
        </p:spPr>
        <p:txBody>
          <a:bodyPr lIns="45719" rIns="45719" anchor="ctr"/>
          <a:lstStyle/>
          <a:p>
            <a:pPr>
              <a:defRPr sz="700"/>
            </a:pPr>
          </a:p>
        </p:txBody>
      </p:sp>
      <p:sp>
        <p:nvSpPr>
          <p:cNvPr id="28" name="Shape 28"/>
          <p:cNvSpPr/>
          <p:nvPr/>
        </p:nvSpPr>
        <p:spPr>
          <a:xfrm>
            <a:off x="7173912" y="1619250"/>
            <a:ext cx="1711326" cy="196850"/>
          </a:xfrm>
          <a:prstGeom prst="rect">
            <a:avLst/>
          </a:prstGeom>
          <a:solidFill>
            <a:srgbClr val="FFFFFF"/>
          </a:solidFill>
          <a:ln w="12700">
            <a:miter lim="400000"/>
          </a:ln>
        </p:spPr>
        <p:txBody>
          <a:bodyPr lIns="45719" rIns="45719" anchor="ctr"/>
          <a:lstStyle/>
          <a:p>
            <a:pPr>
              <a:defRPr sz="700"/>
            </a:pPr>
          </a:p>
        </p:txBody>
      </p:sp>
      <p:pic>
        <p:nvPicPr>
          <p:cNvPr id="29" name="image.jpeg"/>
          <p:cNvPicPr>
            <a:picLocks noChangeAspect="1"/>
          </p:cNvPicPr>
          <p:nvPr/>
        </p:nvPicPr>
        <p:blipFill>
          <a:blip r:embed="rId3">
            <a:extLst/>
          </a:blip>
          <a:stretch>
            <a:fillRect/>
          </a:stretch>
        </p:blipFill>
        <p:spPr>
          <a:xfrm>
            <a:off x="7751762" y="425450"/>
            <a:ext cx="954088" cy="346075"/>
          </a:xfrm>
          <a:prstGeom prst="rect">
            <a:avLst/>
          </a:prstGeom>
          <a:ln w="12700">
            <a:miter lim="400000"/>
          </a:ln>
        </p:spPr>
      </p:pic>
      <p:sp>
        <p:nvSpPr>
          <p:cNvPr id="30" name="Shape 30"/>
          <p:cNvSpPr/>
          <p:nvPr/>
        </p:nvSpPr>
        <p:spPr>
          <a:xfrm>
            <a:off x="0" y="1676400"/>
            <a:ext cx="2386212" cy="4863288"/>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defTabSz="284162">
              <a:defRPr sz="1500">
                <a:solidFill>
                  <a:srgbClr val="003366"/>
                </a:solidFill>
              </a:defRPr>
            </a:pPr>
            <a:r>
              <a:t>Introduction</a:t>
            </a:r>
            <a:endParaRPr>
              <a:latin typeface="Times New Roman"/>
              <a:ea typeface="Times New Roman"/>
              <a:cs typeface="Times New Roman"/>
              <a:sym typeface="Times New Roman"/>
            </a:endParaRPr>
          </a:p>
          <a:p>
            <a:pPr algn="just" defTabSz="284162">
              <a:defRPr sz="700"/>
            </a:pPr>
            <a:r>
              <a:t>Traditional Web Application Development produces take a long time to reach production and are difficult to fix bugs. Continuous Integration and Continuous Delivery promise to reduce the development time and the time to recover from software bugs.  For this project, we implemented a basic rest service, tested against various types of faults, and measured how the system responded with availability and reliability.</a:t>
            </a:r>
          </a:p>
          <a:p>
            <a:pPr algn="just" defTabSz="284162">
              <a:defRPr sz="700"/>
            </a:pPr>
          </a:p>
          <a:p>
            <a:pPr defTabSz="284162">
              <a:defRPr sz="1500">
                <a:solidFill>
                  <a:srgbClr val="003366"/>
                </a:solidFill>
              </a:defRPr>
            </a:pPr>
            <a:r>
              <a:t>Discussion</a:t>
            </a:r>
            <a:endParaRPr>
              <a:latin typeface="Times New Roman"/>
              <a:ea typeface="Times New Roman"/>
              <a:cs typeface="Times New Roman"/>
              <a:sym typeface="Times New Roman"/>
            </a:endParaRPr>
          </a:p>
          <a:p>
            <a:pPr defTabSz="284162">
              <a:defRPr sz="700"/>
            </a:pPr>
            <a:r>
              <a:t>To analysis and increase the system availability  we use continuous integration and deployment. That reduce time time to recover. It fixed the bugs and rollover. Another method way we can improve availability by testing our system using apache jemter.Using Jmeter we test against various types of faults and how the system response with different experiments. As increase more request/second can decrease the availability of system and increase more resource give more availability of our system.</a:t>
            </a:r>
          </a:p>
          <a:p>
            <a:pPr defTabSz="284162">
              <a:defRPr sz="700"/>
            </a:pPr>
          </a:p>
          <a:p>
            <a:pPr marL="141287" indent="-141287" defTabSz="284162">
              <a:defRPr sz="1500">
                <a:solidFill>
                  <a:srgbClr val="003366"/>
                </a:solidFill>
              </a:defRPr>
            </a:pPr>
            <a:r>
              <a:t>Tools and Technologies</a:t>
            </a:r>
          </a:p>
          <a:p>
            <a:pPr marL="141287" indent="-141287" defTabSz="284162">
              <a:buSzPct val="100000"/>
              <a:buChar char="•"/>
              <a:defRPr sz="700"/>
            </a:pPr>
            <a:r>
              <a:t>AWS Elastic Beanstalk:Configure server, Load balancer, Security policy and  Monitoring. </a:t>
            </a:r>
          </a:p>
          <a:p>
            <a:pPr marL="141287" indent="-141287" defTabSz="284162">
              <a:buSzPct val="100000"/>
              <a:buChar char="•"/>
              <a:defRPr sz="700"/>
            </a:pPr>
            <a:r>
              <a:t>Jenkins:Continuous Integration tools, Pipeline plugin , Amazon EC2  Easy Installation , Scriptability , View Filters and Throttle Builds </a:t>
            </a:r>
          </a:p>
          <a:p>
            <a:pPr marL="141287" indent="-141287" defTabSz="284162">
              <a:buSzPct val="100000"/>
              <a:buChar char="•"/>
              <a:defRPr sz="700"/>
            </a:pPr>
            <a:r>
              <a:t>Apache jmeter:Load test  and measure performance , Test server strength,analyze overall performance under different load types.</a:t>
            </a:r>
          </a:p>
          <a:p>
            <a:pPr marL="141287" indent="-141287" defTabSz="284162">
              <a:buSzPct val="100000"/>
              <a:buChar char="•"/>
              <a:defRPr sz="700"/>
            </a:pPr>
            <a:r>
              <a:t>Github:Code repositories</a:t>
            </a:r>
          </a:p>
          <a:p>
            <a:pPr marL="141287" indent="-141287" defTabSz="284162">
              <a:buSzPct val="100000"/>
              <a:buChar char="•"/>
              <a:defRPr sz="700"/>
            </a:pPr>
          </a:p>
          <a:p>
            <a:pPr defTabSz="284162">
              <a:defRPr sz="1500">
                <a:solidFill>
                  <a:srgbClr val="003366"/>
                </a:solidFill>
              </a:defRPr>
            </a:pPr>
            <a:r>
              <a:t>Keywords</a:t>
            </a:r>
          </a:p>
          <a:p>
            <a:pPr defTabSz="284162">
              <a:defRPr sz="700">
                <a:latin typeface="Times New Roman"/>
                <a:ea typeface="Times New Roman"/>
                <a:cs typeface="Times New Roman"/>
                <a:sym typeface="Times New Roman"/>
              </a:defRPr>
            </a:pPr>
            <a:r>
              <a:t>Fault Tolerance,Continuous deployment,Continuous Integration,Availability and reliability,Load balancer,Jenkins,Jmeter, Repository,AWS,cloud.</a:t>
            </a:r>
          </a:p>
          <a:p>
            <a:pPr defTabSz="284162">
              <a:defRPr sz="700">
                <a:latin typeface="Times New Roman"/>
                <a:ea typeface="Times New Roman"/>
                <a:cs typeface="Times New Roman"/>
                <a:sym typeface="Times New Roman"/>
              </a:defRPr>
            </a:pPr>
          </a:p>
          <a:p>
            <a:pPr defTabSz="284162">
              <a:defRPr b="1" sz="600">
                <a:latin typeface="Times New Roman"/>
                <a:ea typeface="Times New Roman"/>
                <a:cs typeface="Times New Roman"/>
                <a:sym typeface="Times New Roman"/>
              </a:defRPr>
            </a:pPr>
            <a:r>
              <a:t>Continuous Delivery:</a:t>
            </a:r>
            <a:r>
              <a:rPr b="0"/>
              <a:t>Detects problem early and repair them as needed.Rollback significantly increase recovery time.</a:t>
            </a:r>
          </a:p>
          <a:p>
            <a:pPr defTabSz="284162">
              <a:defRPr b="1" sz="600">
                <a:latin typeface="Times New Roman"/>
                <a:ea typeface="Times New Roman"/>
                <a:cs typeface="Times New Roman"/>
                <a:sym typeface="Times New Roman"/>
              </a:defRPr>
            </a:pPr>
            <a:r>
              <a:t>Continuous Deployment :</a:t>
            </a:r>
            <a:r>
              <a:rPr b="0"/>
              <a:t> Automatically deploy  every changes to production</a:t>
            </a:r>
          </a:p>
          <a:p>
            <a:pPr defTabSz="284162">
              <a:defRPr b="1" sz="600">
                <a:latin typeface="Times New Roman"/>
                <a:ea typeface="Times New Roman"/>
                <a:cs typeface="Times New Roman"/>
                <a:sym typeface="Times New Roman"/>
              </a:defRPr>
            </a:pPr>
            <a:r>
              <a:t>CI/CD:</a:t>
            </a:r>
            <a:r>
              <a:rPr b="0"/>
              <a:t>Reduce time to recover time,Fixing bugs,Increase the availabilit</a:t>
            </a:r>
            <a:endParaRPr sz="700"/>
          </a:p>
          <a:p>
            <a:pPr defTabSz="284162">
              <a:defRPr sz="700">
                <a:latin typeface="Times New Roman"/>
                <a:ea typeface="Times New Roman"/>
                <a:cs typeface="Times New Roman"/>
                <a:sym typeface="Times New Roman"/>
              </a:defRPr>
            </a:pPr>
            <a:br/>
            <a:endParaRPr>
              <a:solidFill>
                <a:srgbClr val="003366"/>
              </a:solidFill>
            </a:endParaRPr>
          </a:p>
          <a:p>
            <a:pPr defTabSz="284162">
              <a:defRPr sz="700">
                <a:latin typeface="Times New Roman"/>
                <a:ea typeface="Times New Roman"/>
                <a:cs typeface="Times New Roman"/>
                <a:sym typeface="Times New Roman"/>
              </a:defRPr>
            </a:pPr>
          </a:p>
          <a:p>
            <a:pPr marL="141287" indent="-141287" defTabSz="284162">
              <a:defRPr b="1" i="1" sz="700">
                <a:latin typeface="Times New Roman"/>
                <a:ea typeface="Times New Roman"/>
                <a:cs typeface="Times New Roman"/>
                <a:sym typeface="Times New Roman"/>
              </a:defRPr>
            </a:pPr>
          </a:p>
          <a:p>
            <a:pPr defTabSz="284162">
              <a:defRPr i="1" sz="700">
                <a:latin typeface="Times New Roman"/>
                <a:ea typeface="Times New Roman"/>
                <a:cs typeface="Times New Roman"/>
                <a:sym typeface="Times New Roman"/>
              </a:defRPr>
            </a:pPr>
          </a:p>
        </p:txBody>
      </p:sp>
      <p:pic>
        <p:nvPicPr>
          <p:cNvPr id="31" name="pipeline1.png"/>
          <p:cNvPicPr>
            <a:picLocks noChangeAspect="1"/>
          </p:cNvPicPr>
          <p:nvPr/>
        </p:nvPicPr>
        <p:blipFill>
          <a:blip r:embed="rId4">
            <a:extLst/>
          </a:blip>
          <a:stretch>
            <a:fillRect/>
          </a:stretch>
        </p:blipFill>
        <p:spPr>
          <a:xfrm>
            <a:off x="4042568" y="4125146"/>
            <a:ext cx="1911351" cy="687389"/>
          </a:xfrm>
          <a:prstGeom prst="rect">
            <a:avLst/>
          </a:prstGeom>
          <a:ln w="12700">
            <a:miter lim="400000"/>
          </a:ln>
        </p:spPr>
      </p:pic>
      <p:sp>
        <p:nvSpPr>
          <p:cNvPr id="32" name="Shape 32"/>
          <p:cNvSpPr/>
          <p:nvPr/>
        </p:nvSpPr>
        <p:spPr>
          <a:xfrm>
            <a:off x="3952875" y="1689100"/>
            <a:ext cx="2301875" cy="2019356"/>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defTabSz="284162">
              <a:defRPr sz="1500">
                <a:solidFill>
                  <a:srgbClr val="003366"/>
                </a:solidFill>
              </a:defRPr>
            </a:pPr>
            <a:r>
              <a:t>Procedure</a:t>
            </a:r>
            <a:endParaRPr>
              <a:latin typeface="Times New Roman"/>
              <a:ea typeface="Times New Roman"/>
              <a:cs typeface="Times New Roman"/>
              <a:sym typeface="Times New Roman"/>
            </a:endParaRPr>
          </a:p>
          <a:p>
            <a:pPr defTabSz="284162">
              <a:defRPr b="1" sz="700"/>
            </a:pPr>
          </a:p>
          <a:p>
            <a:pPr defTabSz="284162">
              <a:buSzPct val="100000"/>
              <a:buChar char="•"/>
              <a:defRPr sz="700"/>
            </a:pPr>
            <a:r>
              <a:t>During this project we created sample web service.</a:t>
            </a:r>
          </a:p>
          <a:p>
            <a:pPr defTabSz="284162">
              <a:buSzPct val="100000"/>
              <a:buChar char="•"/>
              <a:defRPr sz="700"/>
            </a:pPr>
            <a:r>
              <a:t>The source code for sample project pushed to a github repository.</a:t>
            </a:r>
          </a:p>
          <a:p>
            <a:pPr defTabSz="284162">
              <a:buSzPct val="100000"/>
              <a:buChar char="•"/>
              <a:defRPr sz="700"/>
            </a:pPr>
            <a:r>
              <a:t>A web hook was added to Jenkins. Github will notify Jenkins when a change is detected in the source repository.</a:t>
            </a:r>
          </a:p>
          <a:p>
            <a:pPr defTabSz="284162">
              <a:buSzPct val="100000"/>
              <a:buChar char="•"/>
              <a:defRPr sz="700"/>
            </a:pPr>
            <a:r>
              <a:t>When changes are detected, the project is built on the Jenkins Server and the result(pass/fail) is sent back to Github.</a:t>
            </a:r>
          </a:p>
          <a:p>
            <a:pPr defTabSz="284162">
              <a:buSzPct val="100000"/>
              <a:buChar char="•"/>
              <a:defRPr sz="700"/>
            </a:pPr>
            <a:r>
              <a:t>Once a change is ok to deploy, the Jenkins Job deploys the application using the AWS service called Elastic Beanstalk.</a:t>
            </a:r>
          </a:p>
          <a:p>
            <a:pPr defTabSz="284162">
              <a:buSzPct val="100000"/>
              <a:buChar char="•"/>
              <a:defRPr sz="700"/>
            </a:pPr>
            <a:r>
              <a:t>Elastic beanstalk contains a load balanced cluster. It gives us recovery features such as alarms.</a:t>
            </a:r>
          </a:p>
          <a:p>
            <a:pPr defTabSz="284162">
              <a:buSzPct val="100000"/>
              <a:buChar char="•"/>
              <a:defRPr sz="700"/>
            </a:pPr>
            <a:r>
              <a:t> Some alarms were configured for example high CPU usage. Additionally, it can prompt a restart of the server when health is degraded.</a:t>
            </a:r>
          </a:p>
          <a:p>
            <a:pPr defTabSz="284162">
              <a:buSzPct val="100000"/>
              <a:buChar char="•"/>
              <a:defRPr sz="700"/>
            </a:pPr>
            <a:r>
              <a:t>Apache Jmeter tests server strength and analyzes overall performance under different load types.</a:t>
            </a:r>
          </a:p>
        </p:txBody>
      </p:sp>
      <p:sp>
        <p:nvSpPr>
          <p:cNvPr id="33" name="Shape 33"/>
          <p:cNvSpPr/>
          <p:nvPr/>
        </p:nvSpPr>
        <p:spPr>
          <a:xfrm>
            <a:off x="5076825" y="5229225"/>
            <a:ext cx="828675" cy="127001"/>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lvl1pPr defTabSz="284162">
              <a:spcBef>
                <a:spcPts val="200"/>
              </a:spcBef>
              <a:defRPr sz="400">
                <a:latin typeface="Times New Roman"/>
                <a:ea typeface="Times New Roman"/>
                <a:cs typeface="Times New Roman"/>
                <a:sym typeface="Times New Roman"/>
              </a:defRPr>
            </a:lvl1pPr>
          </a:lstStyle>
          <a:p>
            <a:pPr/>
            <a:r>
              <a:t>Figure 2:CI/CD process</a:t>
            </a:r>
          </a:p>
        </p:txBody>
      </p:sp>
      <p:pic>
        <p:nvPicPr>
          <p:cNvPr id="34" name="loadbalancer.png"/>
          <p:cNvPicPr>
            <a:picLocks noChangeAspect="1"/>
          </p:cNvPicPr>
          <p:nvPr/>
        </p:nvPicPr>
        <p:blipFill>
          <a:blip r:embed="rId5">
            <a:extLst/>
          </a:blip>
          <a:stretch>
            <a:fillRect/>
          </a:stretch>
        </p:blipFill>
        <p:spPr>
          <a:xfrm>
            <a:off x="2419449" y="5256212"/>
            <a:ext cx="1703388" cy="1049339"/>
          </a:xfrm>
          <a:prstGeom prst="rect">
            <a:avLst/>
          </a:prstGeom>
          <a:ln w="12700">
            <a:miter lim="400000"/>
          </a:ln>
        </p:spPr>
      </p:pic>
      <p:pic>
        <p:nvPicPr>
          <p:cNvPr id="35" name="BuildPipeline.png"/>
          <p:cNvPicPr>
            <a:picLocks noChangeAspect="1"/>
          </p:cNvPicPr>
          <p:nvPr/>
        </p:nvPicPr>
        <p:blipFill>
          <a:blip r:embed="rId6">
            <a:extLst/>
          </a:blip>
          <a:srcRect l="0" t="0" r="0" b="0"/>
          <a:stretch>
            <a:fillRect/>
          </a:stretch>
        </p:blipFill>
        <p:spPr>
          <a:xfrm>
            <a:off x="2687524" y="1651000"/>
            <a:ext cx="1167238" cy="2649538"/>
          </a:xfrm>
          <a:prstGeom prst="rect">
            <a:avLst/>
          </a:prstGeom>
          <a:ln w="12700">
            <a:miter lim="400000"/>
          </a:ln>
        </p:spPr>
      </p:pic>
      <p:sp>
        <p:nvSpPr>
          <p:cNvPr id="36" name="Shape 36"/>
          <p:cNvSpPr/>
          <p:nvPr/>
        </p:nvSpPr>
        <p:spPr>
          <a:xfrm>
            <a:off x="2706786" y="4300537"/>
            <a:ext cx="1128714" cy="127001"/>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lvl1pPr defTabSz="284162">
              <a:spcBef>
                <a:spcPts val="400"/>
              </a:spcBef>
              <a:defRPr sz="700">
                <a:latin typeface="Times New Roman"/>
                <a:ea typeface="Times New Roman"/>
                <a:cs typeface="Times New Roman"/>
                <a:sym typeface="Times New Roman"/>
              </a:defRPr>
            </a:lvl1pPr>
          </a:lstStyle>
          <a:p>
            <a:pPr/>
            <a:r>
              <a:t>Figure 1: System Diagram</a:t>
            </a:r>
          </a:p>
        </p:txBody>
      </p:sp>
      <p:sp>
        <p:nvSpPr>
          <p:cNvPr id="37" name="Shape 37"/>
          <p:cNvSpPr/>
          <p:nvPr/>
        </p:nvSpPr>
        <p:spPr>
          <a:xfrm>
            <a:off x="3348037" y="6237287"/>
            <a:ext cx="1012826" cy="216707"/>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algn="ctr" defTabSz="284162">
              <a:defRPr sz="400">
                <a:latin typeface="Times New Roman"/>
                <a:ea typeface="Times New Roman"/>
                <a:cs typeface="Times New Roman"/>
                <a:sym typeface="Times New Roman"/>
              </a:defRPr>
            </a:pPr>
            <a:r>
              <a:t>Figure 3:AWS Elastic Beanstalk</a:t>
            </a:r>
          </a:p>
          <a:p>
            <a:pPr defTabSz="284162">
              <a:defRPr sz="700">
                <a:latin typeface="Times New Roman"/>
                <a:ea typeface="Times New Roman"/>
                <a:cs typeface="Times New Roman"/>
                <a:sym typeface="Times New Roman"/>
              </a:defRPr>
            </a:pPr>
            <a:br>
              <a:rPr sz="400"/>
            </a:br>
          </a:p>
        </p:txBody>
      </p:sp>
      <p:sp>
        <p:nvSpPr>
          <p:cNvPr id="38" name="Shape 38"/>
          <p:cNvSpPr/>
          <p:nvPr/>
        </p:nvSpPr>
        <p:spPr>
          <a:xfrm>
            <a:off x="4433887" y="5538787"/>
            <a:ext cx="1128713" cy="619488"/>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defTabSz="284162">
              <a:defRPr b="1" sz="600">
                <a:latin typeface="Times New Roman"/>
                <a:ea typeface="Times New Roman"/>
                <a:cs typeface="Times New Roman"/>
                <a:sym typeface="Times New Roman"/>
              </a:defRPr>
            </a:pPr>
            <a:r>
              <a:t>AWS Elastic Beanstalk</a:t>
            </a:r>
          </a:p>
          <a:p>
            <a:pPr defTabSz="284162">
              <a:buSzPct val="100000"/>
              <a:buChar char="•"/>
              <a:defRPr sz="600">
                <a:latin typeface="Times New Roman"/>
                <a:ea typeface="Times New Roman"/>
                <a:cs typeface="Times New Roman"/>
                <a:sym typeface="Times New Roman"/>
              </a:defRPr>
            </a:pPr>
            <a:r>
              <a:t>Configure server</a:t>
            </a:r>
          </a:p>
          <a:p>
            <a:pPr defTabSz="284162">
              <a:buSzPct val="100000"/>
              <a:buChar char="•"/>
              <a:defRPr sz="600">
                <a:latin typeface="Times New Roman"/>
                <a:ea typeface="Times New Roman"/>
                <a:cs typeface="Times New Roman"/>
                <a:sym typeface="Times New Roman"/>
              </a:defRPr>
            </a:pPr>
            <a:r>
              <a:t>Load balancer</a:t>
            </a:r>
          </a:p>
          <a:p>
            <a:pPr defTabSz="284162">
              <a:buSzPct val="100000"/>
              <a:buChar char="•"/>
              <a:defRPr sz="600">
                <a:latin typeface="Times New Roman"/>
                <a:ea typeface="Times New Roman"/>
                <a:cs typeface="Times New Roman"/>
                <a:sym typeface="Times New Roman"/>
              </a:defRPr>
            </a:pPr>
            <a:r>
              <a:t>Security policy</a:t>
            </a:r>
          </a:p>
          <a:p>
            <a:pPr defTabSz="284162">
              <a:buSzPct val="100000"/>
              <a:buChar char="•"/>
              <a:defRPr sz="600">
                <a:latin typeface="Times New Roman"/>
                <a:ea typeface="Times New Roman"/>
                <a:cs typeface="Times New Roman"/>
                <a:sym typeface="Times New Roman"/>
              </a:defRPr>
            </a:pPr>
            <a:r>
              <a:t>Monitoring </a:t>
            </a:r>
          </a:p>
        </p:txBody>
      </p:sp>
      <p:pic>
        <p:nvPicPr>
          <p:cNvPr id="39" name="pasted-image.pdf"/>
          <p:cNvPicPr>
            <a:picLocks noChangeAspect="1"/>
          </p:cNvPicPr>
          <p:nvPr/>
        </p:nvPicPr>
        <p:blipFill>
          <a:blip r:embed="rId7">
            <a:extLst/>
          </a:blip>
          <a:stretch>
            <a:fillRect/>
          </a:stretch>
        </p:blipFill>
        <p:spPr>
          <a:xfrm>
            <a:off x="6427861" y="2651314"/>
            <a:ext cx="2066958" cy="1555372"/>
          </a:xfrm>
          <a:prstGeom prst="rect">
            <a:avLst/>
          </a:prstGeom>
          <a:ln w="12700">
            <a:miter lim="400000"/>
          </a:ln>
        </p:spPr>
      </p:pic>
      <p:sp>
        <p:nvSpPr>
          <p:cNvPr id="40" name="Shape 40"/>
          <p:cNvSpPr/>
          <p:nvPr/>
        </p:nvSpPr>
        <p:spPr>
          <a:xfrm>
            <a:off x="6319492" y="5355043"/>
            <a:ext cx="2720976" cy="419157"/>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defTabSz="284162">
              <a:defRPr sz="1500">
                <a:solidFill>
                  <a:srgbClr val="003366"/>
                </a:solidFill>
              </a:defRPr>
            </a:pPr>
            <a:r>
              <a:t>Conclusion</a:t>
            </a:r>
            <a:endParaRPr>
              <a:latin typeface="Times New Roman"/>
              <a:ea typeface="Times New Roman"/>
              <a:cs typeface="Times New Roman"/>
              <a:sym typeface="Times New Roman"/>
            </a:endParaRPr>
          </a:p>
          <a:p>
            <a:pPr algn="just" defTabSz="284162">
              <a:defRPr sz="700"/>
            </a:pPr>
            <a:r>
              <a:t>Using CI/CD and server load testing we can improve availability and reliability of our system.</a:t>
            </a:r>
          </a:p>
        </p:txBody>
      </p:sp>
      <p:sp>
        <p:nvSpPr>
          <p:cNvPr id="41" name="Shape 41"/>
          <p:cNvSpPr/>
          <p:nvPr/>
        </p:nvSpPr>
        <p:spPr>
          <a:xfrm>
            <a:off x="6390927" y="1676400"/>
            <a:ext cx="2720976" cy="964388"/>
          </a:xfrm>
          <a:prstGeom prst="rect">
            <a:avLst/>
          </a:prstGeom>
          <a:ln w="12700">
            <a:miter lim="400000"/>
          </a:ln>
          <a:extLst>
            <a:ext uri="{C572A759-6A51-4108-AA02-DFA0A04FC94B}">
              <ma14:wrappingTextBoxFlag xmlns:ma14="http://schemas.microsoft.com/office/mac/drawingml/2011/main" val="1"/>
            </a:ext>
          </a:extLst>
        </p:spPr>
        <p:txBody>
          <a:bodyPr lIns="14181" tIns="14181" rIns="14181" bIns="14181">
            <a:spAutoFit/>
          </a:bodyPr>
          <a:lstStyle/>
          <a:p>
            <a:pPr defTabSz="284162">
              <a:defRPr sz="1500">
                <a:solidFill>
                  <a:srgbClr val="003366"/>
                </a:solidFill>
              </a:defRPr>
            </a:pPr>
            <a:r>
              <a:t>Results</a:t>
            </a:r>
            <a:endParaRPr>
              <a:latin typeface="Times New Roman"/>
              <a:ea typeface="Times New Roman"/>
              <a:cs typeface="Times New Roman"/>
              <a:sym typeface="Times New Roman"/>
            </a:endParaRPr>
          </a:p>
          <a:p>
            <a:pPr algn="just" defTabSz="284162">
              <a:defRPr sz="700"/>
            </a:pPr>
            <a:r>
              <a:t>Traditional Web Application Development produces take a long time to reach production and are difficult to fix bugs. Continuous Integration and Continuous Delivery promise to reduce the development time and the time to recover from software bugs.  For this project, we implemented a basic rest service, tested against various types of faults, and measured how the system responded with availability and reliability.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