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0264100" cy="2129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513205" y="285944"/>
            <a:ext cx="27237690" cy="4683566"/>
          </a:xfrm>
          <a:prstGeom prst="rect">
            <a:avLst/>
          </a:prstGeom>
          <a:ln w="12700">
            <a:miter lim="400000"/>
          </a:ln>
        </p:spPr>
        <p:txBody>
          <a:bodyPr lIns="147340" tIns="147340" rIns="147340" bIns="147340" anchor="ctr"/>
          <a:lstStyle/>
          <a:p>
            <a:pPr/>
          </a:p>
        </p:txBody>
      </p:sp>
      <p:sp>
        <p:nvSpPr>
          <p:cNvPr id="3" name="Shape 3"/>
          <p:cNvSpPr/>
          <p:nvPr>
            <p:ph type="body" idx="1"/>
          </p:nvPr>
        </p:nvSpPr>
        <p:spPr>
          <a:xfrm>
            <a:off x="1513205" y="4969510"/>
            <a:ext cx="27237690" cy="16328391"/>
          </a:xfrm>
          <a:prstGeom prst="rect">
            <a:avLst/>
          </a:prstGeom>
          <a:ln w="12700">
            <a:miter lim="400000"/>
          </a:ln>
        </p:spPr>
        <p:txBody>
          <a:bodyPr lIns="147340" tIns="147340" rIns="147340" bIns="147340"/>
          <a:lstStyle/>
          <a:p>
            <a:pPr/>
          </a:p>
        </p:txBody>
      </p:sp>
      <p:sp>
        <p:nvSpPr>
          <p:cNvPr id="4" name="Shape 4"/>
          <p:cNvSpPr/>
          <p:nvPr>
            <p:ph type="sldNum" sz="quarter" idx="2"/>
          </p:nvPr>
        </p:nvSpPr>
        <p:spPr>
          <a:xfrm>
            <a:off x="27118269" y="19411950"/>
            <a:ext cx="878881" cy="930803"/>
          </a:xfrm>
          <a:prstGeom prst="rect">
            <a:avLst/>
          </a:prstGeom>
          <a:ln w="12700">
            <a:miter lim="400000"/>
          </a:ln>
        </p:spPr>
        <p:txBody>
          <a:bodyPr wrap="none" lIns="147340" tIns="147340" rIns="147340" bIns="147340">
            <a:spAutoFit/>
          </a:bodyPr>
          <a:lstStyle>
            <a:lvl1pPr algn="r" defTabSz="2947987">
              <a:defRPr sz="45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2947987"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Times New Roman"/>
          <a:ea typeface="Times New Roman"/>
          <a:cs typeface="Times New Roman"/>
          <a:sym typeface="Times New Roman"/>
        </a:defRPr>
      </a:lvl1pPr>
      <a:lvl2pPr marL="0" marR="0" indent="0" algn="ctr" defTabSz="2947987"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Times New Roman"/>
          <a:ea typeface="Times New Roman"/>
          <a:cs typeface="Times New Roman"/>
          <a:sym typeface="Times New Roman"/>
        </a:defRPr>
      </a:lvl2pPr>
      <a:lvl3pPr marL="0" marR="0" indent="0" algn="ctr" defTabSz="2947987"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Times New Roman"/>
          <a:ea typeface="Times New Roman"/>
          <a:cs typeface="Times New Roman"/>
          <a:sym typeface="Times New Roman"/>
        </a:defRPr>
      </a:lvl3pPr>
      <a:lvl4pPr marL="0" marR="0" indent="0" algn="ctr" defTabSz="2947987"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Times New Roman"/>
          <a:ea typeface="Times New Roman"/>
          <a:cs typeface="Times New Roman"/>
          <a:sym typeface="Times New Roman"/>
        </a:defRPr>
      </a:lvl4pPr>
      <a:lvl5pPr marL="0" marR="0" indent="0" algn="ctr" defTabSz="2947987"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Times New Roman"/>
          <a:ea typeface="Times New Roman"/>
          <a:cs typeface="Times New Roman"/>
          <a:sym typeface="Times New Roman"/>
        </a:defRPr>
      </a:lvl5pPr>
      <a:lvl6pPr marL="0" marR="0" indent="457200" algn="ctr" defTabSz="2947987"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Times New Roman"/>
          <a:ea typeface="Times New Roman"/>
          <a:cs typeface="Times New Roman"/>
          <a:sym typeface="Times New Roman"/>
        </a:defRPr>
      </a:lvl6pPr>
      <a:lvl7pPr marL="0" marR="0" indent="914400" algn="ctr" defTabSz="2947987"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Times New Roman"/>
          <a:ea typeface="Times New Roman"/>
          <a:cs typeface="Times New Roman"/>
          <a:sym typeface="Times New Roman"/>
        </a:defRPr>
      </a:lvl7pPr>
      <a:lvl8pPr marL="0" marR="0" indent="1371600" algn="ctr" defTabSz="2947987"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Times New Roman"/>
          <a:ea typeface="Times New Roman"/>
          <a:cs typeface="Times New Roman"/>
          <a:sym typeface="Times New Roman"/>
        </a:defRPr>
      </a:lvl8pPr>
      <a:lvl9pPr marL="0" marR="0" indent="1828800" algn="ctr" defTabSz="2947987"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Times New Roman"/>
          <a:ea typeface="Times New Roman"/>
          <a:cs typeface="Times New Roman"/>
          <a:sym typeface="Times New Roman"/>
        </a:defRPr>
      </a:lvl9pPr>
    </p:titleStyle>
    <p:bodyStyle>
      <a:lvl1pPr marL="1104900" marR="0" indent="-1104900" algn="l" defTabSz="2947987" rtl="0" latinLnBrk="0">
        <a:lnSpc>
          <a:spcPct val="100000"/>
        </a:lnSpc>
        <a:spcBef>
          <a:spcPts val="2400"/>
        </a:spcBef>
        <a:spcAft>
          <a:spcPts val="0"/>
        </a:spcAft>
        <a:buClrTx/>
        <a:buSzPct val="100000"/>
        <a:buFontTx/>
        <a:buChar char="»"/>
        <a:tabLst/>
        <a:defRPr b="0" baseline="0" cap="none" i="0" spc="0" strike="noStrike" sz="10300" u="none">
          <a:ln>
            <a:noFill/>
          </a:ln>
          <a:solidFill>
            <a:srgbClr val="000000"/>
          </a:solidFill>
          <a:uFillTx/>
          <a:latin typeface="Times New Roman"/>
          <a:ea typeface="Times New Roman"/>
          <a:cs typeface="Times New Roman"/>
          <a:sym typeface="Times New Roman"/>
        </a:defRPr>
      </a:lvl1pPr>
      <a:lvl2pPr marL="2515367" marR="0" indent="-1042167" algn="l" defTabSz="2947987" rtl="0" latinLnBrk="0">
        <a:lnSpc>
          <a:spcPct val="100000"/>
        </a:lnSpc>
        <a:spcBef>
          <a:spcPts val="2400"/>
        </a:spcBef>
        <a:spcAft>
          <a:spcPts val="0"/>
        </a:spcAft>
        <a:buClrTx/>
        <a:buSzPct val="100000"/>
        <a:buFontTx/>
        <a:buChar char="–"/>
        <a:tabLst/>
        <a:defRPr b="0" baseline="0" cap="none" i="0" spc="0" strike="noStrike" sz="10300" u="none">
          <a:ln>
            <a:noFill/>
          </a:ln>
          <a:solidFill>
            <a:srgbClr val="000000"/>
          </a:solidFill>
          <a:uFillTx/>
          <a:latin typeface="Times New Roman"/>
          <a:ea typeface="Times New Roman"/>
          <a:cs typeface="Times New Roman"/>
          <a:sym typeface="Times New Roman"/>
        </a:defRPr>
      </a:lvl2pPr>
      <a:lvl3pPr marL="3931186" marR="0" indent="-983198" algn="l" defTabSz="2947987" rtl="0" latinLnBrk="0">
        <a:lnSpc>
          <a:spcPct val="100000"/>
        </a:lnSpc>
        <a:spcBef>
          <a:spcPts val="2400"/>
        </a:spcBef>
        <a:spcAft>
          <a:spcPts val="0"/>
        </a:spcAft>
        <a:buClrTx/>
        <a:buSzPct val="100000"/>
        <a:buFontTx/>
        <a:buChar char="•"/>
        <a:tabLst/>
        <a:defRPr b="0" baseline="0" cap="none" i="0" spc="0" strike="noStrike" sz="10300" u="none">
          <a:ln>
            <a:noFill/>
          </a:ln>
          <a:solidFill>
            <a:srgbClr val="000000"/>
          </a:solidFill>
          <a:uFillTx/>
          <a:latin typeface="Times New Roman"/>
          <a:ea typeface="Times New Roman"/>
          <a:cs typeface="Times New Roman"/>
          <a:sym typeface="Times New Roman"/>
        </a:defRPr>
      </a:lvl3pPr>
      <a:lvl4pPr marL="5606653" marR="0" indent="-1185465" algn="l" defTabSz="2947987" rtl="0" latinLnBrk="0">
        <a:lnSpc>
          <a:spcPct val="100000"/>
        </a:lnSpc>
        <a:spcBef>
          <a:spcPts val="2400"/>
        </a:spcBef>
        <a:spcAft>
          <a:spcPts val="0"/>
        </a:spcAft>
        <a:buClrTx/>
        <a:buSzPct val="100000"/>
        <a:buFontTx/>
        <a:buChar char="–"/>
        <a:tabLst/>
        <a:defRPr b="0" baseline="0" cap="none" i="0" spc="0" strike="noStrike" sz="10300" u="none">
          <a:ln>
            <a:noFill/>
          </a:ln>
          <a:solidFill>
            <a:srgbClr val="000000"/>
          </a:solidFill>
          <a:uFillTx/>
          <a:latin typeface="Times New Roman"/>
          <a:ea typeface="Times New Roman"/>
          <a:cs typeface="Times New Roman"/>
          <a:sym typeface="Times New Roman"/>
        </a:defRPr>
      </a:lvl4pPr>
      <a:lvl5pPr marL="10116873" marR="0" indent="-4224073" algn="l" defTabSz="2947987" rtl="0" latinLnBrk="0">
        <a:lnSpc>
          <a:spcPct val="100000"/>
        </a:lnSpc>
        <a:spcBef>
          <a:spcPts val="2400"/>
        </a:spcBef>
        <a:spcAft>
          <a:spcPts val="0"/>
        </a:spcAft>
        <a:buClrTx/>
        <a:buSzPct val="100000"/>
        <a:buFontTx/>
        <a:buChar char="»"/>
        <a:tabLst/>
        <a:defRPr b="0" baseline="0" cap="none" i="0" spc="0" strike="noStrike" sz="10300" u="none">
          <a:ln>
            <a:noFill/>
          </a:ln>
          <a:solidFill>
            <a:srgbClr val="000000"/>
          </a:solidFill>
          <a:uFillTx/>
          <a:latin typeface="Times New Roman"/>
          <a:ea typeface="Times New Roman"/>
          <a:cs typeface="Times New Roman"/>
          <a:sym typeface="Times New Roman"/>
        </a:defRPr>
      </a:lvl5pPr>
      <a:lvl6pPr marL="10574073" marR="0" indent="-4224073" algn="l" defTabSz="2947987" rtl="0" latinLnBrk="0">
        <a:lnSpc>
          <a:spcPct val="100000"/>
        </a:lnSpc>
        <a:spcBef>
          <a:spcPts val="2400"/>
        </a:spcBef>
        <a:spcAft>
          <a:spcPts val="0"/>
        </a:spcAft>
        <a:buClrTx/>
        <a:buSzPct val="100000"/>
        <a:buFontTx/>
        <a:buChar char="•"/>
        <a:tabLst/>
        <a:defRPr b="0" baseline="0" cap="none" i="0" spc="0" strike="noStrike" sz="10300" u="none">
          <a:ln>
            <a:noFill/>
          </a:ln>
          <a:solidFill>
            <a:srgbClr val="000000"/>
          </a:solidFill>
          <a:uFillTx/>
          <a:latin typeface="Times New Roman"/>
          <a:ea typeface="Times New Roman"/>
          <a:cs typeface="Times New Roman"/>
          <a:sym typeface="Times New Roman"/>
        </a:defRPr>
      </a:lvl6pPr>
      <a:lvl7pPr marL="11031273" marR="0" indent="-4224073" algn="l" defTabSz="2947987" rtl="0" latinLnBrk="0">
        <a:lnSpc>
          <a:spcPct val="100000"/>
        </a:lnSpc>
        <a:spcBef>
          <a:spcPts val="2400"/>
        </a:spcBef>
        <a:spcAft>
          <a:spcPts val="0"/>
        </a:spcAft>
        <a:buClrTx/>
        <a:buSzPct val="100000"/>
        <a:buFontTx/>
        <a:buChar char="•"/>
        <a:tabLst/>
        <a:defRPr b="0" baseline="0" cap="none" i="0" spc="0" strike="noStrike" sz="10300" u="none">
          <a:ln>
            <a:noFill/>
          </a:ln>
          <a:solidFill>
            <a:srgbClr val="000000"/>
          </a:solidFill>
          <a:uFillTx/>
          <a:latin typeface="Times New Roman"/>
          <a:ea typeface="Times New Roman"/>
          <a:cs typeface="Times New Roman"/>
          <a:sym typeface="Times New Roman"/>
        </a:defRPr>
      </a:lvl7pPr>
      <a:lvl8pPr marL="11488473" marR="0" indent="-4224073" algn="l" defTabSz="2947987" rtl="0" latinLnBrk="0">
        <a:lnSpc>
          <a:spcPct val="100000"/>
        </a:lnSpc>
        <a:spcBef>
          <a:spcPts val="2400"/>
        </a:spcBef>
        <a:spcAft>
          <a:spcPts val="0"/>
        </a:spcAft>
        <a:buClrTx/>
        <a:buSzPct val="100000"/>
        <a:buFontTx/>
        <a:buChar char="•"/>
        <a:tabLst/>
        <a:defRPr b="0" baseline="0" cap="none" i="0" spc="0" strike="noStrike" sz="10300" u="none">
          <a:ln>
            <a:noFill/>
          </a:ln>
          <a:solidFill>
            <a:srgbClr val="000000"/>
          </a:solidFill>
          <a:uFillTx/>
          <a:latin typeface="Times New Roman"/>
          <a:ea typeface="Times New Roman"/>
          <a:cs typeface="Times New Roman"/>
          <a:sym typeface="Times New Roman"/>
        </a:defRPr>
      </a:lvl8pPr>
      <a:lvl9pPr marL="11945673" marR="0" indent="-4224073" algn="l" defTabSz="2947987" rtl="0" latinLnBrk="0">
        <a:lnSpc>
          <a:spcPct val="100000"/>
        </a:lnSpc>
        <a:spcBef>
          <a:spcPts val="2400"/>
        </a:spcBef>
        <a:spcAft>
          <a:spcPts val="0"/>
        </a:spcAft>
        <a:buClrTx/>
        <a:buSzPct val="100000"/>
        <a:buFontTx/>
        <a:buChar char="•"/>
        <a:tabLst/>
        <a:defRPr b="0" baseline="0" cap="none" i="0" spc="0" strike="noStrike" sz="10300" u="none">
          <a:ln>
            <a:noFill/>
          </a:ln>
          <a:solidFill>
            <a:srgbClr val="000000"/>
          </a:solidFill>
          <a:uFillTx/>
          <a:latin typeface="Times New Roman"/>
          <a:ea typeface="Times New Roman"/>
          <a:cs typeface="Times New Roman"/>
          <a:sym typeface="Times New Roman"/>
        </a:defRPr>
      </a:lvl9pPr>
    </p:bodyStyle>
    <p:otherStyle>
      <a:lvl1pPr marL="0" marR="0" indent="0" algn="r" defTabSz="2947987"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Times New Roman"/>
        </a:defRPr>
      </a:lvl1pPr>
      <a:lvl2pPr marL="0" marR="0" indent="457200" algn="r" defTabSz="2947987"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Times New Roman"/>
        </a:defRPr>
      </a:lvl2pPr>
      <a:lvl3pPr marL="0" marR="0" indent="914400" algn="r" defTabSz="2947987"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Times New Roman"/>
        </a:defRPr>
      </a:lvl3pPr>
      <a:lvl4pPr marL="0" marR="0" indent="1371600" algn="r" defTabSz="2947987"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Times New Roman"/>
        </a:defRPr>
      </a:lvl4pPr>
      <a:lvl5pPr marL="0" marR="0" indent="1828800" algn="r" defTabSz="2947987"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Times New Roman"/>
        </a:defRPr>
      </a:lvl5pPr>
      <a:lvl6pPr marL="0" marR="0" indent="0" algn="r" defTabSz="2947987"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Times New Roman"/>
        </a:defRPr>
      </a:lvl6pPr>
      <a:lvl7pPr marL="0" marR="0" indent="0" algn="r" defTabSz="2947987"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Times New Roman"/>
        </a:defRPr>
      </a:lvl7pPr>
      <a:lvl8pPr marL="0" marR="0" indent="0" algn="r" defTabSz="2947987"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Times New Roman"/>
        </a:defRPr>
      </a:lvl8pPr>
      <a:lvl9pPr marL="0" marR="0" indent="0" algn="r" defTabSz="2947987"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 name="BuildPipeline (3).png"/>
          <p:cNvPicPr>
            <a:picLocks noChangeAspect="1"/>
          </p:cNvPicPr>
          <p:nvPr/>
        </p:nvPicPr>
        <p:blipFill>
          <a:blip r:embed="rId2">
            <a:extLst/>
          </a:blip>
          <a:srcRect l="0" t="0" r="0" b="0"/>
          <a:stretch>
            <a:fillRect/>
          </a:stretch>
        </p:blipFill>
        <p:spPr>
          <a:xfrm>
            <a:off x="15933005" y="5377805"/>
            <a:ext cx="6084798" cy="13812018"/>
          </a:xfrm>
          <a:prstGeom prst="rect">
            <a:avLst/>
          </a:prstGeom>
          <a:ln w="12700">
            <a:miter lim="400000"/>
          </a:ln>
        </p:spPr>
      </p:pic>
      <p:sp>
        <p:nvSpPr>
          <p:cNvPr id="21" name="Shape 21"/>
          <p:cNvSpPr/>
          <p:nvPr/>
        </p:nvSpPr>
        <p:spPr>
          <a:xfrm>
            <a:off x="7953408" y="4935537"/>
            <a:ext cx="7620001" cy="14696580"/>
          </a:xfrm>
          <a:prstGeom prst="rect">
            <a:avLst/>
          </a:prstGeom>
          <a:solidFill>
            <a:srgbClr val="DDDDDD"/>
          </a:solidFill>
          <a:ln>
            <a:solidFill>
              <a:srgbClr val="DDDDDD"/>
            </a:solidFill>
          </a:ln>
        </p:spPr>
        <p:txBody>
          <a:bodyPr lIns="45719" rIns="45719" anchor="ctr"/>
          <a:lstStyle/>
          <a:p>
            <a:pPr/>
          </a:p>
        </p:txBody>
      </p:sp>
      <p:sp>
        <p:nvSpPr>
          <p:cNvPr id="22" name="Shape 22"/>
          <p:cNvSpPr/>
          <p:nvPr/>
        </p:nvSpPr>
        <p:spPr>
          <a:xfrm>
            <a:off x="0" y="19643725"/>
            <a:ext cx="30267275" cy="1662113"/>
          </a:xfrm>
          <a:prstGeom prst="rect">
            <a:avLst/>
          </a:prstGeom>
          <a:ln>
            <a:solidFill>
              <a:srgbClr val="000000"/>
            </a:solidFill>
          </a:ln>
        </p:spPr>
        <p:txBody>
          <a:bodyPr lIns="45719" rIns="45719" anchor="ctr"/>
          <a:lstStyle/>
          <a:p>
            <a:pPr/>
          </a:p>
        </p:txBody>
      </p:sp>
      <p:sp>
        <p:nvSpPr>
          <p:cNvPr id="23" name="Shape 23"/>
          <p:cNvSpPr/>
          <p:nvPr/>
        </p:nvSpPr>
        <p:spPr>
          <a:xfrm>
            <a:off x="1036637" y="747712"/>
            <a:ext cx="28194001" cy="2758173"/>
          </a:xfrm>
          <a:prstGeom prst="rect">
            <a:avLst/>
          </a:prstGeom>
          <a:ln w="12700">
            <a:miter lim="400000"/>
          </a:ln>
          <a:extLst>
            <a:ext uri="{C572A759-6A51-4108-AA02-DFA0A04FC94B}">
              <ma14:wrappingTextBoxFlag xmlns:ma14="http://schemas.microsoft.com/office/mac/drawingml/2011/main" val="1"/>
            </a:ext>
          </a:extLst>
        </p:spPr>
        <p:txBody>
          <a:bodyPr lIns="43154" tIns="43154" rIns="43154" bIns="43154">
            <a:spAutoFit/>
          </a:bodyPr>
          <a:lstStyle/>
          <a:p>
            <a:pPr defTabSz="863600">
              <a:defRPr b="1" sz="10600">
                <a:solidFill>
                  <a:srgbClr val="262699"/>
                </a:solidFill>
                <a:latin typeface="Arial"/>
                <a:ea typeface="Arial"/>
                <a:cs typeface="Arial"/>
                <a:sym typeface="Arial"/>
              </a:defRPr>
            </a:pPr>
            <a:r>
              <a:t>Effect of Continuous Delivery </a:t>
            </a:r>
            <a:r>
              <a:rPr sz="8000"/>
              <a:t> </a:t>
            </a:r>
            <a:endParaRPr sz="8000"/>
          </a:p>
          <a:p>
            <a:pPr defTabSz="863600">
              <a:defRPr b="1" sz="8000">
                <a:solidFill>
                  <a:srgbClr val="262699"/>
                </a:solidFill>
                <a:latin typeface="Arial"/>
                <a:ea typeface="Arial"/>
                <a:cs typeface="Arial"/>
                <a:sym typeface="Arial"/>
              </a:defRPr>
            </a:pPr>
            <a:r>
              <a:t>On Fault Tolerance </a:t>
            </a:r>
          </a:p>
        </p:txBody>
      </p:sp>
      <p:sp>
        <p:nvSpPr>
          <p:cNvPr id="24" name="Shape 24"/>
          <p:cNvSpPr/>
          <p:nvPr/>
        </p:nvSpPr>
        <p:spPr>
          <a:xfrm>
            <a:off x="990600" y="20162837"/>
            <a:ext cx="27249438" cy="568911"/>
          </a:xfrm>
          <a:prstGeom prst="rect">
            <a:avLst/>
          </a:prstGeom>
          <a:ln w="12700">
            <a:miter lim="400000"/>
          </a:ln>
          <a:extLst>
            <a:ext uri="{C572A759-6A51-4108-AA02-DFA0A04FC94B}">
              <ma14:wrappingTextBoxFlag xmlns:ma14="http://schemas.microsoft.com/office/mac/drawingml/2011/main" val="1"/>
            </a:ext>
          </a:extLst>
        </p:spPr>
        <p:txBody>
          <a:bodyPr lIns="43154" tIns="43154" rIns="43154" bIns="43154">
            <a:spAutoFit/>
          </a:bodyPr>
          <a:lstStyle>
            <a:lvl1pPr defTabSz="863600">
              <a:defRPr b="1" sz="3200">
                <a:solidFill>
                  <a:srgbClr val="FF0000"/>
                </a:solidFill>
                <a:latin typeface="Frutiger Linotype"/>
                <a:ea typeface="Frutiger Linotype"/>
                <a:cs typeface="Frutiger Linotype"/>
                <a:sym typeface="Frutiger Linotype"/>
              </a:defRPr>
            </a:lvl1pPr>
          </a:lstStyle>
          <a:p>
            <a:pPr/>
            <a:r>
              <a:t>Fault Tolerant Systems</a:t>
            </a:r>
          </a:p>
        </p:txBody>
      </p:sp>
      <p:grpSp>
        <p:nvGrpSpPr>
          <p:cNvPr id="27" name="Group 27" descr="DTUlogo2"/>
          <p:cNvGrpSpPr/>
          <p:nvPr/>
        </p:nvGrpSpPr>
        <p:grpSpPr>
          <a:xfrm>
            <a:off x="28370212" y="19770725"/>
            <a:ext cx="890588" cy="1296988"/>
            <a:chOff x="0" y="0"/>
            <a:chExt cx="890587" cy="1296987"/>
          </a:xfrm>
        </p:grpSpPr>
        <p:sp>
          <p:nvSpPr>
            <p:cNvPr id="25" name="Shape 25"/>
            <p:cNvSpPr/>
            <p:nvPr/>
          </p:nvSpPr>
          <p:spPr>
            <a:xfrm>
              <a:off x="0" y="0"/>
              <a:ext cx="890588" cy="1296988"/>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pic>
          <p:nvPicPr>
            <p:cNvPr id="26" name="DTUlogo2.png"/>
            <p:cNvPicPr>
              <a:picLocks noChangeAspect="1"/>
            </p:cNvPicPr>
            <p:nvPr/>
          </p:nvPicPr>
          <p:blipFill>
            <a:blip r:embed="rId3">
              <a:extLst/>
            </a:blip>
            <a:stretch>
              <a:fillRect/>
            </a:stretch>
          </p:blipFill>
          <p:spPr>
            <a:xfrm>
              <a:off x="0" y="0"/>
              <a:ext cx="890588" cy="1296988"/>
            </a:xfrm>
            <a:prstGeom prst="rect">
              <a:avLst/>
            </a:prstGeom>
            <a:ln w="12700" cap="flat">
              <a:noFill/>
              <a:miter lim="400000"/>
            </a:ln>
            <a:effectLst/>
          </p:spPr>
        </p:pic>
      </p:grpSp>
      <p:sp>
        <p:nvSpPr>
          <p:cNvPr id="28" name="Shape 28"/>
          <p:cNvSpPr/>
          <p:nvPr/>
        </p:nvSpPr>
        <p:spPr>
          <a:xfrm>
            <a:off x="0" y="4405312"/>
            <a:ext cx="30267275" cy="623888"/>
          </a:xfrm>
          <a:prstGeom prst="rect">
            <a:avLst/>
          </a:prstGeom>
          <a:solidFill>
            <a:srgbClr val="C00000"/>
          </a:solidFill>
          <a:ln w="12700">
            <a:miter lim="400000"/>
          </a:ln>
        </p:spPr>
        <p:txBody>
          <a:bodyPr lIns="45719" rIns="45719" anchor="ctr"/>
          <a:lstStyle/>
          <a:p>
            <a:pPr/>
          </a:p>
        </p:txBody>
      </p:sp>
      <p:sp>
        <p:nvSpPr>
          <p:cNvPr id="29" name="Shape 29"/>
          <p:cNvSpPr/>
          <p:nvPr/>
        </p:nvSpPr>
        <p:spPr>
          <a:xfrm>
            <a:off x="23744237" y="5622925"/>
            <a:ext cx="2743201" cy="2897188"/>
          </a:xfrm>
          <a:prstGeom prst="rect">
            <a:avLst/>
          </a:prstGeom>
          <a:solidFill>
            <a:srgbClr val="FFFFFF"/>
          </a:solidFill>
          <a:ln w="12700">
            <a:miter lim="400000"/>
          </a:ln>
        </p:spPr>
        <p:txBody>
          <a:bodyPr lIns="45719" rIns="45719" anchor="ctr"/>
          <a:lstStyle/>
          <a:p>
            <a:pPr/>
          </a:p>
        </p:txBody>
      </p:sp>
      <p:sp>
        <p:nvSpPr>
          <p:cNvPr id="30" name="Shape 30"/>
          <p:cNvSpPr/>
          <p:nvPr/>
        </p:nvSpPr>
        <p:spPr>
          <a:xfrm>
            <a:off x="23744237" y="5032375"/>
            <a:ext cx="5668963" cy="609600"/>
          </a:xfrm>
          <a:prstGeom prst="rect">
            <a:avLst/>
          </a:prstGeom>
          <a:solidFill>
            <a:srgbClr val="FFFFFF"/>
          </a:solidFill>
          <a:ln w="12700">
            <a:miter lim="400000"/>
          </a:ln>
        </p:spPr>
        <p:txBody>
          <a:bodyPr lIns="45719" rIns="45719" anchor="ctr"/>
          <a:lstStyle/>
          <a:p>
            <a:pPr/>
          </a:p>
        </p:txBody>
      </p:sp>
      <p:pic>
        <p:nvPicPr>
          <p:cNvPr id="31" name="image.pdf"/>
          <p:cNvPicPr>
            <a:picLocks noChangeAspect="1"/>
          </p:cNvPicPr>
          <p:nvPr/>
        </p:nvPicPr>
        <p:blipFill>
          <a:blip r:embed="rId4">
            <a:extLst/>
          </a:blip>
          <a:stretch>
            <a:fillRect/>
          </a:stretch>
        </p:blipFill>
        <p:spPr>
          <a:xfrm>
            <a:off x="22588537" y="5395912"/>
            <a:ext cx="7620001" cy="5839136"/>
          </a:xfrm>
          <a:prstGeom prst="rect">
            <a:avLst/>
          </a:prstGeom>
          <a:ln w="12700">
            <a:miter lim="400000"/>
          </a:ln>
        </p:spPr>
      </p:pic>
      <p:pic>
        <p:nvPicPr>
          <p:cNvPr id="32" name="image.pdf"/>
          <p:cNvPicPr>
            <a:picLocks noChangeAspect="1"/>
          </p:cNvPicPr>
          <p:nvPr/>
        </p:nvPicPr>
        <p:blipFill>
          <a:blip r:embed="rId5">
            <a:extLst/>
          </a:blip>
          <a:stretch>
            <a:fillRect/>
          </a:stretch>
        </p:blipFill>
        <p:spPr>
          <a:xfrm>
            <a:off x="21915437" y="14006512"/>
            <a:ext cx="7834313" cy="4589463"/>
          </a:xfrm>
          <a:prstGeom prst="rect">
            <a:avLst/>
          </a:prstGeom>
          <a:ln w="12700">
            <a:miter lim="400000"/>
          </a:ln>
        </p:spPr>
      </p:pic>
      <p:pic>
        <p:nvPicPr>
          <p:cNvPr id="33" name="image.jpg"/>
          <p:cNvPicPr>
            <a:picLocks noChangeAspect="1"/>
          </p:cNvPicPr>
          <p:nvPr/>
        </p:nvPicPr>
        <p:blipFill>
          <a:blip r:embed="rId6">
            <a:extLst/>
          </a:blip>
          <a:stretch>
            <a:fillRect/>
          </a:stretch>
        </p:blipFill>
        <p:spPr>
          <a:xfrm>
            <a:off x="25660350" y="1323975"/>
            <a:ext cx="3154363" cy="1073150"/>
          </a:xfrm>
          <a:prstGeom prst="rect">
            <a:avLst/>
          </a:prstGeom>
          <a:ln w="12700">
            <a:miter lim="400000"/>
          </a:ln>
        </p:spPr>
      </p:pic>
      <p:sp>
        <p:nvSpPr>
          <p:cNvPr id="34" name="Shape 34"/>
          <p:cNvSpPr/>
          <p:nvPr/>
        </p:nvSpPr>
        <p:spPr>
          <a:xfrm>
            <a:off x="-11231563" y="3667125"/>
            <a:ext cx="9005888" cy="14630400"/>
          </a:xfrm>
          <a:prstGeom prst="rect">
            <a:avLst/>
          </a:prstGeom>
          <a:solidFill>
            <a:srgbClr val="DDDDDD"/>
          </a:solidFill>
          <a:ln>
            <a:solidFill>
              <a:srgbClr val="DDDDDD"/>
            </a:solidFill>
          </a:ln>
        </p:spPr>
        <p:txBody>
          <a:bodyPr lIns="45719" rIns="45719" anchor="ctr"/>
          <a:lstStyle/>
          <a:p>
            <a:pPr/>
          </a:p>
        </p:txBody>
      </p:sp>
      <p:sp>
        <p:nvSpPr>
          <p:cNvPr id="35" name="Shape 35"/>
          <p:cNvSpPr/>
          <p:nvPr/>
        </p:nvSpPr>
        <p:spPr>
          <a:xfrm>
            <a:off x="167547" y="5240767"/>
            <a:ext cx="7620001" cy="2916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800">
                <a:solidFill>
                  <a:srgbClr val="003366"/>
                </a:solidFill>
                <a:latin typeface="Arial"/>
                <a:ea typeface="Arial"/>
                <a:cs typeface="Arial"/>
                <a:sym typeface="Arial"/>
              </a:defRPr>
            </a:pPr>
            <a:r>
              <a:t>Abstract</a:t>
            </a:r>
          </a:p>
          <a:p>
            <a:pPr algn="just">
              <a:defRPr sz="1800">
                <a:solidFill>
                  <a:srgbClr val="003366"/>
                </a:solidFill>
                <a:latin typeface="Arial"/>
                <a:ea typeface="Arial"/>
                <a:cs typeface="Arial"/>
                <a:sym typeface="Arial"/>
              </a:defRPr>
            </a:pPr>
            <a:r>
              <a:t>Traditional Web Application Development produces slow-moving projects that take a long time to reach production and are difficult to fix when bugs are detected.  Alternative approaches to development, Continuous Integration and Continuous Delivery, promise to reduce the development time and the time to recover from software bugs.  For this project, we implemented a basic rest service, tested against various types of faults, and measured how the system responded.</a:t>
            </a:r>
          </a:p>
        </p:txBody>
      </p:sp>
      <p:sp>
        <p:nvSpPr>
          <p:cNvPr id="36" name="Shape 36"/>
          <p:cNvSpPr/>
          <p:nvPr/>
        </p:nvSpPr>
        <p:spPr>
          <a:xfrm>
            <a:off x="166753" y="9031717"/>
            <a:ext cx="7620001" cy="2916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800">
                <a:solidFill>
                  <a:srgbClr val="003366"/>
                </a:solidFill>
                <a:latin typeface="Arial"/>
                <a:ea typeface="Arial"/>
                <a:cs typeface="Arial"/>
                <a:sym typeface="Arial"/>
              </a:defRPr>
            </a:pPr>
            <a:r>
              <a:t>Discussion</a:t>
            </a:r>
          </a:p>
          <a:p>
            <a:pPr algn="just">
              <a:defRPr sz="1800">
                <a:solidFill>
                  <a:srgbClr val="003366"/>
                </a:solidFill>
                <a:latin typeface="Arial"/>
                <a:ea typeface="Arial"/>
                <a:cs typeface="Arial"/>
                <a:sym typeface="Arial"/>
              </a:defRPr>
            </a:pPr>
            <a:r>
              <a:t>Traditional Web Application Development produces slow-moving projects that take a long time to reach production and are difficult to fix when bugs are detected.  Alternative approaches to development, Continuous Integration and Continuous Delivery, promise to reduce the development time and the time to recover from software bugs.  For this project, we implemented a basic rest service, tested against various types of faults, and measured how the system responded.</a:t>
            </a:r>
          </a:p>
        </p:txBody>
      </p:sp>
      <p:sp>
        <p:nvSpPr>
          <p:cNvPr id="37" name="Shape 37"/>
          <p:cNvSpPr/>
          <p:nvPr/>
        </p:nvSpPr>
        <p:spPr>
          <a:xfrm>
            <a:off x="167547" y="13165567"/>
            <a:ext cx="7620001" cy="36145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800">
                <a:solidFill>
                  <a:srgbClr val="003366"/>
                </a:solidFill>
                <a:latin typeface="Arial"/>
                <a:ea typeface="Arial"/>
                <a:cs typeface="Arial"/>
                <a:sym typeface="Arial"/>
              </a:defRPr>
            </a:pPr>
            <a:r>
              <a:t>Tools and Technologies Used</a:t>
            </a:r>
          </a:p>
          <a:p>
            <a:pPr algn="just">
              <a:defRPr sz="1800">
                <a:solidFill>
                  <a:srgbClr val="003366"/>
                </a:solidFill>
                <a:latin typeface="Arial"/>
                <a:ea typeface="Arial"/>
                <a:cs typeface="Arial"/>
                <a:sym typeface="Arial"/>
              </a:defRPr>
            </a:pPr>
            <a:r>
              <a:t>Traditional Web Application Development produces slow-moving projects that take a long time to reach production and are difficult to fix when bugs are detected.  Alternative approaches to development, Continuous Integration and Continuous Delivery, promise to reduce the development time and the time to recover from software bugs.  For this project, we implemented a basic rest service, tested against various types of faults, and measured how the system responded.</a:t>
            </a:r>
          </a:p>
        </p:txBody>
      </p:sp>
      <p:sp>
        <p:nvSpPr>
          <p:cNvPr id="38" name="Shape 38"/>
          <p:cNvSpPr/>
          <p:nvPr/>
        </p:nvSpPr>
        <p:spPr>
          <a:xfrm>
            <a:off x="167547" y="17112092"/>
            <a:ext cx="7620001" cy="13158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800">
                <a:solidFill>
                  <a:srgbClr val="003366"/>
                </a:solidFill>
                <a:latin typeface="Arial"/>
                <a:ea typeface="Arial"/>
                <a:cs typeface="Arial"/>
                <a:sym typeface="Arial"/>
              </a:defRPr>
            </a:pPr>
            <a:r>
              <a:t>Keywords</a:t>
            </a:r>
          </a:p>
          <a:p>
            <a:pPr algn="just">
              <a:defRPr sz="1800">
                <a:solidFill>
                  <a:srgbClr val="003366"/>
                </a:solidFill>
                <a:latin typeface="Arial"/>
                <a:ea typeface="Arial"/>
                <a:cs typeface="Arial"/>
                <a:sym typeface="Arial"/>
              </a:defRPr>
            </a:pPr>
            <a:r>
              <a:t>types of faults, and measured how the system responded.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