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21386800"/>
  <p:notesSz cx="9144000" cy="6858000"/>
  <p:defaultTextStyle>
    <a:defPPr marL="0" marR="0" indent="0" algn="l" defTabSz="295211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defRPr>
    </a:defPPr>
    <a:lvl1pPr marL="0" marR="0" indent="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1pPr>
    <a:lvl2pPr marL="0" marR="0" indent="1476055"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2pPr>
    <a:lvl3pPr marL="0" marR="0" indent="295211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3pPr>
    <a:lvl4pPr marL="0" marR="0" indent="4428169"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4pPr>
    <a:lvl5pPr marL="0" marR="0" indent="5904224"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5pPr>
    <a:lvl6pPr marL="0" marR="0" indent="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6pPr>
    <a:lvl7pPr marL="0" marR="0" indent="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7pPr>
    <a:lvl8pPr marL="0" marR="0" indent="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8pPr>
    <a:lvl9pPr marL="0" marR="0" indent="0" algn="l" defTabSz="295211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93" autoAdjust="0"/>
  </p:normalViewPr>
  <p:slideViewPr>
    <p:cSldViewPr>
      <p:cViewPr>
        <p:scale>
          <a:sx n="50" d="100"/>
          <a:sy n="50" d="100"/>
        </p:scale>
        <p:origin x="2412" y="3186"/>
      </p:cViewPr>
      <p:guideLst>
        <p:guide orient="horz" pos="6736"/>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2751138" y="514350"/>
            <a:ext cx="3641725" cy="2571750"/>
          </a:xfrm>
          <a:prstGeom prst="rect">
            <a:avLst/>
          </a:prstGeom>
        </p:spPr>
        <p:txBody>
          <a:bodyPr/>
          <a:lstStyle/>
          <a:p>
            <a:endParaRPr/>
          </a:p>
        </p:txBody>
      </p:sp>
      <p:sp>
        <p:nvSpPr>
          <p:cNvPr id="18" name="Shape 18"/>
          <p:cNvSpPr>
            <a:spLocks noGrp="1"/>
          </p:cNvSpPr>
          <p:nvPr>
            <p:ph type="body" sz="quarter" idx="1"/>
          </p:nvPr>
        </p:nvSpPr>
        <p:spPr>
          <a:xfrm>
            <a:off x="1219200" y="3257550"/>
            <a:ext cx="6705600" cy="3086100"/>
          </a:xfrm>
          <a:prstGeom prst="rect">
            <a:avLst/>
          </a:prstGeom>
        </p:spPr>
        <p:txBody>
          <a:bodyPr/>
          <a:lstStyle/>
          <a:p>
            <a:endParaRPr/>
          </a:p>
        </p:txBody>
      </p:sp>
    </p:spTree>
    <p:extLst>
      <p:ext uri="{BB962C8B-B14F-4D97-AF65-F5344CB8AC3E}">
        <p14:creationId xmlns:p14="http://schemas.microsoft.com/office/powerpoint/2010/main" val="3255827989"/>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738029" latinLnBrk="0">
      <a:defRPr>
        <a:latin typeface="+mn-lt"/>
        <a:ea typeface="+mn-ea"/>
        <a:cs typeface="+mn-cs"/>
        <a:sym typeface="Helvetica Neue"/>
      </a:defRPr>
    </a:lvl2pPr>
    <a:lvl3pPr indent="1476055" latinLnBrk="0">
      <a:defRPr>
        <a:latin typeface="+mn-lt"/>
        <a:ea typeface="+mn-ea"/>
        <a:cs typeface="+mn-cs"/>
        <a:sym typeface="Helvetica Neue"/>
      </a:defRPr>
    </a:lvl3pPr>
    <a:lvl4pPr indent="2214084" latinLnBrk="0">
      <a:defRPr>
        <a:latin typeface="+mn-lt"/>
        <a:ea typeface="+mn-ea"/>
        <a:cs typeface="+mn-cs"/>
        <a:sym typeface="Helvetica Neue"/>
      </a:defRPr>
    </a:lvl4pPr>
    <a:lvl5pPr indent="2952110" latinLnBrk="0">
      <a:defRPr>
        <a:latin typeface="+mn-lt"/>
        <a:ea typeface="+mn-ea"/>
        <a:cs typeface="+mn-cs"/>
        <a:sym typeface="Helvetica Neue"/>
      </a:defRPr>
    </a:lvl5pPr>
    <a:lvl6pPr indent="3690139" latinLnBrk="0">
      <a:defRPr>
        <a:latin typeface="+mn-lt"/>
        <a:ea typeface="+mn-ea"/>
        <a:cs typeface="+mn-cs"/>
        <a:sym typeface="Helvetica Neue"/>
      </a:defRPr>
    </a:lvl6pPr>
    <a:lvl7pPr indent="4428169" latinLnBrk="0">
      <a:defRPr>
        <a:latin typeface="+mn-lt"/>
        <a:ea typeface="+mn-ea"/>
        <a:cs typeface="+mn-cs"/>
        <a:sym typeface="Helvetica Neue"/>
      </a:defRPr>
    </a:lvl7pPr>
    <a:lvl8pPr indent="5166194" latinLnBrk="0">
      <a:defRPr>
        <a:latin typeface="+mn-lt"/>
        <a:ea typeface="+mn-ea"/>
        <a:cs typeface="+mn-cs"/>
        <a:sym typeface="Helvetica Neue"/>
      </a:defRPr>
    </a:lvl8pPr>
    <a:lvl9pPr indent="5904224"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13999" y="287136"/>
            <a:ext cx="27251978" cy="4703122"/>
          </a:xfrm>
          <a:prstGeom prst="rect">
            <a:avLst/>
          </a:prstGeom>
          <a:ln w="12700">
            <a:miter lim="400000"/>
          </a:ln>
          <a:extLst>
            <a:ext uri="{C572A759-6A51-4108-AA02-DFA0A04FC94B}">
              <ma14:wrappingTextBoxFlag xmlns:ma14="http://schemas.microsoft.com/office/mac/drawingml/2011/main" xmlns="" val="1"/>
            </a:ext>
          </a:extLst>
        </p:spPr>
        <p:txBody>
          <a:bodyPr lIns="147603" tIns="147606" rIns="147603" bIns="147606" anchor="ctr"/>
          <a:lstStyle/>
          <a:p>
            <a:r>
              <a:t>Title Text</a:t>
            </a:r>
          </a:p>
        </p:txBody>
      </p:sp>
      <p:sp>
        <p:nvSpPr>
          <p:cNvPr id="3" name="Shape 3"/>
          <p:cNvSpPr>
            <a:spLocks noGrp="1"/>
          </p:cNvSpPr>
          <p:nvPr>
            <p:ph type="body" idx="1"/>
          </p:nvPr>
        </p:nvSpPr>
        <p:spPr>
          <a:xfrm>
            <a:off x="1513999" y="4990253"/>
            <a:ext cx="27251978" cy="16396547"/>
          </a:xfrm>
          <a:prstGeom prst="rect">
            <a:avLst/>
          </a:prstGeom>
          <a:ln w="12700">
            <a:miter lim="400000"/>
          </a:ln>
          <a:extLst>
            <a:ext uri="{C572A759-6A51-4108-AA02-DFA0A04FC94B}">
              <ma14:wrappingTextBoxFlag xmlns:ma14="http://schemas.microsoft.com/office/mac/drawingml/2011/main" xmlns="" val="1"/>
            </a:ext>
          </a:extLst>
        </p:spPr>
        <p:txBody>
          <a:bodyPr lIns="147603" tIns="147606" rIns="147603" bIns="147606"/>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27762575" y="19475851"/>
            <a:ext cx="1003410" cy="990592"/>
          </a:xfrm>
          <a:prstGeom prst="rect">
            <a:avLst/>
          </a:prstGeom>
          <a:ln w="12700">
            <a:miter lim="400000"/>
          </a:ln>
        </p:spPr>
        <p:txBody>
          <a:bodyPr wrap="none" lIns="147603" tIns="147606" rIns="147603" bIns="147606">
            <a:spAutoFit/>
          </a:bodyPr>
          <a:lstStyle>
            <a:lvl1pPr algn="r">
              <a:defRPr sz="4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1pPr>
      <a:lvl2pPr marL="0" marR="0" indent="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2pPr>
      <a:lvl3pPr marL="0" marR="0" indent="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3pPr>
      <a:lvl4pPr marL="0" marR="0" indent="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4pPr>
      <a:lvl5pPr marL="0" marR="0" indent="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5pPr>
      <a:lvl6pPr marL="0" marR="0" indent="1476055"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6pPr>
      <a:lvl7pPr marL="0" marR="0" indent="2952110"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7pPr>
      <a:lvl8pPr marL="0" marR="0" indent="4428169"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8pPr>
      <a:lvl9pPr marL="0" marR="0" indent="5904224" algn="ctr" defTabSz="2952110" rtl="0" latinLnBrk="0">
        <a:lnSpc>
          <a:spcPct val="100000"/>
        </a:lnSpc>
        <a:spcBef>
          <a:spcPts val="0"/>
        </a:spcBef>
        <a:spcAft>
          <a:spcPts val="0"/>
        </a:spcAft>
        <a:buClrTx/>
        <a:buSzTx/>
        <a:buFontTx/>
        <a:buNone/>
        <a:tabLst/>
        <a:defRPr sz="14200" b="0" i="0" u="none" strike="noStrike" cap="none" spc="0" baseline="0">
          <a:ln>
            <a:noFill/>
          </a:ln>
          <a:solidFill>
            <a:srgbClr val="000000"/>
          </a:solidFill>
          <a:uFillTx/>
          <a:latin typeface="Arial"/>
          <a:ea typeface="Arial"/>
          <a:cs typeface="Arial"/>
          <a:sym typeface="Arial"/>
        </a:defRPr>
      </a:lvl9pPr>
    </p:titleStyle>
    <p:bodyStyle>
      <a:lvl1pPr marL="1107041" marR="0" indent="-1107041"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1pPr>
      <a:lvl2pPr marL="2530381" marR="0" indent="-1054326"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2pPr>
      <a:lvl3pPr marL="3936150" marR="0" indent="-984037"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3pPr>
      <a:lvl4pPr marL="5609014" marR="0" indent="-1180845"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4pPr>
      <a:lvl5pPr marL="7216274" marR="0" indent="-1312050"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5pPr>
      <a:lvl6pPr marL="8692329" marR="0" indent="-1312050"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6pPr>
      <a:lvl7pPr marL="10168387" marR="0" indent="-1312050"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7pPr>
      <a:lvl8pPr marL="11644442" marR="0" indent="-1312050"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8pPr>
      <a:lvl9pPr marL="13120497" marR="0" indent="-1312050" algn="l" defTabSz="2952110" rtl="0" latinLnBrk="0">
        <a:lnSpc>
          <a:spcPct val="100000"/>
        </a:lnSpc>
        <a:spcBef>
          <a:spcPts val="2260"/>
        </a:spcBef>
        <a:spcAft>
          <a:spcPts val="0"/>
        </a:spcAft>
        <a:buClrTx/>
        <a:buSzPct val="100000"/>
        <a:buFontTx/>
        <a:buChar char=""/>
        <a:tabLst/>
        <a:defRPr sz="10300" b="0" i="0" u="none" strike="noStrike" cap="none" spc="0" baseline="0">
          <a:ln>
            <a:noFill/>
          </a:ln>
          <a:solidFill>
            <a:srgbClr val="000000"/>
          </a:solidFill>
          <a:uFillTx/>
          <a:latin typeface="Arial"/>
          <a:ea typeface="Arial"/>
          <a:cs typeface="Arial"/>
          <a:sym typeface="Arial"/>
        </a:defRPr>
      </a:lvl9pPr>
    </p:bodyStyle>
    <p:otherStyle>
      <a:lvl1pPr marL="0" marR="0" indent="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1pPr>
      <a:lvl2pPr marL="0" marR="0" indent="1476055"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2pPr>
      <a:lvl3pPr marL="0" marR="0" indent="295211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3pPr>
      <a:lvl4pPr marL="0" marR="0" indent="4428169"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4pPr>
      <a:lvl5pPr marL="0" marR="0" indent="5904224"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5pPr>
      <a:lvl6pPr marL="0" marR="0" indent="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6pPr>
      <a:lvl7pPr marL="0" marR="0" indent="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7pPr>
      <a:lvl8pPr marL="0" marR="0" indent="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8pPr>
      <a:lvl9pPr marL="0" marR="0" indent="0" algn="r" defTabSz="2952110" rtl="0" latinLnBrk="0">
        <a:lnSpc>
          <a:spcPct val="100000"/>
        </a:lnSpc>
        <a:spcBef>
          <a:spcPts val="0"/>
        </a:spcBef>
        <a:spcAft>
          <a:spcPts val="0"/>
        </a:spcAft>
        <a:buClrTx/>
        <a:buSzTx/>
        <a:buFontTx/>
        <a:buNone/>
        <a:tabLst/>
        <a:defRPr sz="4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 y="19718430"/>
            <a:ext cx="30279982" cy="1668370"/>
          </a:xfrm>
          <a:prstGeom prst="rect">
            <a:avLst/>
          </a:prstGeom>
          <a:ln>
            <a:solidFill>
              <a:srgbClr val="000000"/>
            </a:solidFill>
          </a:ln>
        </p:spPr>
        <p:txBody>
          <a:bodyPr lIns="147603" tIns="147606" rIns="147603" bIns="147606" anchor="ctr"/>
          <a:lstStyle/>
          <a:p>
            <a:pPr>
              <a:defRPr sz="700"/>
            </a:pPr>
            <a:endParaRPr/>
          </a:p>
        </p:txBody>
      </p:sp>
      <p:sp>
        <p:nvSpPr>
          <p:cNvPr id="21" name="Shape 21"/>
          <p:cNvSpPr/>
          <p:nvPr/>
        </p:nvSpPr>
        <p:spPr>
          <a:xfrm>
            <a:off x="1035616" y="752500"/>
            <a:ext cx="28208744" cy="1518437"/>
          </a:xfrm>
          <a:prstGeom prst="rect">
            <a:avLst/>
          </a:prstGeom>
          <a:ln w="12700">
            <a:miter lim="400000"/>
          </a:ln>
          <a:extLst>
            <a:ext uri="{C572A759-6A51-4108-AA02-DFA0A04FC94B}">
              <ma14:wrappingTextBoxFlag xmlns:ma14="http://schemas.microsoft.com/office/mac/drawingml/2011/main" xmlns="" val="1"/>
            </a:ext>
          </a:extLst>
        </p:spPr>
        <p:txBody>
          <a:bodyPr lIns="43216" tIns="43216" rIns="43216" bIns="43216">
            <a:spAutoFit/>
          </a:bodyPr>
          <a:lstStyle/>
          <a:p>
            <a:pPr defTabSz="2788105">
              <a:defRPr sz="3300" b="1">
                <a:solidFill>
                  <a:srgbClr val="262699"/>
                </a:solidFill>
              </a:defRPr>
            </a:pPr>
            <a:r>
              <a:t>Effect of Continuous Delivery </a:t>
            </a:r>
            <a:r>
              <a:rPr sz="7100"/>
              <a:t> </a:t>
            </a:r>
          </a:p>
          <a:p>
            <a:pPr defTabSz="2788105">
              <a:defRPr sz="2200" b="1">
                <a:solidFill>
                  <a:srgbClr val="262699"/>
                </a:solidFill>
              </a:defRPr>
            </a:pPr>
            <a:r>
              <a:t>On Fault Tolerance </a:t>
            </a:r>
          </a:p>
        </p:txBody>
      </p:sp>
      <p:sp>
        <p:nvSpPr>
          <p:cNvPr id="22" name="Shape 22"/>
          <p:cNvSpPr/>
          <p:nvPr/>
        </p:nvSpPr>
        <p:spPr>
          <a:xfrm>
            <a:off x="993560" y="20238250"/>
            <a:ext cx="27257236" cy="241164"/>
          </a:xfrm>
          <a:prstGeom prst="rect">
            <a:avLst/>
          </a:prstGeom>
          <a:ln w="12700">
            <a:miter lim="400000"/>
          </a:ln>
          <a:extLst>
            <a:ext uri="{C572A759-6A51-4108-AA02-DFA0A04FC94B}">
              <ma14:wrappingTextBoxFlag xmlns:ma14="http://schemas.microsoft.com/office/mac/drawingml/2011/main" xmlns="" val="1"/>
            </a:ext>
          </a:extLst>
        </p:spPr>
        <p:txBody>
          <a:bodyPr lIns="43216" tIns="43216" rIns="43216" bIns="43216">
            <a:spAutoFit/>
          </a:bodyPr>
          <a:lstStyle>
            <a:lvl1pPr defTabSz="863600">
              <a:defRPr sz="1000" b="1">
                <a:solidFill>
                  <a:srgbClr val="FF0000"/>
                </a:solidFill>
                <a:latin typeface="Frutiger Linotype"/>
                <a:ea typeface="Frutiger Linotype"/>
                <a:cs typeface="Frutiger Linotype"/>
                <a:sym typeface="Frutiger Linotype"/>
              </a:defRPr>
            </a:lvl1pPr>
          </a:lstStyle>
          <a:p>
            <a:r>
              <a:t>Fault Tolerant System </a:t>
            </a:r>
          </a:p>
        </p:txBody>
      </p:sp>
      <p:grpSp>
        <p:nvGrpSpPr>
          <p:cNvPr id="25" name="Group 25" descr="DTUlogo2"/>
          <p:cNvGrpSpPr/>
          <p:nvPr/>
        </p:nvGrpSpPr>
        <p:grpSpPr>
          <a:xfrm>
            <a:off x="28382218" y="19847148"/>
            <a:ext cx="888425" cy="1302022"/>
            <a:chOff x="0" y="0"/>
            <a:chExt cx="268287" cy="417512"/>
          </a:xfrm>
        </p:grpSpPr>
        <p:sp>
          <p:nvSpPr>
            <p:cNvPr id="23" name="Shape 23"/>
            <p:cNvSpPr/>
            <p:nvPr/>
          </p:nvSpPr>
          <p:spPr>
            <a:xfrm>
              <a:off x="0" y="0"/>
              <a:ext cx="268288" cy="417513"/>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pic>
          <p:nvPicPr>
            <p:cNvPr id="24" name="DTUlogo2.png"/>
            <p:cNvPicPr>
              <a:picLocks noChangeAspect="1"/>
            </p:cNvPicPr>
            <p:nvPr/>
          </p:nvPicPr>
          <p:blipFill>
            <a:blip r:embed="rId2">
              <a:extLst/>
            </a:blip>
            <a:stretch>
              <a:fillRect/>
            </a:stretch>
          </p:blipFill>
          <p:spPr>
            <a:xfrm>
              <a:off x="0" y="0"/>
              <a:ext cx="268288" cy="417513"/>
            </a:xfrm>
            <a:prstGeom prst="rect">
              <a:avLst/>
            </a:prstGeom>
            <a:ln w="12700" cap="flat">
              <a:noFill/>
              <a:miter lim="400000"/>
            </a:ln>
            <a:effectLst/>
          </p:spPr>
        </p:pic>
      </p:grpSp>
      <p:sp>
        <p:nvSpPr>
          <p:cNvPr id="26" name="Shape 26"/>
          <p:cNvSpPr/>
          <p:nvPr/>
        </p:nvSpPr>
        <p:spPr>
          <a:xfrm>
            <a:off x="-4" y="4420932"/>
            <a:ext cx="30279982" cy="628734"/>
          </a:xfrm>
          <a:prstGeom prst="rect">
            <a:avLst/>
          </a:prstGeom>
          <a:solidFill>
            <a:srgbClr val="C00000"/>
          </a:solidFill>
          <a:ln w="12700">
            <a:miter lim="400000"/>
          </a:ln>
        </p:spPr>
        <p:txBody>
          <a:bodyPr lIns="147603" tIns="147606" rIns="147603" bIns="147606" anchor="ctr"/>
          <a:lstStyle/>
          <a:p>
            <a:pPr>
              <a:defRPr sz="700"/>
            </a:pPr>
            <a:endParaRPr/>
          </a:p>
        </p:txBody>
      </p:sp>
      <p:sp>
        <p:nvSpPr>
          <p:cNvPr id="27" name="Shape 27"/>
          <p:cNvSpPr/>
          <p:nvPr/>
        </p:nvSpPr>
        <p:spPr>
          <a:xfrm>
            <a:off x="23756111" y="5643739"/>
            <a:ext cx="2744126" cy="2910981"/>
          </a:xfrm>
          <a:prstGeom prst="rect">
            <a:avLst/>
          </a:prstGeom>
          <a:solidFill>
            <a:srgbClr val="FFFFFF"/>
          </a:solidFill>
          <a:ln w="12700">
            <a:miter lim="400000"/>
          </a:ln>
        </p:spPr>
        <p:txBody>
          <a:bodyPr lIns="147603" tIns="147606" rIns="147603" bIns="147606" anchor="ctr"/>
          <a:lstStyle/>
          <a:p>
            <a:pPr>
              <a:defRPr sz="700"/>
            </a:pPr>
            <a:endParaRPr/>
          </a:p>
        </p:txBody>
      </p:sp>
      <p:sp>
        <p:nvSpPr>
          <p:cNvPr id="28" name="Shape 28"/>
          <p:cNvSpPr/>
          <p:nvPr/>
        </p:nvSpPr>
        <p:spPr>
          <a:xfrm>
            <a:off x="23756111" y="5049661"/>
            <a:ext cx="5666985" cy="613880"/>
          </a:xfrm>
          <a:prstGeom prst="rect">
            <a:avLst/>
          </a:prstGeom>
          <a:solidFill>
            <a:srgbClr val="FFFFFF"/>
          </a:solidFill>
          <a:ln w="12700">
            <a:miter lim="400000"/>
          </a:ln>
        </p:spPr>
        <p:txBody>
          <a:bodyPr lIns="147603" tIns="147606" rIns="147603" bIns="147606" anchor="ctr"/>
          <a:lstStyle/>
          <a:p>
            <a:pPr>
              <a:defRPr sz="700"/>
            </a:pPr>
            <a:endParaRPr/>
          </a:p>
        </p:txBody>
      </p:sp>
      <p:pic>
        <p:nvPicPr>
          <p:cNvPr id="29" name="image.jpeg"/>
          <p:cNvPicPr>
            <a:picLocks noChangeAspect="1"/>
          </p:cNvPicPr>
          <p:nvPr/>
        </p:nvPicPr>
        <p:blipFill>
          <a:blip r:embed="rId3">
            <a:extLst/>
          </a:blip>
          <a:stretch>
            <a:fillRect/>
          </a:stretch>
        </p:blipFill>
        <p:spPr>
          <a:xfrm>
            <a:off x="25669637" y="1326779"/>
            <a:ext cx="3159423" cy="1079241"/>
          </a:xfrm>
          <a:prstGeom prst="rect">
            <a:avLst/>
          </a:prstGeom>
          <a:ln w="12700">
            <a:miter lim="400000"/>
          </a:ln>
        </p:spPr>
      </p:pic>
      <p:sp>
        <p:nvSpPr>
          <p:cNvPr id="30" name="Shape 30"/>
          <p:cNvSpPr/>
          <p:nvPr/>
        </p:nvSpPr>
        <p:spPr>
          <a:xfrm>
            <a:off x="0" y="5227884"/>
            <a:ext cx="7901842" cy="15281234"/>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defTabSz="917409">
              <a:defRPr sz="1500">
                <a:solidFill>
                  <a:srgbClr val="003366"/>
                </a:solidFill>
              </a:defRPr>
            </a:pPr>
            <a:r>
              <a:rPr sz="4000" b="1" dirty="0"/>
              <a:t>Introduction</a:t>
            </a:r>
            <a:endParaRPr sz="4000" b="1" dirty="0">
              <a:latin typeface="Times New Roman"/>
              <a:ea typeface="Times New Roman"/>
              <a:cs typeface="Times New Roman"/>
              <a:sym typeface="Times New Roman"/>
            </a:endParaRPr>
          </a:p>
          <a:p>
            <a:pPr algn="just" defTabSz="917409">
              <a:defRPr sz="700"/>
            </a:pPr>
            <a:r>
              <a:rPr sz="2400" dirty="0"/>
              <a:t>Traditional Web Application Development produces take a long time to reach production and are difficult to fix bugs. Continuous Integration and Continuous Delivery promise to reduce the development time and the time to recover from software bugs.  For this project, we implemented a basic rest service, tested against various types of faults, and measured how the system responded with availability and reliability.</a:t>
            </a:r>
          </a:p>
          <a:p>
            <a:pPr algn="just" defTabSz="917409">
              <a:defRPr sz="700"/>
            </a:pPr>
            <a:endParaRPr sz="2400" dirty="0"/>
          </a:p>
          <a:p>
            <a:pPr defTabSz="917409">
              <a:defRPr sz="1500">
                <a:solidFill>
                  <a:srgbClr val="003366"/>
                </a:solidFill>
              </a:defRPr>
            </a:pPr>
            <a:r>
              <a:rPr sz="4000" b="1" dirty="0"/>
              <a:t>Discussion</a:t>
            </a:r>
            <a:endParaRPr sz="4000" b="1" dirty="0">
              <a:latin typeface="Times New Roman"/>
              <a:ea typeface="Times New Roman"/>
              <a:cs typeface="Times New Roman"/>
              <a:sym typeface="Times New Roman"/>
            </a:endParaRPr>
          </a:p>
          <a:p>
            <a:pPr algn="just" defTabSz="917409">
              <a:defRPr sz="700"/>
            </a:pPr>
            <a:r>
              <a:rPr sz="2400" dirty="0"/>
              <a:t>To analysis and increase the system availability  we use continuous integration and deployment. That reduce time </a:t>
            </a:r>
            <a:r>
              <a:rPr sz="2400" dirty="0" err="1"/>
              <a:t>time</a:t>
            </a:r>
            <a:r>
              <a:rPr sz="2400" dirty="0"/>
              <a:t> to recover. It fixed the bugs and rollover. Another method way we can improve availability by testing our system using apache </a:t>
            </a:r>
            <a:r>
              <a:rPr sz="2400" dirty="0" err="1"/>
              <a:t>jemter.Using</a:t>
            </a:r>
            <a:r>
              <a:rPr sz="2400" dirty="0"/>
              <a:t> </a:t>
            </a:r>
            <a:r>
              <a:rPr sz="2400" dirty="0" err="1"/>
              <a:t>Jmeter</a:t>
            </a:r>
            <a:r>
              <a:rPr sz="2400" dirty="0"/>
              <a:t> we test against various types of faults and how the system response with different experiments. As increase more request/second can decrease the availability of system and increase more resource give more availability of our system.</a:t>
            </a:r>
          </a:p>
          <a:p>
            <a:pPr defTabSz="917409">
              <a:defRPr sz="700"/>
            </a:pPr>
            <a:endParaRPr sz="2400" dirty="0"/>
          </a:p>
          <a:p>
            <a:pPr marL="456141" indent="-456141" defTabSz="917409">
              <a:defRPr sz="1500">
                <a:solidFill>
                  <a:srgbClr val="003366"/>
                </a:solidFill>
              </a:defRPr>
            </a:pPr>
            <a:r>
              <a:rPr sz="4000" b="1" dirty="0"/>
              <a:t>Tools and </a:t>
            </a:r>
            <a:r>
              <a:rPr sz="4000" b="1" dirty="0" smtClean="0"/>
              <a:t>Technologies</a:t>
            </a:r>
            <a:endParaRPr sz="4000" b="1" dirty="0"/>
          </a:p>
          <a:p>
            <a:pPr marL="456141" indent="-456141" algn="just" defTabSz="917409">
              <a:buSzPct val="100000"/>
              <a:buChar char="•"/>
              <a:defRPr sz="700"/>
            </a:pPr>
            <a:r>
              <a:rPr sz="2400" dirty="0"/>
              <a:t>AWS Elastic </a:t>
            </a:r>
            <a:r>
              <a:rPr sz="2400" dirty="0" err="1"/>
              <a:t>Beanstalk:Configure</a:t>
            </a:r>
            <a:r>
              <a:rPr sz="2400" dirty="0"/>
              <a:t> server, Load balancer, Security policy and  Monitoring. </a:t>
            </a:r>
          </a:p>
          <a:p>
            <a:pPr marL="456141" indent="-456141" algn="just" defTabSz="917409">
              <a:buSzPct val="100000"/>
              <a:buChar char="•"/>
              <a:defRPr sz="700"/>
            </a:pPr>
            <a:r>
              <a:rPr sz="2400" dirty="0" err="1"/>
              <a:t>Jenkins:Continuous</a:t>
            </a:r>
            <a:r>
              <a:rPr sz="2400" dirty="0"/>
              <a:t> Integration tools, Pipeline plugin , Amazon EC2  Easy Installation , </a:t>
            </a:r>
            <a:r>
              <a:rPr sz="2400" dirty="0" err="1"/>
              <a:t>Scriptability</a:t>
            </a:r>
            <a:r>
              <a:rPr sz="2400" dirty="0"/>
              <a:t> , View Filters and Throttle Builds </a:t>
            </a:r>
          </a:p>
          <a:p>
            <a:pPr marL="456141" indent="-456141" algn="just" defTabSz="917409">
              <a:buSzPct val="100000"/>
              <a:buChar char="•"/>
              <a:defRPr sz="700"/>
            </a:pPr>
            <a:r>
              <a:rPr sz="2400" dirty="0"/>
              <a:t>Apache </a:t>
            </a:r>
            <a:r>
              <a:rPr sz="2400" dirty="0" err="1"/>
              <a:t>jmeter:Load</a:t>
            </a:r>
            <a:r>
              <a:rPr sz="2400" dirty="0"/>
              <a:t> test  and measure performance , Test server </a:t>
            </a:r>
            <a:r>
              <a:rPr sz="2400" dirty="0" err="1"/>
              <a:t>strength,analyze</a:t>
            </a:r>
            <a:r>
              <a:rPr sz="2400" dirty="0"/>
              <a:t> overall performance under different load types.</a:t>
            </a:r>
          </a:p>
          <a:p>
            <a:pPr marL="456141" indent="-456141" algn="just" defTabSz="917409">
              <a:buSzPct val="100000"/>
              <a:buChar char="•"/>
              <a:defRPr sz="700"/>
            </a:pPr>
            <a:r>
              <a:rPr sz="2400" dirty="0" err="1"/>
              <a:t>Github:Code</a:t>
            </a:r>
            <a:r>
              <a:rPr sz="2400" dirty="0"/>
              <a:t> repositories</a:t>
            </a:r>
          </a:p>
          <a:p>
            <a:pPr defTabSz="917409">
              <a:buSzPct val="100000"/>
              <a:defRPr sz="700"/>
            </a:pPr>
            <a:endParaRPr sz="2400" dirty="0"/>
          </a:p>
          <a:p>
            <a:pPr defTabSz="917409">
              <a:defRPr sz="1500">
                <a:solidFill>
                  <a:srgbClr val="003366"/>
                </a:solidFill>
              </a:defRPr>
            </a:pPr>
            <a:r>
              <a:rPr sz="4000" b="1" dirty="0"/>
              <a:t>Keywords</a:t>
            </a:r>
          </a:p>
          <a:p>
            <a:pPr algn="just" defTabSz="917409">
              <a:defRPr sz="700">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Fault Tolerance</a:t>
            </a:r>
            <a:r>
              <a:rPr sz="2400" dirty="0" smtClean="0">
                <a:latin typeface="Arial" panose="020B0604020202020204" pitchFamily="34" charset="0"/>
                <a:cs typeface="Arial" panose="020B0604020202020204" pitchFamily="34" charset="0"/>
              </a:rPr>
              <a:t>,</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Continuous deployment,</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Continuous</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Integration,</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Availability and</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reliability,</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Load</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balancer,</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Jenkins,</a:t>
            </a:r>
            <a:r>
              <a:rPr lang="en-GB" sz="2400" dirty="0" smtClean="0">
                <a:latin typeface="Arial" panose="020B0604020202020204" pitchFamily="34" charset="0"/>
                <a:cs typeface="Arial" panose="020B0604020202020204" pitchFamily="34" charset="0"/>
              </a:rPr>
              <a:t> </a:t>
            </a:r>
            <a:r>
              <a:rPr sz="2400" dirty="0" err="1" smtClean="0">
                <a:latin typeface="Arial" panose="020B0604020202020204" pitchFamily="34" charset="0"/>
                <a:cs typeface="Arial" panose="020B0604020202020204" pitchFamily="34" charset="0"/>
              </a:rPr>
              <a:t>Jmeter</a:t>
            </a:r>
            <a:r>
              <a:rPr sz="2400" dirty="0" smtClean="0">
                <a:latin typeface="Arial" panose="020B0604020202020204" pitchFamily="34" charset="0"/>
                <a:cs typeface="Arial" panose="020B0604020202020204" pitchFamily="34" charset="0"/>
              </a:rPr>
              <a:t>,</a:t>
            </a:r>
            <a:r>
              <a:rPr lang="en-GB"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Repository,</a:t>
            </a:r>
            <a:r>
              <a:rPr lang="en-GB" sz="2400" dirty="0" smtClean="0">
                <a:latin typeface="Arial" panose="020B0604020202020204" pitchFamily="34" charset="0"/>
                <a:cs typeface="Arial" panose="020B0604020202020204" pitchFamily="34" charset="0"/>
              </a:rPr>
              <a:t> </a:t>
            </a:r>
            <a:r>
              <a:rPr sz="2400" dirty="0" err="1" smtClean="0">
                <a:latin typeface="Arial" panose="020B0604020202020204" pitchFamily="34" charset="0"/>
                <a:cs typeface="Arial" panose="020B0604020202020204" pitchFamily="34" charset="0"/>
              </a:rPr>
              <a:t>AWS,cloud</a:t>
            </a:r>
            <a:r>
              <a:rPr sz="2400" dirty="0">
                <a:latin typeface="Arial" panose="020B0604020202020204" pitchFamily="34" charset="0"/>
                <a:cs typeface="Arial" panose="020B0604020202020204" pitchFamily="34" charset="0"/>
              </a:rPr>
              <a:t>.</a:t>
            </a:r>
          </a:p>
          <a:p>
            <a:pPr defTabSz="917409">
              <a:defRPr sz="700">
                <a:latin typeface="Times New Roman"/>
                <a:ea typeface="Times New Roman"/>
                <a:cs typeface="Times New Roman"/>
                <a:sym typeface="Times New Roman"/>
              </a:defRPr>
            </a:pPr>
            <a:endParaRPr sz="2400" dirty="0"/>
          </a:p>
          <a:p>
            <a:pPr defTabSz="917409">
              <a:defRPr sz="700">
                <a:latin typeface="Times New Roman"/>
                <a:ea typeface="Times New Roman"/>
                <a:cs typeface="Times New Roman"/>
                <a:sym typeface="Times New Roman"/>
              </a:defRPr>
            </a:pPr>
            <a:r>
              <a:rPr dirty="0"/>
              <a:t/>
            </a:r>
            <a:br>
              <a:rPr dirty="0"/>
            </a:br>
            <a:endParaRPr dirty="0">
              <a:solidFill>
                <a:srgbClr val="003366"/>
              </a:solidFill>
            </a:endParaRPr>
          </a:p>
          <a:p>
            <a:pPr defTabSz="917409">
              <a:defRPr sz="700">
                <a:latin typeface="Times New Roman"/>
                <a:ea typeface="Times New Roman"/>
                <a:cs typeface="Times New Roman"/>
                <a:sym typeface="Times New Roman"/>
              </a:defRPr>
            </a:pPr>
            <a:endParaRPr dirty="0">
              <a:solidFill>
                <a:srgbClr val="003366"/>
              </a:solidFill>
            </a:endParaRPr>
          </a:p>
          <a:p>
            <a:pPr marL="456141" indent="-456141" defTabSz="917409">
              <a:defRPr sz="700" b="1" i="1">
                <a:latin typeface="Times New Roman"/>
                <a:ea typeface="Times New Roman"/>
                <a:cs typeface="Times New Roman"/>
                <a:sym typeface="Times New Roman"/>
              </a:defRPr>
            </a:pPr>
            <a:endParaRPr dirty="0">
              <a:solidFill>
                <a:srgbClr val="003366"/>
              </a:solidFill>
            </a:endParaRPr>
          </a:p>
          <a:p>
            <a:pPr defTabSz="917409">
              <a:defRPr sz="700" i="1">
                <a:latin typeface="Times New Roman"/>
                <a:ea typeface="Times New Roman"/>
                <a:cs typeface="Times New Roman"/>
                <a:sym typeface="Times New Roman"/>
              </a:defRPr>
            </a:pPr>
            <a:endParaRPr dirty="0">
              <a:solidFill>
                <a:srgbClr val="003366"/>
              </a:solidFill>
            </a:endParaRPr>
          </a:p>
        </p:txBody>
      </p:sp>
      <p:pic>
        <p:nvPicPr>
          <p:cNvPr id="31" name="pipeline1.png"/>
          <p:cNvPicPr>
            <a:picLocks noChangeAspect="1"/>
          </p:cNvPicPr>
          <p:nvPr/>
        </p:nvPicPr>
        <p:blipFill>
          <a:blip r:embed="rId4">
            <a:extLst/>
          </a:blip>
          <a:stretch>
            <a:fillRect/>
          </a:stretch>
        </p:blipFill>
        <p:spPr>
          <a:xfrm>
            <a:off x="13407930" y="13936166"/>
            <a:ext cx="6329359" cy="2143635"/>
          </a:xfrm>
          <a:prstGeom prst="rect">
            <a:avLst/>
          </a:prstGeom>
          <a:ln w="12700">
            <a:miter lim="400000"/>
          </a:ln>
        </p:spPr>
      </p:pic>
      <p:sp>
        <p:nvSpPr>
          <p:cNvPr id="32" name="Shape 32"/>
          <p:cNvSpPr/>
          <p:nvPr/>
        </p:nvSpPr>
        <p:spPr>
          <a:xfrm>
            <a:off x="13089786" y="5267491"/>
            <a:ext cx="7622563" cy="7725319"/>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defTabSz="917409">
              <a:defRPr sz="1500">
                <a:solidFill>
                  <a:srgbClr val="003366"/>
                </a:solidFill>
              </a:defRPr>
            </a:pPr>
            <a:r>
              <a:rPr sz="4000" b="1" dirty="0" smtClean="0"/>
              <a:t>Procedure</a:t>
            </a:r>
            <a:endParaRPr sz="2400" dirty="0">
              <a:latin typeface="Times New Roman"/>
              <a:ea typeface="Times New Roman"/>
              <a:cs typeface="Times New Roman"/>
              <a:sym typeface="Times New Roman"/>
            </a:endParaRPr>
          </a:p>
          <a:p>
            <a:pPr defTabSz="917409">
              <a:buSzPct val="100000"/>
              <a:buChar char="•"/>
              <a:defRPr sz="700"/>
            </a:pPr>
            <a:r>
              <a:rPr sz="2400" dirty="0"/>
              <a:t>During this project we created sample web service.</a:t>
            </a:r>
          </a:p>
          <a:p>
            <a:pPr defTabSz="917409">
              <a:buSzPct val="100000"/>
              <a:buChar char="•"/>
              <a:defRPr sz="700"/>
            </a:pPr>
            <a:r>
              <a:rPr sz="2400" dirty="0"/>
              <a:t>The source code for sample project pushed to a </a:t>
            </a:r>
            <a:r>
              <a:rPr sz="2400" dirty="0" err="1"/>
              <a:t>github</a:t>
            </a:r>
            <a:r>
              <a:rPr sz="2400" dirty="0"/>
              <a:t> repository.</a:t>
            </a:r>
          </a:p>
          <a:p>
            <a:pPr defTabSz="917409">
              <a:buSzPct val="100000"/>
              <a:buChar char="•"/>
              <a:defRPr sz="700"/>
            </a:pPr>
            <a:r>
              <a:rPr sz="2400" dirty="0"/>
              <a:t>A web hook was added to Jenkins. </a:t>
            </a:r>
            <a:r>
              <a:rPr sz="2400" dirty="0" err="1"/>
              <a:t>Github</a:t>
            </a:r>
            <a:r>
              <a:rPr sz="2400" dirty="0"/>
              <a:t> will notify Jenkins when a change is detected in the source repository.</a:t>
            </a:r>
          </a:p>
          <a:p>
            <a:pPr defTabSz="917409">
              <a:buSzPct val="100000"/>
              <a:buChar char="•"/>
              <a:defRPr sz="700"/>
            </a:pPr>
            <a:r>
              <a:rPr sz="2400" dirty="0"/>
              <a:t>When changes are detected, the project is built on the Jenkins Server and the result(pass/fail) is sent back to </a:t>
            </a:r>
            <a:r>
              <a:rPr sz="2400" dirty="0" err="1"/>
              <a:t>Github</a:t>
            </a:r>
            <a:r>
              <a:rPr sz="2400" dirty="0"/>
              <a:t>.</a:t>
            </a:r>
          </a:p>
          <a:p>
            <a:pPr defTabSz="917409">
              <a:buSzPct val="100000"/>
              <a:buChar char="•"/>
              <a:defRPr sz="700"/>
            </a:pPr>
            <a:r>
              <a:rPr sz="2400" dirty="0"/>
              <a:t>Once a change is ok to deploy, the Jenkins Job deploys the application using the AWS service called Elastic Beanstalk.</a:t>
            </a:r>
          </a:p>
          <a:p>
            <a:pPr defTabSz="917409">
              <a:buSzPct val="100000"/>
              <a:buChar char="•"/>
              <a:defRPr sz="700"/>
            </a:pPr>
            <a:r>
              <a:rPr sz="2400" dirty="0"/>
              <a:t>Elastic beanstalk contains a load balanced cluster. It gives us recovery features such as alarms.</a:t>
            </a:r>
          </a:p>
          <a:p>
            <a:pPr defTabSz="917409">
              <a:buSzPct val="100000"/>
              <a:buChar char="•"/>
              <a:defRPr sz="700"/>
            </a:pPr>
            <a:r>
              <a:rPr sz="2400" dirty="0"/>
              <a:t> Some alarms were configured for example high CPU usage. Additionally, it can prompt a restart of the server when health is degraded.</a:t>
            </a:r>
          </a:p>
          <a:p>
            <a:pPr defTabSz="917409">
              <a:buSzPct val="100000"/>
              <a:buChar char="•"/>
              <a:defRPr sz="700"/>
            </a:pPr>
            <a:r>
              <a:rPr sz="2400" dirty="0"/>
              <a:t>Apache </a:t>
            </a:r>
            <a:r>
              <a:rPr sz="2400" dirty="0" err="1"/>
              <a:t>Jmeter</a:t>
            </a:r>
            <a:r>
              <a:rPr sz="2400" dirty="0"/>
              <a:t> tests server strength and analyzes overall performance under different load types.</a:t>
            </a:r>
          </a:p>
        </p:txBody>
      </p:sp>
      <p:sp>
        <p:nvSpPr>
          <p:cNvPr id="33" name="Shape 33"/>
          <p:cNvSpPr/>
          <p:nvPr/>
        </p:nvSpPr>
        <p:spPr>
          <a:xfrm>
            <a:off x="16811699" y="16307435"/>
            <a:ext cx="2744123" cy="154016"/>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lvl1pPr defTabSz="284162">
              <a:spcBef>
                <a:spcPts val="200"/>
              </a:spcBef>
              <a:defRPr sz="400">
                <a:latin typeface="Times New Roman"/>
                <a:ea typeface="Times New Roman"/>
                <a:cs typeface="Times New Roman"/>
                <a:sym typeface="Times New Roman"/>
              </a:defRPr>
            </a:lvl1pPr>
          </a:lstStyle>
          <a:p>
            <a:r>
              <a:t>Figure 2:CI/CD process</a:t>
            </a:r>
          </a:p>
        </p:txBody>
      </p:sp>
      <p:pic>
        <p:nvPicPr>
          <p:cNvPr id="34" name="loadbalancer.png"/>
          <p:cNvPicPr>
            <a:picLocks noChangeAspect="1"/>
          </p:cNvPicPr>
          <p:nvPr/>
        </p:nvPicPr>
        <p:blipFill>
          <a:blip r:embed="rId5">
            <a:extLst/>
          </a:blip>
          <a:stretch>
            <a:fillRect/>
          </a:stretch>
        </p:blipFill>
        <p:spPr>
          <a:xfrm>
            <a:off x="8011905" y="16391599"/>
            <a:ext cx="5640698" cy="3272383"/>
          </a:xfrm>
          <a:prstGeom prst="rect">
            <a:avLst/>
          </a:prstGeom>
          <a:ln w="12700">
            <a:miter lim="400000"/>
          </a:ln>
        </p:spPr>
      </p:pic>
      <p:pic>
        <p:nvPicPr>
          <p:cNvPr id="35" name="BuildPipeline.png"/>
          <p:cNvPicPr>
            <a:picLocks noChangeAspect="1"/>
          </p:cNvPicPr>
          <p:nvPr/>
        </p:nvPicPr>
        <p:blipFill>
          <a:blip r:embed="rId6">
            <a:extLst/>
          </a:blip>
          <a:srcRect/>
          <a:stretch>
            <a:fillRect/>
          </a:stretch>
        </p:blipFill>
        <p:spPr>
          <a:xfrm>
            <a:off x="8899624" y="5148674"/>
            <a:ext cx="3865260" cy="8262633"/>
          </a:xfrm>
          <a:prstGeom prst="rect">
            <a:avLst/>
          </a:prstGeom>
          <a:ln w="12700">
            <a:miter lim="400000"/>
          </a:ln>
        </p:spPr>
      </p:pic>
      <p:sp>
        <p:nvSpPr>
          <p:cNvPr id="36" name="Shape 36"/>
          <p:cNvSpPr/>
          <p:nvPr/>
        </p:nvSpPr>
        <p:spPr>
          <a:xfrm>
            <a:off x="8963409" y="13411306"/>
            <a:ext cx="3737689" cy="200182"/>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lvl1pPr defTabSz="284162">
              <a:spcBef>
                <a:spcPts val="400"/>
              </a:spcBef>
              <a:defRPr sz="700">
                <a:latin typeface="Times New Roman"/>
                <a:ea typeface="Times New Roman"/>
                <a:cs typeface="Times New Roman"/>
                <a:sym typeface="Times New Roman"/>
              </a:defRPr>
            </a:lvl1pPr>
          </a:lstStyle>
          <a:p>
            <a:r>
              <a:t>Figure 1: System Diagram</a:t>
            </a:r>
          </a:p>
        </p:txBody>
      </p:sp>
      <p:sp>
        <p:nvSpPr>
          <p:cNvPr id="37" name="Shape 37"/>
          <p:cNvSpPr/>
          <p:nvPr/>
        </p:nvSpPr>
        <p:spPr>
          <a:xfrm>
            <a:off x="11086885" y="19451100"/>
            <a:ext cx="3353931" cy="554125"/>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algn="ctr" defTabSz="917409">
              <a:defRPr sz="400">
                <a:latin typeface="Times New Roman"/>
                <a:ea typeface="Times New Roman"/>
                <a:cs typeface="Times New Roman"/>
                <a:sym typeface="Times New Roman"/>
              </a:defRPr>
            </a:pPr>
            <a:r>
              <a:t>Figure 3:AWS Elastic Beanstalk</a:t>
            </a:r>
          </a:p>
          <a:p>
            <a:pPr defTabSz="917409">
              <a:defRPr sz="700">
                <a:latin typeface="Times New Roman"/>
                <a:ea typeface="Times New Roman"/>
                <a:cs typeface="Times New Roman"/>
                <a:sym typeface="Times New Roman"/>
              </a:defRPr>
            </a:pPr>
            <a:r>
              <a:rPr sz="1300"/>
              <a:t/>
            </a:r>
            <a:br>
              <a:rPr sz="1300"/>
            </a:br>
            <a:endParaRPr sz="1300"/>
          </a:p>
        </p:txBody>
      </p:sp>
      <p:sp>
        <p:nvSpPr>
          <p:cNvPr id="38" name="Shape 38"/>
          <p:cNvSpPr/>
          <p:nvPr/>
        </p:nvSpPr>
        <p:spPr>
          <a:xfrm>
            <a:off x="14682634" y="17272810"/>
            <a:ext cx="3737686" cy="1939120"/>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defTabSz="917409">
              <a:defRPr sz="600" b="1">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AWS Elastic Beanstalk</a:t>
            </a:r>
          </a:p>
          <a:p>
            <a:pPr defTabSz="917409">
              <a:buSzPct val="100000"/>
              <a:buChar char="•"/>
              <a:defRPr sz="600">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Configure server</a:t>
            </a:r>
          </a:p>
          <a:p>
            <a:pPr defTabSz="917409">
              <a:buSzPct val="100000"/>
              <a:buChar char="•"/>
              <a:defRPr sz="600">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Load balancer</a:t>
            </a:r>
          </a:p>
          <a:p>
            <a:pPr defTabSz="917409">
              <a:buSzPct val="100000"/>
              <a:buChar char="•"/>
              <a:defRPr sz="600">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Security policy</a:t>
            </a:r>
          </a:p>
          <a:p>
            <a:pPr defTabSz="917409">
              <a:buSzPct val="100000"/>
              <a:buChar char="•"/>
              <a:defRPr sz="600">
                <a:latin typeface="Times New Roman"/>
                <a:ea typeface="Times New Roman"/>
                <a:cs typeface="Times New Roman"/>
                <a:sym typeface="Times New Roman"/>
              </a:defRPr>
            </a:pPr>
            <a:r>
              <a:rPr sz="2400" dirty="0">
                <a:latin typeface="Arial" panose="020B0604020202020204" pitchFamily="34" charset="0"/>
                <a:cs typeface="Arial" panose="020B0604020202020204" pitchFamily="34" charset="0"/>
              </a:rPr>
              <a:t>Monitoring </a:t>
            </a:r>
          </a:p>
        </p:txBody>
      </p:sp>
      <p:pic>
        <p:nvPicPr>
          <p:cNvPr id="39" name="pasted-image.pdf"/>
          <p:cNvPicPr>
            <a:picLocks noChangeAspect="1"/>
          </p:cNvPicPr>
          <p:nvPr/>
        </p:nvPicPr>
        <p:blipFill>
          <a:blip r:embed="rId7">
            <a:extLst/>
          </a:blip>
          <a:stretch>
            <a:fillRect/>
          </a:stretch>
        </p:blipFill>
        <p:spPr>
          <a:xfrm>
            <a:off x="21511632" y="8674425"/>
            <a:ext cx="4575283" cy="3315119"/>
          </a:xfrm>
          <a:prstGeom prst="rect">
            <a:avLst/>
          </a:prstGeom>
          <a:ln w="12700">
            <a:miter lim="400000"/>
          </a:ln>
        </p:spPr>
      </p:pic>
      <p:sp>
        <p:nvSpPr>
          <p:cNvPr id="40" name="Shape 40"/>
          <p:cNvSpPr/>
          <p:nvPr/>
        </p:nvSpPr>
        <p:spPr>
          <a:xfrm>
            <a:off x="21511632" y="18027790"/>
            <a:ext cx="9010399" cy="1446677"/>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defTabSz="917409">
              <a:defRPr sz="1500">
                <a:solidFill>
                  <a:srgbClr val="003366"/>
                </a:solidFill>
              </a:defRPr>
            </a:pPr>
            <a:r>
              <a:rPr sz="4000" b="1" dirty="0"/>
              <a:t>Conclusion</a:t>
            </a:r>
            <a:endParaRPr sz="4000" b="1" dirty="0">
              <a:latin typeface="Times New Roman"/>
              <a:ea typeface="Times New Roman"/>
              <a:cs typeface="Times New Roman"/>
              <a:sym typeface="Times New Roman"/>
            </a:endParaRPr>
          </a:p>
          <a:p>
            <a:pPr algn="just" defTabSz="917409">
              <a:defRPr sz="700"/>
            </a:pPr>
            <a:r>
              <a:rPr sz="2400" dirty="0"/>
              <a:t>Using CI/CD and server load testing we can improve availability and reliability of our system.</a:t>
            </a:r>
          </a:p>
        </p:txBody>
      </p:sp>
      <p:sp>
        <p:nvSpPr>
          <p:cNvPr id="41" name="Shape 41"/>
          <p:cNvSpPr/>
          <p:nvPr/>
        </p:nvSpPr>
        <p:spPr>
          <a:xfrm>
            <a:off x="21163288" y="5227885"/>
            <a:ext cx="9010399" cy="3293336"/>
          </a:xfrm>
          <a:prstGeom prst="rect">
            <a:avLst/>
          </a:prstGeom>
          <a:ln w="12700">
            <a:miter lim="400000"/>
          </a:ln>
          <a:extLst>
            <a:ext uri="{C572A759-6A51-4108-AA02-DFA0A04FC94B}">
              <ma14:wrappingTextBoxFlag xmlns:ma14="http://schemas.microsoft.com/office/mac/drawingml/2011/main" xmlns="" val="1"/>
            </a:ext>
          </a:extLst>
        </p:spPr>
        <p:txBody>
          <a:bodyPr lIns="45783" tIns="45783" rIns="45783" bIns="45783">
            <a:spAutoFit/>
          </a:bodyPr>
          <a:lstStyle/>
          <a:p>
            <a:pPr defTabSz="917409">
              <a:defRPr sz="1500">
                <a:solidFill>
                  <a:srgbClr val="003366"/>
                </a:solidFill>
              </a:defRPr>
            </a:pPr>
            <a:r>
              <a:rPr sz="4000" b="1" dirty="0"/>
              <a:t>Results</a:t>
            </a:r>
            <a:endParaRPr sz="4000" b="1" dirty="0">
              <a:latin typeface="Times New Roman"/>
              <a:ea typeface="Times New Roman"/>
              <a:cs typeface="Times New Roman"/>
              <a:sym typeface="Times New Roman"/>
            </a:endParaRPr>
          </a:p>
          <a:p>
            <a:pPr algn="just" defTabSz="917409">
              <a:defRPr sz="700"/>
            </a:pPr>
            <a:r>
              <a:rPr sz="2400" dirty="0"/>
              <a:t>Traditional Web Application Development produces take a long time to reach production and are difficult to fix bugs. Continuous Integration and Continuous Delivery promise to reduce the development time and the time to recover from software bugs.  For this project, we implemented a basic rest service, tested against various types of faults, and measured how the system responded with availability and reliability.</a:t>
            </a:r>
          </a:p>
        </p:txBody>
      </p:sp>
      <p:sp>
        <p:nvSpPr>
          <p:cNvPr id="2" name="TextBox 1"/>
          <p:cNvSpPr txBox="1"/>
          <p:nvPr/>
        </p:nvSpPr>
        <p:spPr>
          <a:xfrm>
            <a:off x="8731275" y="13936166"/>
            <a:ext cx="4536504" cy="44319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917409">
              <a:defRPr sz="600" b="1">
                <a:latin typeface="Times New Roman"/>
                <a:ea typeface="Times New Roman"/>
                <a:cs typeface="Times New Roman"/>
                <a:sym typeface="Times New Roman"/>
              </a:defRPr>
            </a:pPr>
            <a:r>
              <a:rPr lang="en-GB" sz="2400" dirty="0">
                <a:latin typeface="Arial" panose="020B0604020202020204" pitchFamily="34" charset="0"/>
                <a:cs typeface="Arial" panose="020B0604020202020204" pitchFamily="34" charset="0"/>
              </a:rPr>
              <a:t>Continuous Delivery</a:t>
            </a:r>
            <a:r>
              <a:rPr lang="en-GB" sz="2400" dirty="0" smtClean="0">
                <a:latin typeface="Arial" panose="020B0604020202020204" pitchFamily="34" charset="0"/>
                <a:cs typeface="Arial" panose="020B0604020202020204" pitchFamily="34" charset="0"/>
              </a:rPr>
              <a:t>: Detects </a:t>
            </a:r>
            <a:r>
              <a:rPr lang="en-GB" sz="2400" dirty="0">
                <a:latin typeface="Arial" panose="020B0604020202020204" pitchFamily="34" charset="0"/>
                <a:cs typeface="Arial" panose="020B0604020202020204" pitchFamily="34" charset="0"/>
              </a:rPr>
              <a:t>problem early and repair </a:t>
            </a:r>
            <a:r>
              <a:rPr lang="en-GB" sz="2400">
                <a:latin typeface="Arial" panose="020B0604020202020204" pitchFamily="34" charset="0"/>
                <a:cs typeface="Arial" panose="020B0604020202020204" pitchFamily="34" charset="0"/>
              </a:rPr>
              <a:t>them </a:t>
            </a:r>
            <a:r>
              <a:rPr lang="en-GB" sz="2400" smtClean="0">
                <a:latin typeface="Arial" panose="020B0604020202020204" pitchFamily="34" charset="0"/>
                <a:cs typeface="Arial" panose="020B0604020202020204" pitchFamily="34" charset="0"/>
              </a:rPr>
              <a:t>as needed</a:t>
            </a:r>
            <a:r>
              <a:rPr lang="en-GB" sz="2400" dirty="0" smtClean="0">
                <a:latin typeface="Arial" panose="020B0604020202020204" pitchFamily="34" charset="0"/>
                <a:cs typeface="Arial" panose="020B0604020202020204" pitchFamily="34" charset="0"/>
              </a:rPr>
              <a:t>. Rollback </a:t>
            </a:r>
            <a:r>
              <a:rPr lang="en-GB" sz="2400" dirty="0">
                <a:latin typeface="Arial" panose="020B0604020202020204" pitchFamily="34" charset="0"/>
                <a:cs typeface="Arial" panose="020B0604020202020204" pitchFamily="34" charset="0"/>
              </a:rPr>
              <a:t>significantly increase recovery time</a:t>
            </a:r>
            <a:r>
              <a:rPr lang="en-GB" sz="2400" dirty="0" smtClean="0">
                <a:latin typeface="Arial" panose="020B0604020202020204" pitchFamily="34" charset="0"/>
                <a:cs typeface="Arial" panose="020B0604020202020204" pitchFamily="34" charset="0"/>
              </a:rPr>
              <a:t>. Continuous </a:t>
            </a:r>
            <a:r>
              <a:rPr lang="en-GB" sz="2400" dirty="0">
                <a:latin typeface="Arial" panose="020B0604020202020204" pitchFamily="34" charset="0"/>
                <a:cs typeface="Arial" panose="020B0604020202020204" pitchFamily="34" charset="0"/>
              </a:rPr>
              <a:t>Deployment : Automatically deploy  every changes to production</a:t>
            </a:r>
          </a:p>
          <a:p>
            <a:pPr algn="just" defTabSz="917409">
              <a:defRPr sz="600" b="1">
                <a:latin typeface="Times New Roman"/>
                <a:ea typeface="Times New Roman"/>
                <a:cs typeface="Times New Roman"/>
                <a:sym typeface="Times New Roman"/>
              </a:defRPr>
            </a:pPr>
            <a:r>
              <a:rPr lang="en-GB" sz="2400" dirty="0">
                <a:latin typeface="Arial" panose="020B0604020202020204" pitchFamily="34" charset="0"/>
                <a:cs typeface="Arial" panose="020B0604020202020204" pitchFamily="34" charset="0"/>
              </a:rPr>
              <a:t>CI/</a:t>
            </a:r>
            <a:r>
              <a:rPr lang="en-GB" sz="2400" dirty="0" err="1">
                <a:latin typeface="Arial" panose="020B0604020202020204" pitchFamily="34" charset="0"/>
                <a:cs typeface="Arial" panose="020B0604020202020204" pitchFamily="34" charset="0"/>
              </a:rPr>
              <a:t>CD:Reduce</a:t>
            </a:r>
            <a:r>
              <a:rPr lang="en-GB" sz="2400" dirty="0">
                <a:latin typeface="Arial" panose="020B0604020202020204" pitchFamily="34" charset="0"/>
                <a:cs typeface="Arial" panose="020B0604020202020204" pitchFamily="34" charset="0"/>
              </a:rPr>
              <a:t> time to recover </a:t>
            </a:r>
            <a:r>
              <a:rPr lang="en-GB" sz="2400" dirty="0" err="1">
                <a:latin typeface="Arial" panose="020B0604020202020204" pitchFamily="34" charset="0"/>
                <a:cs typeface="Arial" panose="020B0604020202020204" pitchFamily="34" charset="0"/>
              </a:rPr>
              <a:t>time,Fixing</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bugs,Increase</a:t>
            </a:r>
            <a:r>
              <a:rPr lang="en-GB" sz="2400" dirty="0">
                <a:latin typeface="Arial" panose="020B0604020202020204" pitchFamily="34" charset="0"/>
                <a:cs typeface="Arial" panose="020B0604020202020204" pitchFamily="34" charset="0"/>
              </a:rPr>
              <a:t> the </a:t>
            </a:r>
            <a:r>
              <a:rPr lang="en-GB" sz="2400" dirty="0" err="1">
                <a:latin typeface="Arial" panose="020B0604020202020204" pitchFamily="34" charset="0"/>
                <a:cs typeface="Arial" panose="020B0604020202020204" pitchFamily="34" charset="0"/>
              </a:rPr>
              <a:t>availabilit</a:t>
            </a:r>
            <a:endParaRPr lang="en-GB" sz="2400" dirty="0">
              <a:latin typeface="Arial" panose="020B0604020202020204" pitchFamily="34"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GB" sz="1800" i="0" u="none" strike="noStrike" cap="none" spc="0" normalizeH="0" baseline="0" dirty="0">
              <a:ln>
                <a:noFill/>
              </a:ln>
              <a:solidFill>
                <a:srgbClr val="000000"/>
              </a:solidFill>
              <a:effectLst/>
              <a:uFillTx/>
              <a:sym typeface="Arial"/>
            </a:endParaRPr>
          </a:p>
        </p:txBody>
      </p:sp>
      <p:pic>
        <p:nvPicPr>
          <p:cNvPr id="1026" name="Picture 2" descr="C:\Users\ilma\Downloads\JmeterData\load-test-data\AWSMonitoringConsol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31499" y="12637616"/>
            <a:ext cx="8430928" cy="48965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lma\Downloads\JmeterData\load-test-data\breakdownofresponsecod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86860" y="8674425"/>
            <a:ext cx="5715000" cy="33151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861067" y="17645900"/>
            <a:ext cx="31188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Arial"/>
                <a:ea typeface="Arial"/>
                <a:cs typeface="Arial"/>
                <a:sym typeface="Arial"/>
              </a:rPr>
              <a:t>Fig: AWS Monitoring Console</a:t>
            </a:r>
            <a:endParaRPr kumimoji="0" lang="en-GB" sz="1800" b="0" i="0" u="none" strike="noStrike" cap="none" spc="0" normalizeH="0" baseline="0" dirty="0">
              <a:ln>
                <a:noFill/>
              </a:ln>
              <a:solidFill>
                <a:srgbClr val="000000"/>
              </a:solidFill>
              <a:effectLst/>
              <a:uFillTx/>
              <a:latin typeface="Arial"/>
              <a:ea typeface="Arial"/>
              <a:cs typeface="Arial"/>
              <a:sym typeface="Arial"/>
            </a:endParaRPr>
          </a:p>
        </p:txBody>
      </p:sp>
      <p:sp>
        <p:nvSpPr>
          <p:cNvPr id="42" name="TextBox 41"/>
          <p:cNvSpPr txBox="1"/>
          <p:nvPr/>
        </p:nvSpPr>
        <p:spPr>
          <a:xfrm>
            <a:off x="24827460" y="12249322"/>
            <a:ext cx="32983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Arial"/>
                <a:ea typeface="Arial"/>
                <a:cs typeface="Arial"/>
                <a:sym typeface="Arial"/>
              </a:rPr>
              <a:t>Fig: Error rate for Single Server</a:t>
            </a:r>
            <a:endParaRPr kumimoji="0" lang="en-GB"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487</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ilma</cp:lastModifiedBy>
  <cp:revision>3</cp:revision>
  <dcterms:modified xsi:type="dcterms:W3CDTF">2016-11-25T12:33:31Z</dcterms:modified>
</cp:coreProperties>
</file>