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9" r:id="rId2"/>
    <p:sldId id="260" r:id="rId3"/>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1pPr>
    <a:lvl2pPr marL="2193925" indent="-1736725"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2pPr>
    <a:lvl3pPr marL="4387850" indent="-3473450"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3pPr>
    <a:lvl4pPr marL="6583363" indent="-5211763"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4pPr>
    <a:lvl5pPr marL="8777288" indent="-6948488"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60"/>
  </p:normalViewPr>
  <p:slideViewPr>
    <p:cSldViewPr snapToObjects="1">
      <p:cViewPr>
        <p:scale>
          <a:sx n="40" d="100"/>
          <a:sy n="40" d="100"/>
        </p:scale>
        <p:origin x="-132" y="-41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A91F10-F105-F240-BB11-F3B689646099}" type="datetimeFigureOut">
              <a:rPr lang="en-US" smtClean="0"/>
              <a:pPr/>
              <a:t>5/28/2015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313593-E61B-054B-81C4-FAE256538AED}" type="slidenum">
              <a:rPr lang="en-US" smtClean="0"/>
              <a:pPr/>
              <a:t>‹#›</a:t>
            </a:fld>
            <a:endParaRPr lang="en-US"/>
          </a:p>
        </p:txBody>
      </p:sp>
    </p:spTree>
    <p:extLst>
      <p:ext uri="{BB962C8B-B14F-4D97-AF65-F5344CB8AC3E}">
        <p14:creationId xmlns:p14="http://schemas.microsoft.com/office/powerpoint/2010/main" val="1043420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194560" fontAlgn="auto">
              <a:spcBef>
                <a:spcPts val="0"/>
              </a:spcBef>
              <a:spcAft>
                <a:spcPts val="0"/>
              </a:spcAft>
              <a:defRPr sz="1200">
                <a:latin typeface="+mn-lt"/>
                <a:ea typeface="+mn-ea"/>
                <a:cs typeface="+mn-cs"/>
              </a:defRPr>
            </a:lvl1pPr>
          </a:lstStyle>
          <a:p>
            <a:pPr>
              <a:defRPr/>
            </a:pPr>
            <a:fld id="{39B9E5EC-0846-6941-8703-CD90130FC354}" type="datetime1">
              <a:rPr lang="en-US"/>
              <a:pPr>
                <a:defRPr/>
              </a:pPr>
              <a:t>5/28/2015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194560" fontAlgn="auto">
              <a:spcBef>
                <a:spcPts val="0"/>
              </a:spcBef>
              <a:spcAft>
                <a:spcPts val="0"/>
              </a:spcAft>
              <a:defRPr sz="1200">
                <a:latin typeface="+mn-lt"/>
                <a:ea typeface="+mn-ea"/>
                <a:cs typeface="+mn-cs"/>
              </a:defRPr>
            </a:lvl1pPr>
          </a:lstStyle>
          <a:p>
            <a:pPr>
              <a:defRPr/>
            </a:pPr>
            <a:fld id="{572C3E04-EAED-7A4D-B838-0B5ADB0969A6}" type="slidenum">
              <a:rPr lang="en-US"/>
              <a:pPr>
                <a:defRPr/>
              </a:pPr>
              <a:t>‹#›</a:t>
            </a:fld>
            <a:endParaRPr lang="en-US"/>
          </a:p>
        </p:txBody>
      </p:sp>
    </p:spTree>
    <p:extLst>
      <p:ext uri="{BB962C8B-B14F-4D97-AF65-F5344CB8AC3E}">
        <p14:creationId xmlns:p14="http://schemas.microsoft.com/office/powerpoint/2010/main" val="24043246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07" charset="-128"/>
              <a:cs typeface="ＭＳ Ｐゴシック" pitchFamily="-107" charset="-128"/>
            </a:endParaRPr>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2193925" fontAlgn="base">
              <a:spcBef>
                <a:spcPct val="0"/>
              </a:spcBef>
              <a:spcAft>
                <a:spcPct val="0"/>
              </a:spcAft>
              <a:defRPr/>
            </a:pPr>
            <a:fld id="{49DB0A5A-AF5E-9543-8B7A-88F16E74363B}" type="slidenum">
              <a:rPr lang="en-US" smtClean="0">
                <a:ea typeface="ＭＳ Ｐゴシック" pitchFamily="-108" charset="-128"/>
                <a:cs typeface="ＭＳ Ｐゴシック" pitchFamily="-108" charset="-128"/>
              </a:rPr>
              <a:pPr defTabSz="2193925" fontAlgn="base">
                <a:spcBef>
                  <a:spcPct val="0"/>
                </a:spcBef>
                <a:spcAft>
                  <a:spcPct val="0"/>
                </a:spcAft>
                <a:defRPr/>
              </a:pPr>
              <a:t>1</a:t>
            </a:fld>
            <a:endParaRPr lang="en-US" smtClean="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418140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D9B0DC0-DEB6-5245-9786-81835CA7B236}" type="datetime1">
              <a:rPr lang="en-US"/>
              <a:pPr>
                <a:defRPr/>
              </a:pPr>
              <a:t>5/28/2015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0CB6CD-A896-034E-886C-9AD7316255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FE152F3-A628-174C-B1C5-D7957B5E1D38}" type="datetime1">
              <a:rPr lang="en-US"/>
              <a:pPr>
                <a:defRPr/>
              </a:pPr>
              <a:t>5/28/2015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FCF62F-1C22-F342-AEF6-5751E4D1B1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45D483-D49F-FF4D-A9BE-F07770943FEC}" type="datetime1">
              <a:rPr lang="en-US"/>
              <a:pPr>
                <a:defRPr/>
              </a:pPr>
              <a:t>5/28/2015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74BD7-0588-6F4B-AC48-26B402219A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E7EE88-36B3-3346-BBA2-F431CBED7E14}" type="datetime1">
              <a:rPr lang="en-US"/>
              <a:pPr>
                <a:defRPr/>
              </a:pPr>
              <a:t>5/28/2015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E96FE8-16DA-394E-A83E-4578336391C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7DEA6E3-440A-4444-BB11-7B989A77FD77}" type="datetime1">
              <a:rPr lang="en-US"/>
              <a:pPr>
                <a:defRPr/>
              </a:pPr>
              <a:t>5/28/2015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5C8EF9-EBE1-BB4A-BC45-FEB94B053A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0F24EE3-BE6B-6F40-8449-0EE688B334C3}" type="datetime1">
              <a:rPr lang="en-US"/>
              <a:pPr>
                <a:defRPr/>
              </a:pPr>
              <a:t>5/28/2015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0A0E92-9676-0646-8393-C6A1153223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EB25384-CBCF-B646-AF0F-35BE8D53D802}" type="datetime1">
              <a:rPr lang="en-US"/>
              <a:pPr>
                <a:defRPr/>
              </a:pPr>
              <a:t>5/28/2015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A81054D-299A-2D4B-A58E-B6B2DCDDC9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FC97E24-7DE0-2049-B283-98D5EA78F8EA}" type="datetime1">
              <a:rPr lang="en-US"/>
              <a:pPr>
                <a:defRPr/>
              </a:pPr>
              <a:t>5/28/2015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CC60871-0703-CC4C-A829-D75B00D0A2D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D595BF-B042-E74D-B532-F84F734A770B}" type="datetime1">
              <a:rPr lang="en-US"/>
              <a:pPr>
                <a:defRPr/>
              </a:pPr>
              <a:t>5/28/2015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FE51F58-CED8-114E-989B-FAB78C4990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E1BB32-3A3A-1442-B647-28E14D9E02CB}" type="datetime1">
              <a:rPr lang="en-US"/>
              <a:pPr>
                <a:defRPr/>
              </a:pPr>
              <a:t>5/28/2015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6AC1B3-1A4E-1147-990C-E994497E56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EE6D99-5BC1-9447-9734-C2AA085436E8}" type="datetime1">
              <a:rPr lang="en-US"/>
              <a:pPr>
                <a:defRPr/>
              </a:pPr>
              <a:t>5/28/2015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B73B32-3A11-C34E-B587-0381224FDA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2194560" fontAlgn="auto">
              <a:spcBef>
                <a:spcPts val="0"/>
              </a:spcBef>
              <a:spcAft>
                <a:spcPts val="0"/>
              </a:spcAft>
              <a:defRPr sz="5800">
                <a:solidFill>
                  <a:schemeClr val="tx1">
                    <a:tint val="75000"/>
                  </a:schemeClr>
                </a:solidFill>
                <a:latin typeface="+mn-lt"/>
                <a:ea typeface="+mn-ea"/>
                <a:cs typeface="+mn-cs"/>
              </a:defRPr>
            </a:lvl1pPr>
          </a:lstStyle>
          <a:p>
            <a:pPr>
              <a:defRPr/>
            </a:pPr>
            <a:fld id="{7D63A7D0-97BF-1846-9583-B99EC1CA1C7E}" type="datetime1">
              <a:rPr lang="en-US"/>
              <a:pPr>
                <a:defRPr/>
              </a:pPr>
              <a:t>5/28/2015</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2194560" fontAlgn="auto">
              <a:spcBef>
                <a:spcPts val="0"/>
              </a:spcBef>
              <a:spcAft>
                <a:spcPts val="0"/>
              </a:spcAft>
              <a:defRPr sz="5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2194560" fontAlgn="auto">
              <a:spcBef>
                <a:spcPts val="0"/>
              </a:spcBef>
              <a:spcAft>
                <a:spcPts val="0"/>
              </a:spcAft>
              <a:defRPr sz="5800">
                <a:solidFill>
                  <a:schemeClr val="tx1">
                    <a:tint val="75000"/>
                  </a:schemeClr>
                </a:solidFill>
                <a:latin typeface="+mn-lt"/>
                <a:ea typeface="+mn-ea"/>
                <a:cs typeface="+mn-cs"/>
              </a:defRPr>
            </a:lvl1pPr>
          </a:lstStyle>
          <a:p>
            <a:pPr>
              <a:defRPr/>
            </a:pPr>
            <a:fld id="{B063F8FF-54E3-2749-9438-DED0CB1485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pitchFamily="-107"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pitchFamily="-107"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pitchFamily="-107"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gs>
            <a:gs pos="3999">
              <a:srgbClr val="FFFFFF"/>
            </a:gs>
            <a:gs pos="100000">
              <a:srgbClr val="5771A1"/>
            </a:gs>
          </a:gsLst>
          <a:lin ang="5400000"/>
        </a:gradFill>
        <a:effectLst/>
      </p:bgPr>
    </p:bg>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1143000" y="2441575"/>
            <a:ext cx="41605200" cy="1292225"/>
          </a:xfrm>
          <a:prstGeom prst="rect">
            <a:avLst/>
          </a:prstGeom>
          <a:noFill/>
          <a:ln w="9525">
            <a:noFill/>
            <a:miter lim="800000"/>
            <a:headEnd/>
            <a:tailEnd/>
          </a:ln>
        </p:spPr>
        <p:txBody>
          <a:bodyPr lIns="91243" tIns="45614" rIns="91243" bIns="45614">
            <a:prstTxWarp prst="textNoShape">
              <a:avLst/>
            </a:prstTxWarp>
            <a:spAutoFit/>
          </a:bodyPr>
          <a:lstStyle/>
          <a:p>
            <a:pPr>
              <a:spcBef>
                <a:spcPct val="50000"/>
              </a:spcBef>
            </a:pPr>
            <a:r>
              <a:rPr lang="en-US" sz="5000" b="1" dirty="0" err="1" smtClean="0"/>
              <a:t>Ohanes</a:t>
            </a:r>
            <a:r>
              <a:rPr lang="en-US" sz="5000" b="1" dirty="0" smtClean="0"/>
              <a:t> </a:t>
            </a:r>
            <a:r>
              <a:rPr lang="en-US" sz="5000" b="1" dirty="0" err="1" smtClean="0"/>
              <a:t>Dadian</a:t>
            </a:r>
            <a:r>
              <a:rPr lang="en-US" sz="5000" b="1" dirty="0" smtClean="0"/>
              <a:t>, Amar </a:t>
            </a:r>
            <a:r>
              <a:rPr lang="en-US" sz="5000" b="1" dirty="0" err="1" smtClean="0"/>
              <a:t>Raheja</a:t>
            </a:r>
            <a:r>
              <a:rPr lang="en-US" sz="5000" b="1" dirty="0" smtClean="0"/>
              <a:t>, </a:t>
            </a:r>
            <a:r>
              <a:rPr lang="en-US" sz="5000" b="1" dirty="0" err="1" smtClean="0"/>
              <a:t>Subodh</a:t>
            </a:r>
            <a:r>
              <a:rPr lang="en-US" sz="5000" b="1" dirty="0" smtClean="0"/>
              <a:t> Bhandari</a:t>
            </a:r>
            <a:r>
              <a:rPr lang="en-US" sz="4800" b="1" dirty="0" smtClean="0"/>
              <a:t/>
            </a:r>
            <a:br>
              <a:rPr lang="en-US" sz="4800" b="1" dirty="0" smtClean="0"/>
            </a:br>
            <a:r>
              <a:rPr lang="en-US" sz="2800" b="1" dirty="0" smtClean="0"/>
              <a:t>Department of Computer Science, College of Science, Cal Poly Pomona</a:t>
            </a:r>
            <a:endParaRPr lang="en-US" sz="2800" b="1" dirty="0"/>
          </a:p>
        </p:txBody>
      </p:sp>
      <p:cxnSp>
        <p:nvCxnSpPr>
          <p:cNvPr id="70" name="Straight Connector 69"/>
          <p:cNvCxnSpPr/>
          <p:nvPr/>
        </p:nvCxnSpPr>
        <p:spPr>
          <a:xfrm>
            <a:off x="0" y="4114800"/>
            <a:ext cx="43891200" cy="1588"/>
          </a:xfrm>
          <a:prstGeom prst="line">
            <a:avLst/>
          </a:prstGeom>
          <a:ln w="76200" cap="flat" cmpd="sng" algn="ctr">
            <a:solidFill>
              <a:schemeClr val="bg1"/>
            </a:solidFill>
            <a:prstDash val="solid"/>
            <a:round/>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6388" name="TextBox 91"/>
          <p:cNvSpPr txBox="1">
            <a:spLocks noChangeArrowheads="1"/>
          </p:cNvSpPr>
          <p:nvPr/>
        </p:nvSpPr>
        <p:spPr bwMode="auto">
          <a:xfrm>
            <a:off x="1143000" y="887413"/>
            <a:ext cx="41605200" cy="1446212"/>
          </a:xfrm>
          <a:prstGeom prst="rect">
            <a:avLst/>
          </a:prstGeom>
          <a:noFill/>
          <a:ln w="9525">
            <a:noFill/>
            <a:miter lim="800000"/>
            <a:headEnd/>
            <a:tailEnd/>
          </a:ln>
        </p:spPr>
        <p:txBody>
          <a:bodyPr>
            <a:prstTxWarp prst="textNoShape">
              <a:avLst/>
            </a:prstTxWarp>
            <a:spAutoFit/>
          </a:bodyPr>
          <a:lstStyle/>
          <a:p>
            <a:r>
              <a:rPr lang="en-US" sz="8800" dirty="0">
                <a:solidFill>
                  <a:srgbClr val="052754"/>
                </a:solidFill>
                <a:latin typeface="Arial Black" pitchFamily="-107" charset="0"/>
              </a:rPr>
              <a:t>Adaptive Neural Controller for Non-Linear Flight</a:t>
            </a:r>
          </a:p>
        </p:txBody>
      </p:sp>
      <p:sp>
        <p:nvSpPr>
          <p:cNvPr id="16389" name="Rectangle 35"/>
          <p:cNvSpPr>
            <a:spLocks noChangeArrowheads="1"/>
          </p:cNvSpPr>
          <p:nvPr/>
        </p:nvSpPr>
        <p:spPr bwMode="auto">
          <a:xfrm>
            <a:off x="32918400" y="23850600"/>
            <a:ext cx="9829800" cy="4191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smtClean="0">
                <a:solidFill>
                  <a:srgbClr val="CC3300"/>
                </a:solidFill>
              </a:rPr>
              <a:t>Acknowledgments</a:t>
            </a:r>
            <a:endParaRPr lang="en-GB" sz="4000" b="1" dirty="0">
              <a:solidFill>
                <a:srgbClr val="CC3300"/>
              </a:solidFill>
            </a:endParaRPr>
          </a:p>
          <a:p>
            <a:endParaRPr lang="en-US" sz="2800" dirty="0"/>
          </a:p>
          <a:p>
            <a:r>
              <a:rPr lang="en-US" sz="2800" dirty="0" smtClean="0"/>
              <a:t>We would like to acknowledge</a:t>
            </a:r>
            <a:r>
              <a:rPr lang="en-US" sz="2800" dirty="0" smtClean="0"/>
              <a:t> the National Science Foundation for funding this research effort.</a:t>
            </a:r>
            <a:endParaRPr lang="en-US" sz="2800" dirty="0"/>
          </a:p>
        </p:txBody>
      </p:sp>
      <p:sp>
        <p:nvSpPr>
          <p:cNvPr id="16390" name="Rectangle 34"/>
          <p:cNvSpPr>
            <a:spLocks noChangeArrowheads="1"/>
          </p:cNvSpPr>
          <p:nvPr/>
        </p:nvSpPr>
        <p:spPr bwMode="auto">
          <a:xfrm>
            <a:off x="32918400" y="16916400"/>
            <a:ext cx="9829800" cy="62484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smtClean="0">
                <a:solidFill>
                  <a:srgbClr val="CC3300"/>
                </a:solidFill>
              </a:rPr>
              <a:t>Conclusions</a:t>
            </a:r>
          </a:p>
          <a:p>
            <a:endParaRPr lang="en-US" sz="2800" dirty="0"/>
          </a:p>
          <a:p>
            <a:r>
              <a:rPr lang="en-US" sz="2800" dirty="0"/>
              <a:t>Our research shows that neural networks can, in fact, be used in performing adaptive flight. With both our feed-forward and </a:t>
            </a:r>
            <a:r>
              <a:rPr lang="en-US" sz="2800" dirty="0" err="1"/>
              <a:t>reccurent</a:t>
            </a:r>
            <a:r>
              <a:rPr lang="en-US" sz="2800" dirty="0"/>
              <a:t> neural networks being able to be used to perform adaptive flight on our </a:t>
            </a:r>
            <a:r>
              <a:rPr lang="en-US" sz="2800" dirty="0" err="1"/>
              <a:t>telemaster</a:t>
            </a:r>
            <a:r>
              <a:rPr lang="en-US" sz="2800" dirty="0"/>
              <a:t> aircraft. At the time of this writing, we have only performed software-in-the-loop. Our intent is to successfully </a:t>
            </a:r>
            <a:r>
              <a:rPr lang="en-US" sz="2800" dirty="0" err="1"/>
              <a:t>peform</a:t>
            </a:r>
            <a:r>
              <a:rPr lang="en-US" sz="2800" dirty="0"/>
              <a:t> hardware-in-the-loop to preset at the conference. For future efforts, we plan on developing a plug-and-play flight controller atop of an FPGA. This will allows us to further modularize our open source avionics platform, presented at the 2013 Aerospace Sciences conference.</a:t>
            </a:r>
          </a:p>
        </p:txBody>
      </p:sp>
      <p:sp>
        <p:nvSpPr>
          <p:cNvPr id="16391" name="Rectangle 33"/>
          <p:cNvSpPr>
            <a:spLocks noChangeArrowheads="1"/>
          </p:cNvSpPr>
          <p:nvPr/>
        </p:nvSpPr>
        <p:spPr bwMode="auto">
          <a:xfrm>
            <a:off x="1143000" y="19964400"/>
            <a:ext cx="9829800" cy="11811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a:solidFill>
                  <a:srgbClr val="CC3300"/>
                </a:solidFill>
              </a:rPr>
              <a:t>Aim</a:t>
            </a:r>
          </a:p>
          <a:p>
            <a:r>
              <a:rPr lang="en-US" sz="2800" dirty="0"/>
              <a:t> </a:t>
            </a:r>
          </a:p>
          <a:p>
            <a:r>
              <a:rPr lang="en-US" sz="2800" dirty="0"/>
              <a:t>In order to provide autonomous flight, an adaptive controller will need to be developed. As stated previously, an echo state neural network was chosen as the desired </a:t>
            </a:r>
            <a:r>
              <a:rPr lang="en-US" sz="2800" dirty="0" smtClean="0"/>
              <a:t>model. The </a:t>
            </a:r>
            <a:r>
              <a:rPr lang="en-US" sz="2800" dirty="0"/>
              <a:t>network uses a </a:t>
            </a:r>
            <a:r>
              <a:rPr lang="en-US" sz="2800" dirty="0" smtClean="0"/>
              <a:t>reservoir </a:t>
            </a:r>
            <a:r>
              <a:rPr lang="en-US" sz="2800" dirty="0"/>
              <a:t>model in the hidden layer, which is non-linear and sparsely connected. This model exhibits supervised temporal behavior for performing machine learning. This allows for solving problems in dynamical systems, such as</a:t>
            </a:r>
          </a:p>
          <a:p>
            <a:r>
              <a:rPr lang="en-US" sz="2800" dirty="0"/>
              <a:t>flight controllers. The </a:t>
            </a:r>
            <a:r>
              <a:rPr lang="en-US" sz="2800" dirty="0" smtClean="0"/>
              <a:t>architecture is depicted to the right. </a:t>
            </a:r>
            <a:r>
              <a:rPr lang="en-US" sz="2800" dirty="0"/>
              <a:t>The network is made of an N dimensional </a:t>
            </a:r>
            <a:r>
              <a:rPr lang="en-US" sz="2800" dirty="0" err="1"/>
              <a:t>reservior</a:t>
            </a:r>
            <a:r>
              <a:rPr lang="en-US" sz="2800" dirty="0"/>
              <a:t> with a K </a:t>
            </a:r>
            <a:r>
              <a:rPr lang="en-US" sz="2800" dirty="0" err="1"/>
              <a:t>dimensonal</a:t>
            </a:r>
            <a:r>
              <a:rPr lang="en-US" sz="2800" dirty="0"/>
              <a:t> input layer and a L </a:t>
            </a:r>
            <a:r>
              <a:rPr lang="en-US" sz="2800" dirty="0" err="1"/>
              <a:t>dimensonal</a:t>
            </a:r>
            <a:r>
              <a:rPr lang="en-US" sz="2800" dirty="0"/>
              <a:t> output signal</a:t>
            </a:r>
            <a:r>
              <a:rPr lang="en-US" sz="2800" dirty="0" smtClean="0"/>
              <a:t>.</a:t>
            </a:r>
          </a:p>
          <a:p>
            <a:endParaRPr lang="en-US" sz="2800" dirty="0"/>
          </a:p>
          <a:p>
            <a:r>
              <a:rPr lang="en-US" sz="2800" dirty="0"/>
              <a:t>The aerial vehicle platform being used for this research is the 12' </a:t>
            </a:r>
            <a:r>
              <a:rPr lang="en-US" sz="2800" dirty="0" err="1"/>
              <a:t>Telemaster</a:t>
            </a:r>
            <a:r>
              <a:rPr lang="en-US" sz="2800" dirty="0"/>
              <a:t> airplane, which is 90 inches long with wing span of 144 inches. The airplane is shown in Figure 1. The empty weight of the airplane is about 24 pounds with payload capacity of about 12 pounds. The airplane is equipped with a Piccolo II </a:t>
            </a:r>
            <a:r>
              <a:rPr lang="en-US" sz="2800" dirty="0" smtClean="0"/>
              <a:t>autopilot. </a:t>
            </a:r>
            <a:r>
              <a:rPr lang="en-US" sz="2800" dirty="0"/>
              <a:t>However, we are developing a custom avionics system with open source </a:t>
            </a:r>
            <a:r>
              <a:rPr lang="en-US" sz="2800" dirty="0" smtClean="0"/>
              <a:t>architecture. </a:t>
            </a:r>
            <a:r>
              <a:rPr lang="en-US" sz="2800" dirty="0"/>
              <a:t>The existing autopilots are closed source and are not suitable for the implementation of neural network based </a:t>
            </a:r>
            <a:r>
              <a:rPr lang="en-US" sz="2800" dirty="0" smtClean="0"/>
              <a:t>controllers. </a:t>
            </a:r>
            <a:endParaRPr lang="en-US" sz="2800" dirty="0"/>
          </a:p>
          <a:p>
            <a:endParaRPr lang="en-US" sz="2800" dirty="0"/>
          </a:p>
        </p:txBody>
      </p:sp>
      <p:sp>
        <p:nvSpPr>
          <p:cNvPr id="16392" name="Rectangle 49"/>
          <p:cNvSpPr>
            <a:spLocks noChangeArrowheads="1"/>
          </p:cNvSpPr>
          <p:nvPr/>
        </p:nvSpPr>
        <p:spPr bwMode="auto">
          <a:xfrm>
            <a:off x="1143000" y="4724400"/>
            <a:ext cx="9829800" cy="14478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a:solidFill>
                  <a:srgbClr val="CC3300"/>
                </a:solidFill>
              </a:rPr>
              <a:t>Introduction</a:t>
            </a:r>
          </a:p>
          <a:p>
            <a:r>
              <a:rPr lang="en-US" sz="2800" b="1" dirty="0"/>
              <a:t> </a:t>
            </a:r>
            <a:endParaRPr lang="en-US" sz="2800" dirty="0"/>
          </a:p>
          <a:p>
            <a:r>
              <a:rPr lang="en-US" sz="2800" dirty="0" smtClean="0"/>
              <a:t>The Computer Science and Aerospace Engineering departments have been conducting research on the adaptive flight control using neural networks for unmanned aerial vehicles. Two network models were developed, a multi-layer perception (MLP) and echo state network (ESN). The MLP is used for offline learning, while the ESN is used for online learning. The ESN uses a supervised temporal approach to machine learning, which makes it a choice candidate for solving problems in dynamical systems, such as flight controllers. The model is sparsely connected, holds 12 neurons in the hidden layer, and single input and output signals. The hidden layer acts as a reservoir, with a 40% leak rate of current knowledge. Th</a:t>
            </a:r>
            <a:r>
              <a:rPr lang="en-US" sz="2800" dirty="0" smtClean="0"/>
              <a:t>e neurons are activated using a hyperbolic tangent function, whose output naturally feeds into our stochastic gradient based training method. The method utilizes the least mean squares algorithm for producing the error term. The output signal is generated using an output weight matrix using a linear regression of the input signal, neurons, and teacher signal. This output signal is then driven back into the network as a means to bias the neurons in generation of an output signal closer to the target. Flight parameters (roll, pitch, raw) are passed to the network in order to perform tuning. Initial trails entailed the performing of a roll doublet with our twin engine aircraft. The prototype was developed in MATLAB and ported to C++. The model proved to be </a:t>
            </a:r>
            <a:r>
              <a:rPr lang="en-US" sz="2800" dirty="0" err="1" smtClean="0"/>
              <a:t>Lyapnunov</a:t>
            </a:r>
            <a:r>
              <a:rPr lang="en-US" sz="2800" dirty="0" smtClean="0"/>
              <a:t> stable with little to no bursting. Software-in-the-Loop testing has occurred using Flight Gear and Simulink.</a:t>
            </a:r>
            <a:r>
              <a:rPr lang="en-US" sz="2800" dirty="0" smtClean="0"/>
              <a:t> </a:t>
            </a:r>
            <a:r>
              <a:rPr lang="en-US" sz="2800" dirty="0" smtClean="0"/>
              <a:t> </a:t>
            </a:r>
            <a:endParaRPr lang="en-US" sz="2800" dirty="0"/>
          </a:p>
        </p:txBody>
      </p:sp>
      <p:sp>
        <p:nvSpPr>
          <p:cNvPr id="51" name="Rectangle 50"/>
          <p:cNvSpPr>
            <a:spLocks noChangeArrowheads="1"/>
          </p:cNvSpPr>
          <p:nvPr/>
        </p:nvSpPr>
        <p:spPr bwMode="auto">
          <a:xfrm>
            <a:off x="11734800" y="4724400"/>
            <a:ext cx="9829800" cy="27051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marL="381000" indent="-381000">
              <a:spcBef>
                <a:spcPct val="50000"/>
              </a:spcBef>
              <a:defRPr/>
            </a:pPr>
            <a:r>
              <a:rPr lang="en-GB" sz="4000" b="1" dirty="0">
                <a:solidFill>
                  <a:srgbClr val="CC3300"/>
                </a:solidFill>
                <a:latin typeface="Arial" pitchFamily="-108" charset="0"/>
                <a:ea typeface="ＭＳ Ｐゴシック" pitchFamily="-108" charset="-128"/>
                <a:cs typeface="ＭＳ Ｐゴシック" pitchFamily="-108" charset="-128"/>
              </a:rPr>
              <a:t>Method</a:t>
            </a:r>
          </a:p>
          <a:p>
            <a:pPr marL="381000" indent="-381000">
              <a:defRPr/>
            </a:pPr>
            <a:endParaRPr lang="en-US" sz="2800" b="1" dirty="0">
              <a:latin typeface="Arial" pitchFamily="-108" charset="0"/>
              <a:ea typeface="ＭＳ Ｐゴシック" pitchFamily="-108" charset="-128"/>
              <a:cs typeface="ＭＳ Ｐゴシック" pitchFamily="-108" charset="-128"/>
            </a:endParaRPr>
          </a:p>
          <a:p>
            <a:pPr indent="-381000">
              <a:defRPr/>
            </a:pPr>
            <a:r>
              <a:rPr lang="en-US" sz="2800" b="1" dirty="0" smtClean="0">
                <a:latin typeface="Arial" pitchFamily="-108" charset="0"/>
                <a:ea typeface="ＭＳ Ｐゴシック" pitchFamily="-108" charset="-128"/>
                <a:cs typeface="ＭＳ Ｐゴシック" pitchFamily="-108" charset="-128"/>
              </a:rPr>
              <a:t>Network Training</a:t>
            </a:r>
            <a:r>
              <a:rPr lang="en-US" sz="2800" dirty="0">
                <a:latin typeface="Arial" pitchFamily="-108" charset="0"/>
                <a:ea typeface="ＭＳ Ｐゴシック" pitchFamily="-108" charset="-128"/>
                <a:cs typeface="ＭＳ Ｐゴシック" pitchFamily="-108" charset="-128"/>
              </a:rPr>
              <a:t> </a:t>
            </a:r>
          </a:p>
          <a:p>
            <a:pPr indent="-381000">
              <a:defRPr/>
            </a:pPr>
            <a:r>
              <a:rPr lang="en-US" sz="2800" dirty="0">
                <a:latin typeface="Arial" pitchFamily="-108" charset="0"/>
                <a:ea typeface="ＭＳ Ｐゴシック" pitchFamily="-108" charset="-128"/>
                <a:cs typeface="ＭＳ Ｐゴシック" pitchFamily="-108" charset="-128"/>
              </a:rPr>
              <a:t>• </a:t>
            </a:r>
            <a:r>
              <a:rPr lang="en-US" sz="2800" dirty="0" smtClean="0">
                <a:latin typeface="Arial" pitchFamily="-108" charset="0"/>
                <a:ea typeface="ＭＳ Ｐゴシック" pitchFamily="-108" charset="-128"/>
                <a:cs typeface="ＭＳ Ｐゴシック" pitchFamily="-108" charset="-128"/>
              </a:rPr>
              <a:t>Generate a random reservoir</a:t>
            </a:r>
            <a:endParaRPr lang="en-US" sz="2800" dirty="0">
              <a:latin typeface="Arial" pitchFamily="-108" charset="0"/>
              <a:ea typeface="ＭＳ Ｐゴシック" pitchFamily="-108" charset="-128"/>
              <a:cs typeface="ＭＳ Ｐゴシック" pitchFamily="-108" charset="-128"/>
            </a:endParaRPr>
          </a:p>
          <a:p>
            <a:pPr indent="-381000">
              <a:defRPr/>
            </a:pPr>
            <a:r>
              <a:rPr lang="en-US" sz="2800" dirty="0">
                <a:latin typeface="Arial" pitchFamily="-108" charset="0"/>
                <a:ea typeface="ＭＳ Ｐゴシック" pitchFamily="-108" charset="-128"/>
                <a:cs typeface="ＭＳ Ｐゴシック" pitchFamily="-108" charset="-128"/>
              </a:rPr>
              <a:t>• </a:t>
            </a:r>
            <a:r>
              <a:rPr lang="en-US" sz="2800" dirty="0" smtClean="0">
                <a:latin typeface="Arial" pitchFamily="-108" charset="0"/>
                <a:ea typeface="ＭＳ Ｐゴシック" pitchFamily="-108" charset="-128"/>
                <a:cs typeface="ＭＳ Ｐゴシック" pitchFamily="-108" charset="-128"/>
              </a:rPr>
              <a:t>Drive input signal u(n) into reservoir</a:t>
            </a:r>
            <a:endParaRPr lang="en-US" sz="2800" dirty="0">
              <a:latin typeface="Arial" pitchFamily="-108" charset="0"/>
              <a:ea typeface="ＭＳ Ｐゴシック" pitchFamily="-108" charset="-128"/>
              <a:cs typeface="ＭＳ Ｐゴシック" pitchFamily="-108" charset="-128"/>
            </a:endParaRPr>
          </a:p>
          <a:p>
            <a:pPr indent="-381000">
              <a:defRPr/>
            </a:pPr>
            <a:r>
              <a:rPr lang="en-US" sz="2800" dirty="0" smtClean="0">
                <a:latin typeface="Arial" pitchFamily="-108" charset="0"/>
                <a:ea typeface="ＭＳ Ｐゴシック" pitchFamily="-108" charset="-128"/>
                <a:cs typeface="ＭＳ Ｐゴシック" pitchFamily="-108" charset="-128"/>
              </a:rPr>
              <a:t>• Collect the activated neuron states x(n)</a:t>
            </a:r>
            <a:endParaRPr lang="en-US" sz="2800" dirty="0">
              <a:latin typeface="Arial" pitchFamily="-108" charset="0"/>
              <a:ea typeface="ＭＳ Ｐゴシック" pitchFamily="-108" charset="-128"/>
              <a:cs typeface="ＭＳ Ｐゴシック" pitchFamily="-108" charset="-128"/>
            </a:endParaRPr>
          </a:p>
          <a:p>
            <a:pPr indent="-381000">
              <a:defRPr/>
            </a:pPr>
            <a:r>
              <a:rPr lang="en-US" sz="2800" dirty="0" smtClean="0">
                <a:latin typeface="Arial" pitchFamily="-108" charset="0"/>
                <a:ea typeface="ＭＳ Ｐゴシック" pitchFamily="-108" charset="-128"/>
                <a:cs typeface="ＭＳ Ｐゴシック" pitchFamily="-108" charset="-128"/>
              </a:rPr>
              <a:t>• Compute linear readout weights, </a:t>
            </a:r>
            <a:r>
              <a:rPr lang="en-US" sz="2800" dirty="0" err="1" smtClean="0">
                <a:latin typeface="Arial" pitchFamily="-108" charset="0"/>
                <a:ea typeface="ＭＳ Ｐゴシック" pitchFamily="-108" charset="-128"/>
                <a:cs typeface="ＭＳ Ｐゴシック" pitchFamily="-108" charset="-128"/>
              </a:rPr>
              <a:t>Wout</a:t>
            </a:r>
            <a:r>
              <a:rPr lang="en-US" sz="2800" dirty="0" smtClean="0">
                <a:latin typeface="Arial" pitchFamily="-108" charset="0"/>
                <a:ea typeface="ＭＳ Ｐゴシック" pitchFamily="-108" charset="-128"/>
                <a:cs typeface="ＭＳ Ｐゴシック" pitchFamily="-108" charset="-128"/>
              </a:rPr>
              <a:t>, using Weiner-   </a:t>
            </a:r>
            <a:r>
              <a:rPr lang="en-US" sz="2800" dirty="0" err="1" smtClean="0">
                <a:latin typeface="Arial" pitchFamily="-108" charset="0"/>
                <a:ea typeface="ＭＳ Ｐゴシック" pitchFamily="-108" charset="-128"/>
                <a:cs typeface="ＭＳ Ｐゴシック" pitchFamily="-108" charset="-128"/>
              </a:rPr>
              <a:t>Hopf</a:t>
            </a:r>
            <a:r>
              <a:rPr lang="en-US" sz="2800" dirty="0" smtClean="0">
                <a:latin typeface="Arial" pitchFamily="-108" charset="0"/>
                <a:ea typeface="ＭＳ Ｐゴシック" pitchFamily="-108" charset="-128"/>
                <a:cs typeface="ＭＳ Ｐゴシック" pitchFamily="-108" charset="-128"/>
              </a:rPr>
              <a:t> based linear regression to minimize the mean square error between the actual y(n) and target t(n) signals.</a:t>
            </a:r>
            <a:endParaRPr lang="en-US" sz="2800" dirty="0">
              <a:latin typeface="Arial" pitchFamily="-108" charset="0"/>
              <a:ea typeface="ＭＳ Ｐゴシック" pitchFamily="-108" charset="-128"/>
              <a:cs typeface="ＭＳ Ｐゴシック" pitchFamily="-108" charset="-128"/>
            </a:endParaRPr>
          </a:p>
          <a:p>
            <a:pPr indent="-381000">
              <a:defRPr/>
            </a:pPr>
            <a:r>
              <a:rPr lang="en-US" sz="2800" dirty="0" smtClean="0">
                <a:latin typeface="Arial" pitchFamily="-108" charset="0"/>
                <a:ea typeface="ＭＳ Ｐゴシック" pitchFamily="-108" charset="-128"/>
                <a:cs typeface="ＭＳ Ｐゴシック" pitchFamily="-108" charset="-128"/>
              </a:rPr>
              <a:t>• Use the trained network on new input u(n), computing y(n) by using </a:t>
            </a:r>
            <a:r>
              <a:rPr lang="en-US" sz="2800" dirty="0" err="1" smtClean="0">
                <a:latin typeface="Arial" pitchFamily="-108" charset="0"/>
                <a:ea typeface="ＭＳ Ｐゴシック" pitchFamily="-108" charset="-128"/>
                <a:cs typeface="ＭＳ Ｐゴシック" pitchFamily="-108" charset="-128"/>
              </a:rPr>
              <a:t>Wout</a:t>
            </a:r>
            <a:r>
              <a:rPr lang="en-US" sz="2800" dirty="0" smtClean="0">
                <a:latin typeface="Arial" pitchFamily="-108" charset="0"/>
                <a:ea typeface="ＭＳ Ｐゴシック" pitchFamily="-108" charset="-128"/>
                <a:cs typeface="ＭＳ Ｐゴシック" pitchFamily="-108" charset="-128"/>
              </a:rPr>
              <a:t>.</a:t>
            </a:r>
            <a:endParaRPr lang="en-US" sz="2800" dirty="0">
              <a:latin typeface="Arial" pitchFamily="-108" charset="0"/>
              <a:ea typeface="ＭＳ Ｐゴシック" pitchFamily="-108" charset="-128"/>
              <a:cs typeface="ＭＳ Ｐゴシック" pitchFamily="-108" charset="-128"/>
            </a:endParaRPr>
          </a:p>
        </p:txBody>
      </p:sp>
      <p:sp>
        <p:nvSpPr>
          <p:cNvPr id="16394" name="Rectangle 51"/>
          <p:cNvSpPr>
            <a:spLocks noChangeArrowheads="1"/>
          </p:cNvSpPr>
          <p:nvPr/>
        </p:nvSpPr>
        <p:spPr bwMode="auto">
          <a:xfrm>
            <a:off x="22326600" y="4724400"/>
            <a:ext cx="9829800" cy="27051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a:solidFill>
                  <a:srgbClr val="CC3300"/>
                </a:solidFill>
              </a:rPr>
              <a:t>Results</a:t>
            </a:r>
          </a:p>
          <a:p>
            <a:r>
              <a:rPr lang="en-US" sz="4000" dirty="0"/>
              <a:t> </a:t>
            </a:r>
          </a:p>
          <a:p>
            <a:r>
              <a:rPr lang="en-US" sz="2800" dirty="0"/>
              <a:t>Initial training utilized flight data acquired from a doublet roll performed on our twin engine aircraft. The following are plots comparing the teacher signal, holding the flight data, against the input signal of the network before training has occurred.</a:t>
            </a:r>
          </a:p>
          <a:p>
            <a:r>
              <a:rPr lang="en-US" sz="2800" dirty="0"/>
              <a:t> </a:t>
            </a:r>
          </a:p>
          <a:p>
            <a:r>
              <a:rPr lang="en-US" sz="2800" dirty="0"/>
              <a:t>This is after running the first epoch of training. As you can see, the input signal u veers towards from the target signal after the output signal (y) is driven back into the network. </a:t>
            </a:r>
          </a:p>
          <a:p>
            <a:pPr>
              <a:spcBef>
                <a:spcPct val="50000"/>
              </a:spcBef>
            </a:pPr>
            <a:endParaRPr lang="en-US" sz="4000" b="1" dirty="0">
              <a:solidFill>
                <a:srgbClr val="CC3300"/>
              </a:solidFill>
            </a:endParaRPr>
          </a:p>
        </p:txBody>
      </p:sp>
      <p:sp>
        <p:nvSpPr>
          <p:cNvPr id="16395" name="Rectangle 52"/>
          <p:cNvSpPr>
            <a:spLocks noChangeArrowheads="1"/>
          </p:cNvSpPr>
          <p:nvPr/>
        </p:nvSpPr>
        <p:spPr bwMode="auto">
          <a:xfrm>
            <a:off x="32918400" y="4724400"/>
            <a:ext cx="9829800" cy="11430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US" sz="2800" b="1" dirty="0" smtClean="0"/>
              <a:t>Neural Network </a:t>
            </a:r>
            <a:r>
              <a:rPr lang="en-US" sz="2800" b="1" i="1" dirty="0" smtClean="0"/>
              <a:t>Implementation</a:t>
            </a:r>
            <a:endParaRPr lang="en-AU" sz="2800" dirty="0" smtClean="0"/>
          </a:p>
          <a:p>
            <a:r>
              <a:rPr lang="en-US" sz="2800" dirty="0"/>
              <a:t>The model prototype was developed in MATLAB. The model works as part of a SIMULINK model that passes flight parameters from my network. Its purpose is to perform gain scheduling on the flight parameters. The flight parameters include row, pitch and yaw</a:t>
            </a:r>
            <a:r>
              <a:rPr lang="en-US" sz="2800" dirty="0" smtClean="0"/>
              <a:t>.</a:t>
            </a:r>
            <a:endParaRPr lang="en-US" sz="2800" dirty="0"/>
          </a:p>
          <a:p>
            <a:r>
              <a:rPr lang="en-US" sz="2800" dirty="0"/>
              <a:t>The MATLAB prototype was developed using R2012b and recently ported to R2015a. The code is driven by a high-level MATLAB function that is wrapped in a SIMULINK block. This allows for easy inclusion into the simulation model of our control system, as seen in figure x. </a:t>
            </a:r>
          </a:p>
          <a:p>
            <a:r>
              <a:rPr lang="en-US" sz="2800" dirty="0"/>
              <a:t>This error term is averaged over the N[y] dimensions of </a:t>
            </a:r>
            <a:r>
              <a:rPr lang="en-US" sz="2800" dirty="0" err="1"/>
              <a:t>i</a:t>
            </a:r>
            <a:r>
              <a:rPr lang="en-US" sz="2800" dirty="0"/>
              <a:t>(input) of the output signal, which is driven back into the system. The RMSE method allows for better human interpretability. Since it packs the data into small enough values without loosing the understanding of the difference between the signals </a:t>
            </a:r>
            <a:r>
              <a:rPr lang="en-US" sz="2800" dirty="0" err="1"/>
              <a:t>eminating</a:t>
            </a:r>
            <a:r>
              <a:rPr lang="en-US" sz="2800" dirty="0"/>
              <a:t> from the system.</a:t>
            </a:r>
          </a:p>
          <a:p>
            <a:r>
              <a:rPr lang="en-US" sz="2800" dirty="0"/>
              <a:t> </a:t>
            </a:r>
          </a:p>
        </p:txBody>
      </p:sp>
      <p:sp>
        <p:nvSpPr>
          <p:cNvPr id="16397" name="Text Box 14"/>
          <p:cNvSpPr txBox="1">
            <a:spLocks noChangeArrowheads="1"/>
          </p:cNvSpPr>
          <p:nvPr/>
        </p:nvSpPr>
        <p:spPr bwMode="auto">
          <a:xfrm>
            <a:off x="22783800" y="29994225"/>
            <a:ext cx="8915400" cy="1323975"/>
          </a:xfrm>
          <a:prstGeom prst="rect">
            <a:avLst/>
          </a:prstGeom>
          <a:noFill/>
          <a:ln w="9525">
            <a:noFill/>
            <a:miter lim="800000"/>
            <a:headEnd/>
            <a:tailEnd/>
          </a:ln>
        </p:spPr>
        <p:txBody>
          <a:bodyPr lIns="0" rIns="0">
            <a:prstTxWarp prst="textNoShape">
              <a:avLst/>
            </a:prstTxWarp>
            <a:spAutoFit/>
          </a:bodyPr>
          <a:lstStyle/>
          <a:p>
            <a:r>
              <a:rPr lang="en-AU" sz="2000" i="1"/>
              <a:t>Captions set in a serif style font such as Times, 18 to 24 size, italic style. </a:t>
            </a:r>
          </a:p>
          <a:p>
            <a:endParaRPr lang="en-AU" sz="2000" i="1"/>
          </a:p>
          <a:p>
            <a:r>
              <a:rPr lang="en-US" sz="2000" i="1"/>
              <a:t>Duis autem vel eum iriure dolor in hendrerit in vulputate velit esse molestie consequat.</a:t>
            </a:r>
            <a:endParaRPr lang="en-AU" sz="2000" i="1"/>
          </a:p>
        </p:txBody>
      </p:sp>
      <p:sp>
        <p:nvSpPr>
          <p:cNvPr id="16398"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prstTxWarp prst="textNoShape">
              <a:avLst/>
            </a:prstTxWarp>
          </a:bodyPr>
          <a:lstStyle/>
          <a:p>
            <a:endParaRPr lang="en-US"/>
          </a:p>
        </p:txBody>
      </p:sp>
      <p:sp>
        <p:nvSpPr>
          <p:cNvPr id="16399" name="Text Box 16"/>
          <p:cNvSpPr txBox="1">
            <a:spLocks noChangeArrowheads="1"/>
          </p:cNvSpPr>
          <p:nvPr/>
        </p:nvSpPr>
        <p:spPr bwMode="auto">
          <a:xfrm>
            <a:off x="28194000" y="21790025"/>
            <a:ext cx="3505200" cy="979069"/>
          </a:xfrm>
          <a:prstGeom prst="rect">
            <a:avLst/>
          </a:prstGeom>
          <a:noFill/>
          <a:ln w="9525">
            <a:noFill/>
            <a:miter lim="800000"/>
            <a:headEnd/>
            <a:tailEnd/>
          </a:ln>
        </p:spPr>
        <p:txBody>
          <a:bodyPr lIns="180000" tIns="180000" rIns="180000" bIns="180000">
            <a:prstTxWarp prst="textNoShape">
              <a:avLst/>
            </a:prstTxWarp>
            <a:spAutoFit/>
          </a:bodyPr>
          <a:lstStyle/>
          <a:p>
            <a:r>
              <a:rPr lang="en-US" sz="2000" i="1" dirty="0" smtClean="0"/>
              <a:t>Simulink model of our adaptive flight controller.</a:t>
            </a:r>
            <a:endParaRPr lang="en-AU" sz="2000" i="1" dirty="0"/>
          </a:p>
        </p:txBody>
      </p:sp>
      <p:sp>
        <p:nvSpPr>
          <p:cNvPr id="16400" name="Text Box 17"/>
          <p:cNvSpPr txBox="1">
            <a:spLocks noChangeArrowheads="1"/>
          </p:cNvSpPr>
          <p:nvPr/>
        </p:nvSpPr>
        <p:spPr bwMode="auto">
          <a:xfrm>
            <a:off x="12192000" y="21767800"/>
            <a:ext cx="3505200" cy="671292"/>
          </a:xfrm>
          <a:prstGeom prst="rect">
            <a:avLst/>
          </a:prstGeom>
          <a:noFill/>
          <a:ln w="9525">
            <a:noFill/>
            <a:miter lim="800000"/>
            <a:headEnd/>
            <a:tailEnd/>
          </a:ln>
        </p:spPr>
        <p:txBody>
          <a:bodyPr lIns="180000" tIns="180000" rIns="180000" bIns="180000">
            <a:prstTxWarp prst="textNoShape">
              <a:avLst/>
            </a:prstTxWarp>
            <a:spAutoFit/>
          </a:bodyPr>
          <a:lstStyle/>
          <a:p>
            <a:pPr algn="r"/>
            <a:r>
              <a:rPr lang="en-US" sz="2000" i="1" dirty="0" smtClean="0"/>
              <a:t>Echo State Network Model</a:t>
            </a:r>
            <a:r>
              <a:rPr lang="en-US" sz="2000" i="1" dirty="0" smtClean="0"/>
              <a:t>.</a:t>
            </a:r>
            <a:endParaRPr lang="en-AU" sz="2000" i="1" dirty="0"/>
          </a:p>
        </p:txBody>
      </p:sp>
      <p:sp>
        <p:nvSpPr>
          <p:cNvPr id="16401" name="Rectangle 18"/>
          <p:cNvSpPr>
            <a:spLocks noChangeArrowheads="1"/>
          </p:cNvSpPr>
          <p:nvPr/>
        </p:nvSpPr>
        <p:spPr bwMode="auto">
          <a:xfrm>
            <a:off x="15708313" y="21996400"/>
            <a:ext cx="5399087" cy="3598863"/>
          </a:xfrm>
          <a:prstGeom prst="rect">
            <a:avLst/>
          </a:prstGeom>
          <a:solidFill>
            <a:srgbClr val="EEEEEE"/>
          </a:solidFill>
          <a:ln w="9525">
            <a:solidFill>
              <a:schemeClr val="tx1"/>
            </a:solidFill>
            <a:miter lim="800000"/>
            <a:headEnd/>
            <a:tailEnd/>
          </a:ln>
        </p:spPr>
        <p:txBody>
          <a:bodyPr wrap="none" anchor="ctr">
            <a:prstTxWarp prst="textNoShape">
              <a:avLst/>
            </a:prstTxWarp>
          </a:bodyPr>
          <a:lstStyle/>
          <a:p>
            <a:endParaRPr lang="en-US"/>
          </a:p>
        </p:txBody>
      </p:sp>
      <p:sp>
        <p:nvSpPr>
          <p:cNvPr id="16402"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prstTxWarp prst="textNoShape">
              <a:avLst/>
            </a:prstTxWarp>
          </a:bodyPr>
          <a:lstStyle/>
          <a:p>
            <a:endParaRPr lang="en-US"/>
          </a:p>
        </p:txBody>
      </p:sp>
      <p:sp>
        <p:nvSpPr>
          <p:cNvPr id="16403" name="Text Box 20"/>
          <p:cNvSpPr txBox="1">
            <a:spLocks noChangeArrowheads="1"/>
          </p:cNvSpPr>
          <p:nvPr/>
        </p:nvSpPr>
        <p:spPr bwMode="auto">
          <a:xfrm>
            <a:off x="12192000" y="29994225"/>
            <a:ext cx="8915400" cy="400110"/>
          </a:xfrm>
          <a:prstGeom prst="rect">
            <a:avLst/>
          </a:prstGeom>
          <a:noFill/>
          <a:ln w="9525">
            <a:noFill/>
            <a:miter lim="800000"/>
            <a:headEnd/>
            <a:tailEnd/>
          </a:ln>
        </p:spPr>
        <p:txBody>
          <a:bodyPr lIns="0" rIns="0">
            <a:prstTxWarp prst="textNoShape">
              <a:avLst/>
            </a:prstTxWarp>
            <a:spAutoFit/>
          </a:bodyPr>
          <a:lstStyle/>
          <a:p>
            <a:r>
              <a:rPr lang="en-US" sz="2000" i="1" dirty="0" smtClean="0"/>
              <a:t>Software-in-the-Loop system for training neural network models..</a:t>
            </a:r>
            <a:endParaRPr lang="en-AU" sz="2000" i="1" dirty="0"/>
          </a:p>
        </p:txBody>
      </p:sp>
      <p:sp>
        <p:nvSpPr>
          <p:cNvPr id="16404"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prstTxWarp prst="textNoShape">
              <a:avLst/>
            </a:prstTxWarp>
          </a:bodyPr>
          <a:lstStyle/>
          <a:p>
            <a:endParaRPr lang="en-US"/>
          </a:p>
        </p:txBody>
      </p:sp>
      <p:sp>
        <p:nvSpPr>
          <p:cNvPr id="16405" name="Text Box 22"/>
          <p:cNvSpPr txBox="1">
            <a:spLocks noChangeArrowheads="1"/>
          </p:cNvSpPr>
          <p:nvPr/>
        </p:nvSpPr>
        <p:spPr bwMode="auto">
          <a:xfrm>
            <a:off x="17602200" y="17518063"/>
            <a:ext cx="3505200" cy="2517952"/>
          </a:xfrm>
          <a:prstGeom prst="rect">
            <a:avLst/>
          </a:prstGeom>
          <a:noFill/>
          <a:ln w="9525">
            <a:noFill/>
            <a:miter lim="800000"/>
            <a:headEnd/>
            <a:tailEnd/>
          </a:ln>
        </p:spPr>
        <p:txBody>
          <a:bodyPr lIns="180000" tIns="180000" rIns="180000" bIns="180000">
            <a:prstTxWarp prst="textNoShape">
              <a:avLst/>
            </a:prstTxWarp>
            <a:spAutoFit/>
          </a:bodyPr>
          <a:lstStyle/>
          <a:p>
            <a:r>
              <a:rPr lang="en-US" sz="2000" i="1" dirty="0" smtClean="0"/>
              <a:t>Flight data is passed to the offline network. The parameters are turned and passed to the aircraft dynamics. A response is generated and fed back into the network.</a:t>
            </a:r>
            <a:endParaRPr lang="en-AU" sz="2000" i="1" dirty="0"/>
          </a:p>
        </p:txBody>
      </p:sp>
      <p:sp>
        <p:nvSpPr>
          <p:cNvPr id="16406" name="Rectangle 21"/>
          <p:cNvSpPr>
            <a:spLocks noChangeArrowheads="1"/>
          </p:cNvSpPr>
          <p:nvPr/>
        </p:nvSpPr>
        <p:spPr bwMode="auto">
          <a:xfrm>
            <a:off x="22794913" y="17724438"/>
            <a:ext cx="5399087" cy="3598862"/>
          </a:xfrm>
          <a:prstGeom prst="rect">
            <a:avLst/>
          </a:prstGeom>
          <a:solidFill>
            <a:srgbClr val="EEEEEE"/>
          </a:solidFill>
          <a:ln w="9525">
            <a:solidFill>
              <a:schemeClr val="tx1"/>
            </a:solidFill>
            <a:miter lim="800000"/>
            <a:headEnd/>
            <a:tailEnd/>
          </a:ln>
        </p:spPr>
        <p:txBody>
          <a:bodyPr wrap="none" anchor="ctr">
            <a:prstTxWarp prst="textNoShape">
              <a:avLst/>
            </a:prstTxWarp>
          </a:bodyPr>
          <a:lstStyle/>
          <a:p>
            <a:endParaRPr lang="en-US"/>
          </a:p>
        </p:txBody>
      </p:sp>
      <p:sp>
        <p:nvSpPr>
          <p:cNvPr id="16407" name="Text Box 22"/>
          <p:cNvSpPr txBox="1">
            <a:spLocks noChangeArrowheads="1"/>
          </p:cNvSpPr>
          <p:nvPr/>
        </p:nvSpPr>
        <p:spPr bwMode="auto">
          <a:xfrm>
            <a:off x="28205113" y="17518063"/>
            <a:ext cx="3505200" cy="2825750"/>
          </a:xfrm>
          <a:prstGeom prst="rect">
            <a:avLst/>
          </a:prstGeom>
          <a:noFill/>
          <a:ln w="9525">
            <a:noFill/>
            <a:miter lim="800000"/>
            <a:headEnd/>
            <a:tailEnd/>
          </a:ln>
        </p:spPr>
        <p:txBody>
          <a:bodyPr lIns="180000" tIns="180000" rIns="180000" bIns="180000">
            <a:prstTxWarp prst="textNoShape">
              <a:avLst/>
            </a:prstTxWarp>
            <a:spAutoFit/>
          </a:bodyPr>
          <a:lstStyle/>
          <a:p>
            <a:r>
              <a:rPr lang="en-AU" sz="2000" i="1"/>
              <a:t>Captions set in a serif style font such as Times, 18 to 24 size, italic style. </a:t>
            </a:r>
          </a:p>
          <a:p>
            <a:endParaRPr lang="en-AU" sz="2000" i="1"/>
          </a:p>
          <a:p>
            <a:r>
              <a:rPr lang="en-US" sz="2000" i="1"/>
              <a:t>Duis autem vel eum iriure dolor in hendrerit in vulputate velit esse molestie consequat.</a:t>
            </a:r>
            <a:endParaRPr lang="en-AU" sz="2000" i="1"/>
          </a:p>
        </p:txBody>
      </p:sp>
      <p:sp>
        <p:nvSpPr>
          <p:cNvPr id="16408" name="Rectangle 35"/>
          <p:cNvSpPr>
            <a:spLocks noChangeArrowheads="1"/>
          </p:cNvSpPr>
          <p:nvPr/>
        </p:nvSpPr>
        <p:spPr bwMode="auto">
          <a:xfrm>
            <a:off x="32918400" y="28803600"/>
            <a:ext cx="9829800" cy="29718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endParaRPr lang="en-US" sz="2800"/>
          </a:p>
        </p:txBody>
      </p:sp>
      <p:pic>
        <p:nvPicPr>
          <p:cNvPr id="1026" name="Picture 2" descr="http://upload.wikimedia.org/wikipedia/en/thumb/d/d9/California_State_Polytechnic_University,_Pomona_logotype.svg/500px-California_State_Polytechnic_University,_Pomona_logotyp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76045" y="28498801"/>
            <a:ext cx="10981755" cy="373379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p:nvPr/>
        </p:nvPicPr>
        <p:blipFill>
          <a:blip r:embed="rId4">
            <a:extLst>
              <a:ext uri="{28A0092B-C50C-407E-A947-70E740481C1C}">
                <a14:useLocalDpi xmlns:a14="http://schemas.microsoft.com/office/drawing/2010/main" val="0"/>
              </a:ext>
            </a:extLst>
          </a:blip>
          <a:srcRect/>
          <a:stretch>
            <a:fillRect/>
          </a:stretch>
        </p:blipFill>
        <p:spPr bwMode="auto">
          <a:xfrm>
            <a:off x="12496800" y="17830800"/>
            <a:ext cx="4876798" cy="3350260"/>
          </a:xfrm>
          <a:prstGeom prst="rect">
            <a:avLst/>
          </a:prstGeom>
          <a:noFill/>
          <a:ln>
            <a:noFill/>
          </a:ln>
        </p:spPr>
      </p:pic>
      <p:pic>
        <p:nvPicPr>
          <p:cNvPr id="28" name="Picture 27"/>
          <p:cNvPicPr/>
          <p:nvPr/>
        </p:nvPicPr>
        <p:blipFill>
          <a:blip r:embed="rId5">
            <a:extLst>
              <a:ext uri="{28A0092B-C50C-407E-A947-70E740481C1C}">
                <a14:useLocalDpi xmlns:a14="http://schemas.microsoft.com/office/drawing/2010/main" val="0"/>
              </a:ext>
            </a:extLst>
          </a:blip>
          <a:srcRect/>
          <a:stretch>
            <a:fillRect/>
          </a:stretch>
        </p:blipFill>
        <p:spPr bwMode="auto">
          <a:xfrm>
            <a:off x="12801600" y="26366470"/>
            <a:ext cx="7772400" cy="3508693"/>
          </a:xfrm>
          <a:prstGeom prst="rect">
            <a:avLst/>
          </a:prstGeom>
          <a:noFill/>
          <a:ln>
            <a:noFill/>
          </a:ln>
        </p:spPr>
      </p:pic>
      <p:pic>
        <p:nvPicPr>
          <p:cNvPr id="29" name="Picture 28"/>
          <p:cNvPicPr/>
          <p:nvPr/>
        </p:nvPicPr>
        <p:blipFill>
          <a:blip r:embed="rId6"/>
          <a:stretch>
            <a:fillRect/>
          </a:stretch>
        </p:blipFill>
        <p:spPr>
          <a:xfrm>
            <a:off x="22557374" y="26064576"/>
            <a:ext cx="8303626" cy="3805824"/>
          </a:xfrm>
          <a:prstGeom prst="rect">
            <a:avLst/>
          </a:prstGeom>
        </p:spPr>
      </p:pic>
      <p:pic>
        <p:nvPicPr>
          <p:cNvPr id="30" name="Picture 4" descr="nsf1.eps"/>
          <p:cNvPicPr>
            <a:picLocks noChangeAspect="1"/>
          </p:cNvPicPr>
          <p:nvPr/>
        </p:nvPicPr>
        <p:blipFill>
          <a:blip r:embed="rId7"/>
          <a:srcRect/>
          <a:stretch>
            <a:fillRect/>
          </a:stretch>
        </p:blipFill>
        <p:spPr bwMode="auto">
          <a:xfrm>
            <a:off x="13366750" y="10143985"/>
            <a:ext cx="6642100" cy="6642100"/>
          </a:xfrm>
          <a:prstGeom prst="rect">
            <a:avLst/>
          </a:prstGeom>
          <a:noFill/>
          <a:ln w="9525">
            <a:noFill/>
            <a:miter lim="800000"/>
            <a:headEnd/>
            <a:tailEnd/>
          </a:ln>
        </p:spPr>
      </p:pic>
      <p:pic>
        <p:nvPicPr>
          <p:cNvPr id="2" name="Picture 2" descr="File:FreqGenSchem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73400" y="22168552"/>
            <a:ext cx="5316090" cy="312984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p:nvPr/>
        </p:nvPicPr>
        <p:blipFill>
          <a:blip r:embed="rId9"/>
          <a:stretch>
            <a:fillRect/>
          </a:stretch>
        </p:blipFill>
        <p:spPr>
          <a:xfrm>
            <a:off x="22533312" y="17662209"/>
            <a:ext cx="8702842" cy="3736340"/>
          </a:xfrm>
          <a:prstGeom prst="rect">
            <a:avLst/>
          </a:prstGeom>
        </p:spPr>
      </p:pic>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61386" y="21522374"/>
            <a:ext cx="5643728" cy="423279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2133600" y="2133600"/>
            <a:ext cx="30099000" cy="708025"/>
          </a:xfrm>
          <a:prstGeom prst="rect">
            <a:avLst/>
          </a:prstGeom>
          <a:noFill/>
          <a:ln w="9525">
            <a:noFill/>
            <a:miter lim="800000"/>
            <a:headEnd/>
            <a:tailEnd/>
          </a:ln>
        </p:spPr>
        <p:txBody>
          <a:bodyPr>
            <a:prstTxWarp prst="textNoShape">
              <a:avLst/>
            </a:prstTxWarp>
            <a:spAutoFit/>
          </a:bodyPr>
          <a:lstStyle/>
          <a:p>
            <a:r>
              <a:rPr lang="en-US" sz="4000"/>
              <a:t>Commonly used logos</a:t>
            </a:r>
          </a:p>
        </p:txBody>
      </p:sp>
      <p:pic>
        <p:nvPicPr>
          <p:cNvPr id="18435" name="Picture 2" descr="nsf2.eps"/>
          <p:cNvPicPr>
            <a:picLocks noChangeAspect="1"/>
          </p:cNvPicPr>
          <p:nvPr/>
        </p:nvPicPr>
        <p:blipFill>
          <a:blip r:embed="rId2"/>
          <a:srcRect/>
          <a:stretch>
            <a:fillRect/>
          </a:stretch>
        </p:blipFill>
        <p:spPr bwMode="auto">
          <a:xfrm>
            <a:off x="5710238" y="4343400"/>
            <a:ext cx="7315200" cy="7315200"/>
          </a:xfrm>
          <a:prstGeom prst="rect">
            <a:avLst/>
          </a:prstGeom>
          <a:noFill/>
          <a:ln w="9525">
            <a:noFill/>
            <a:miter lim="800000"/>
            <a:headEnd/>
            <a:tailEnd/>
          </a:ln>
        </p:spPr>
      </p:pic>
      <p:pic>
        <p:nvPicPr>
          <p:cNvPr id="18436" name="Picture 3" descr="nsf3.eps"/>
          <p:cNvPicPr>
            <a:picLocks noChangeAspect="1"/>
          </p:cNvPicPr>
          <p:nvPr/>
        </p:nvPicPr>
        <p:blipFill>
          <a:blip r:embed="rId3"/>
          <a:srcRect/>
          <a:stretch>
            <a:fillRect/>
          </a:stretch>
        </p:blipFill>
        <p:spPr bwMode="auto">
          <a:xfrm>
            <a:off x="13639800" y="4343400"/>
            <a:ext cx="6642100" cy="6642100"/>
          </a:xfrm>
          <a:prstGeom prst="rect">
            <a:avLst/>
          </a:prstGeom>
          <a:noFill/>
          <a:ln w="9525">
            <a:noFill/>
            <a:miter lim="800000"/>
            <a:headEnd/>
            <a:tailEnd/>
          </a:ln>
        </p:spPr>
      </p:pic>
      <p:pic>
        <p:nvPicPr>
          <p:cNvPr id="18437" name="Picture 4" descr="nsf1.eps"/>
          <p:cNvPicPr>
            <a:picLocks noChangeAspect="1"/>
          </p:cNvPicPr>
          <p:nvPr/>
        </p:nvPicPr>
        <p:blipFill>
          <a:blip r:embed="rId4"/>
          <a:srcRect/>
          <a:stretch>
            <a:fillRect/>
          </a:stretch>
        </p:blipFill>
        <p:spPr bwMode="auto">
          <a:xfrm>
            <a:off x="21336000" y="4343400"/>
            <a:ext cx="6642100" cy="6642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85</TotalTime>
  <Words>424</Words>
  <Application>Microsoft Office PowerPoint</Application>
  <PresentationFormat>Custom</PresentationFormat>
  <Paragraphs>47</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ＭＳ Ｐゴシック</vt:lpstr>
      <vt:lpstr>Arial</vt:lpstr>
      <vt:lpstr>Arial Black</vt:lpstr>
      <vt:lpstr>Calibri</vt:lpstr>
      <vt:lpstr>Office Theme</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ohanes.dadian@gmail.com</dc:creator>
  <cp:keywords/>
  <dc:description/>
  <cp:lastModifiedBy>ohanes.dadian@gmail.com</cp:lastModifiedBy>
  <cp:revision>17</cp:revision>
  <cp:lastPrinted>2009-06-18T18:06:01Z</cp:lastPrinted>
  <dcterms:created xsi:type="dcterms:W3CDTF">2015-05-28T04:03:26Z</dcterms:created>
  <dcterms:modified xsi:type="dcterms:W3CDTF">2015-05-28T13:48:13Z</dcterms:modified>
  <cp:category/>
</cp:coreProperties>
</file>