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notesMasterIdLst>
    <p:notesMasterId r:id="rId13"/>
  </p:notesMaster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hyperlink" Target="https://gamma.app" TargetMode="External"/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3" Type="http://schemas.openxmlformats.org/officeDocument/2006/relationships/image" Target="../media/image-1-3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10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11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2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3-1.png"/><Relationship Id="rId2" Type="http://schemas.openxmlformats.org/officeDocument/2006/relationships/image" Target="../media/image-3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4-1.png"/><Relationship Id="rId2" Type="http://schemas.openxmlformats.org/officeDocument/2006/relationships/image" Target="../media/image-4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5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6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hyperlink" Target="https://gamma.app" TargetMode="External"/><Relationship Id="rId1" Type="http://schemas.openxmlformats.org/officeDocument/2006/relationships/image" Target="../media/image-7-1.png"/><Relationship Id="rId2" Type="http://schemas.openxmlformats.org/officeDocument/2006/relationships/image" Target="../media/image-7-2.png"/><Relationship Id="rId3" Type="http://schemas.openxmlformats.org/officeDocument/2006/relationships/image" Target="../media/image-7-3.png"/><Relationship Id="rId4" Type="http://schemas.openxmlformats.org/officeDocument/2006/relationships/image" Target="../media/image-7-4.png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8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9-1.png"/><Relationship Id="rId2" Type="http://schemas.openxmlformats.org/officeDocument/2006/relationships/image" Target="../media/image-9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762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6319599" y="1905595"/>
            <a:ext cx="7477601" cy="208311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Modelo Baseado em LLM para Discutir o Programa Eleitoral do Partido</a:t>
            </a:r>
            <a:endParaRPr lang="en-US" sz="4374" dirty="0"/>
          </a:p>
        </p:txBody>
      </p:sp>
      <p:pic>
        <p:nvPicPr>
          <p:cNvPr id="6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9599" y="4321969"/>
            <a:ext cx="3740348" cy="899041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6319599" y="5470922"/>
            <a:ext cx="7477601" cy="85296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239"/>
              </a:lnSpc>
              <a:buNone/>
            </a:pPr>
            <a:r>
              <a:rPr lang="en-US" sz="14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PG50944 Fautisno Sachimuco - MMC</a:t>
            </a:r>
            <a:pPr indent="0" marL="0">
              <a:lnSpc>
                <a:spcPts val="2239"/>
              </a:lnSpc>
              <a:buNone/>
            </a:pPr>
            <a:r>
              <a:rPr lang="en-US" sz="1400" b="1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
</a:t>
            </a:r>
            <a:pPr indent="0" marL="0">
              <a:lnSpc>
                <a:spcPts val="2239"/>
              </a:lnSpc>
              <a:buNone/>
            </a:pPr>
            <a:r>
              <a:rPr lang="en-US" sz="14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PG50008 Marcos André Mussungo - MEI PG52762</a:t>
            </a:r>
            <a:pPr indent="0" marL="0">
              <a:lnSpc>
                <a:spcPts val="2239"/>
              </a:lnSpc>
              <a:buNone/>
            </a:pPr>
            <a:r>
              <a:rPr lang="en-US" sz="1400" b="1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
</a:t>
            </a:r>
            <a:pPr indent="0" marL="0">
              <a:lnSpc>
                <a:spcPts val="2239"/>
              </a:lnSpc>
              <a:buNone/>
            </a:pPr>
            <a:r>
              <a:rPr lang="en-US" sz="14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Lívia Péres Bettero - MHD</a:t>
            </a:r>
            <a:endParaRPr lang="en-US" sz="1400" dirty="0"/>
          </a:p>
        </p:txBody>
      </p:sp>
      <p:pic>
        <p:nvPicPr>
          <p:cNvPr id="8" name="Image 2" descr="preencoded.png">
            <a:hlinkClick r:id="rId4" tooltip="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sp>
        <p:nvSpPr>
          <p:cNvPr id="4" name="Text 2"/>
          <p:cNvSpPr/>
          <p:nvPr/>
        </p:nvSpPr>
        <p:spPr>
          <a:xfrm>
            <a:off x="2091214" y="605909"/>
            <a:ext cx="5498902" cy="68734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12"/>
              </a:lnSpc>
              <a:buNone/>
            </a:pPr>
            <a:r>
              <a:rPr lang="en-US" sz="433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Testes e Validação</a:t>
            </a:r>
            <a:endParaRPr lang="en-US" sz="4330" dirty="0"/>
          </a:p>
        </p:txBody>
      </p:sp>
      <p:sp>
        <p:nvSpPr>
          <p:cNvPr id="5" name="Shape 3"/>
          <p:cNvSpPr/>
          <p:nvPr/>
        </p:nvSpPr>
        <p:spPr>
          <a:xfrm>
            <a:off x="2399228" y="1623179"/>
            <a:ext cx="43934" cy="6000512"/>
          </a:xfrm>
          <a:prstGeom prst="roundRect">
            <a:avLst>
              <a:gd name="adj" fmla="val 225295"/>
            </a:avLst>
          </a:prstGeom>
          <a:solidFill>
            <a:srgbClr val="C7C7D0"/>
          </a:solidFill>
          <a:ln/>
        </p:spPr>
      </p:sp>
      <p:sp>
        <p:nvSpPr>
          <p:cNvPr id="6" name="Shape 4"/>
          <p:cNvSpPr/>
          <p:nvPr/>
        </p:nvSpPr>
        <p:spPr>
          <a:xfrm>
            <a:off x="2668548" y="2020431"/>
            <a:ext cx="769739" cy="43934"/>
          </a:xfrm>
          <a:prstGeom prst="roundRect">
            <a:avLst>
              <a:gd name="adj" fmla="val 225295"/>
            </a:avLst>
          </a:prstGeom>
          <a:solidFill>
            <a:srgbClr val="C7C7D0"/>
          </a:solidFill>
          <a:ln/>
        </p:spPr>
      </p:sp>
      <p:sp>
        <p:nvSpPr>
          <p:cNvPr id="7" name="Shape 5"/>
          <p:cNvSpPr/>
          <p:nvPr/>
        </p:nvSpPr>
        <p:spPr>
          <a:xfrm>
            <a:off x="2173724" y="1794986"/>
            <a:ext cx="494824" cy="494824"/>
          </a:xfrm>
          <a:prstGeom prst="roundRect">
            <a:avLst>
              <a:gd name="adj" fmla="val 20003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</p:sp>
      <p:sp>
        <p:nvSpPr>
          <p:cNvPr id="8" name="Text 6"/>
          <p:cNvSpPr/>
          <p:nvPr/>
        </p:nvSpPr>
        <p:spPr>
          <a:xfrm>
            <a:off x="2350532" y="1836182"/>
            <a:ext cx="141208" cy="41231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47"/>
              </a:lnSpc>
              <a:buNone/>
            </a:pPr>
            <a:r>
              <a:rPr lang="en-US" sz="2598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1</a:t>
            </a:r>
            <a:endParaRPr lang="en-US" sz="2598" dirty="0"/>
          </a:p>
        </p:txBody>
      </p:sp>
      <p:sp>
        <p:nvSpPr>
          <p:cNvPr id="9" name="Text 7"/>
          <p:cNvSpPr/>
          <p:nvPr/>
        </p:nvSpPr>
        <p:spPr>
          <a:xfrm>
            <a:off x="3630811" y="1843087"/>
            <a:ext cx="3410903" cy="34361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06"/>
              </a:lnSpc>
              <a:buNone/>
            </a:pPr>
            <a:r>
              <a:rPr lang="en-US" sz="2165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Avaliação de Desempenho</a:t>
            </a:r>
            <a:endParaRPr lang="en-US" sz="2165" dirty="0"/>
          </a:p>
        </p:txBody>
      </p:sp>
      <p:sp>
        <p:nvSpPr>
          <p:cNvPr id="10" name="Text 8"/>
          <p:cNvSpPr/>
          <p:nvPr/>
        </p:nvSpPr>
        <p:spPr>
          <a:xfrm>
            <a:off x="3630811" y="2318623"/>
            <a:ext cx="8908375" cy="105548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71"/>
              </a:lnSpc>
              <a:buNone/>
            </a:pPr>
            <a:r>
              <a:rPr lang="en-US" sz="1732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O modelo foi testado com uma variedade de perguntas relacionadas ao programa eleitoral do Partido Aliança Democrática, avaliando sua capacidade de gerar respostas informativas e éticas.</a:t>
            </a:r>
            <a:endParaRPr lang="en-US" sz="1732" dirty="0"/>
          </a:p>
        </p:txBody>
      </p:sp>
      <p:sp>
        <p:nvSpPr>
          <p:cNvPr id="11" name="Shape 9"/>
          <p:cNvSpPr/>
          <p:nvPr/>
        </p:nvSpPr>
        <p:spPr>
          <a:xfrm>
            <a:off x="2668548" y="4211181"/>
            <a:ext cx="769739" cy="43934"/>
          </a:xfrm>
          <a:prstGeom prst="roundRect">
            <a:avLst>
              <a:gd name="adj" fmla="val 225295"/>
            </a:avLst>
          </a:prstGeom>
          <a:solidFill>
            <a:srgbClr val="C7C7D0"/>
          </a:solidFill>
          <a:ln/>
        </p:spPr>
      </p:sp>
      <p:sp>
        <p:nvSpPr>
          <p:cNvPr id="12" name="Shape 10"/>
          <p:cNvSpPr/>
          <p:nvPr/>
        </p:nvSpPr>
        <p:spPr>
          <a:xfrm>
            <a:off x="2173724" y="3985736"/>
            <a:ext cx="494824" cy="494824"/>
          </a:xfrm>
          <a:prstGeom prst="roundRect">
            <a:avLst>
              <a:gd name="adj" fmla="val 20003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</p:sp>
      <p:sp>
        <p:nvSpPr>
          <p:cNvPr id="13" name="Text 11"/>
          <p:cNvSpPr/>
          <p:nvPr/>
        </p:nvSpPr>
        <p:spPr>
          <a:xfrm>
            <a:off x="2335173" y="4026932"/>
            <a:ext cx="171926" cy="41231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47"/>
              </a:lnSpc>
              <a:buNone/>
            </a:pPr>
            <a:r>
              <a:rPr lang="en-US" sz="2598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2</a:t>
            </a:r>
            <a:endParaRPr lang="en-US" sz="2598" dirty="0"/>
          </a:p>
        </p:txBody>
      </p:sp>
      <p:sp>
        <p:nvSpPr>
          <p:cNvPr id="14" name="Text 12"/>
          <p:cNvSpPr/>
          <p:nvPr/>
        </p:nvSpPr>
        <p:spPr>
          <a:xfrm>
            <a:off x="3630811" y="4033838"/>
            <a:ext cx="2972991" cy="34361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06"/>
              </a:lnSpc>
              <a:buNone/>
            </a:pPr>
            <a:r>
              <a:rPr lang="en-US" sz="2165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Feedback dos Usuários</a:t>
            </a:r>
            <a:endParaRPr lang="en-US" sz="2165" dirty="0"/>
          </a:p>
        </p:txBody>
      </p:sp>
      <p:sp>
        <p:nvSpPr>
          <p:cNvPr id="15" name="Text 13"/>
          <p:cNvSpPr/>
          <p:nvPr/>
        </p:nvSpPr>
        <p:spPr>
          <a:xfrm>
            <a:off x="3630811" y="4509373"/>
            <a:ext cx="8908375" cy="70365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71"/>
              </a:lnSpc>
              <a:buNone/>
            </a:pPr>
            <a:r>
              <a:rPr lang="en-US" sz="1732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Foram coletados feedbacks de usuários que interagiram com o chatbot, a fim de identificar áreas de melhoria e aprimorar a experiência geral.</a:t>
            </a:r>
            <a:endParaRPr lang="en-US" sz="1732" dirty="0"/>
          </a:p>
        </p:txBody>
      </p:sp>
      <p:sp>
        <p:nvSpPr>
          <p:cNvPr id="16" name="Shape 14"/>
          <p:cNvSpPr/>
          <p:nvPr/>
        </p:nvSpPr>
        <p:spPr>
          <a:xfrm>
            <a:off x="2668548" y="6050101"/>
            <a:ext cx="769739" cy="43934"/>
          </a:xfrm>
          <a:prstGeom prst="roundRect">
            <a:avLst>
              <a:gd name="adj" fmla="val 225295"/>
            </a:avLst>
          </a:prstGeom>
          <a:solidFill>
            <a:srgbClr val="C7C7D0"/>
          </a:solidFill>
          <a:ln/>
        </p:spPr>
      </p:sp>
      <p:sp>
        <p:nvSpPr>
          <p:cNvPr id="17" name="Shape 15"/>
          <p:cNvSpPr/>
          <p:nvPr/>
        </p:nvSpPr>
        <p:spPr>
          <a:xfrm>
            <a:off x="2173724" y="5824657"/>
            <a:ext cx="494824" cy="494824"/>
          </a:xfrm>
          <a:prstGeom prst="roundRect">
            <a:avLst>
              <a:gd name="adj" fmla="val 20003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</p:sp>
      <p:sp>
        <p:nvSpPr>
          <p:cNvPr id="18" name="Text 16"/>
          <p:cNvSpPr/>
          <p:nvPr/>
        </p:nvSpPr>
        <p:spPr>
          <a:xfrm>
            <a:off x="2333030" y="5865852"/>
            <a:ext cx="176212" cy="41231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47"/>
              </a:lnSpc>
              <a:buNone/>
            </a:pPr>
            <a:r>
              <a:rPr lang="en-US" sz="2598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3</a:t>
            </a:r>
            <a:endParaRPr lang="en-US" sz="2598" dirty="0"/>
          </a:p>
        </p:txBody>
      </p:sp>
      <p:sp>
        <p:nvSpPr>
          <p:cNvPr id="19" name="Text 17"/>
          <p:cNvSpPr/>
          <p:nvPr/>
        </p:nvSpPr>
        <p:spPr>
          <a:xfrm>
            <a:off x="3630811" y="5872758"/>
            <a:ext cx="2749391" cy="34361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06"/>
              </a:lnSpc>
              <a:buNone/>
            </a:pPr>
            <a:r>
              <a:rPr lang="en-US" sz="2165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Ajustes e Melhorias</a:t>
            </a:r>
            <a:endParaRPr lang="en-US" sz="2165" dirty="0"/>
          </a:p>
        </p:txBody>
      </p:sp>
      <p:sp>
        <p:nvSpPr>
          <p:cNvPr id="20" name="Text 18"/>
          <p:cNvSpPr/>
          <p:nvPr/>
        </p:nvSpPr>
        <p:spPr>
          <a:xfrm>
            <a:off x="3630811" y="6348293"/>
            <a:ext cx="8908375" cy="105548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71"/>
              </a:lnSpc>
              <a:buNone/>
            </a:pPr>
            <a:r>
              <a:rPr lang="en-US" sz="1732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Com base nos testes e no feedback dos usuários, ajustes foram realizados no modelo, na filtragem de conteúdo e na interface, visando aprimorar o desempenho e a usabilidade do sistema.</a:t>
            </a:r>
            <a:endParaRPr lang="en-US" sz="1732" dirty="0"/>
          </a:p>
        </p:txBody>
      </p:sp>
      <p:pic>
        <p:nvPicPr>
          <p:cNvPr id="21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1865471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Futuros Desafios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037993" y="3115270"/>
            <a:ext cx="3156347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Gerenciamento de Contexto Dinâmico</a:t>
            </a:r>
            <a:endParaRPr lang="en-US" sz="2187" dirty="0"/>
          </a:p>
        </p:txBody>
      </p:sp>
      <p:sp>
        <p:nvSpPr>
          <p:cNvPr id="6" name="Text 4"/>
          <p:cNvSpPr/>
          <p:nvPr/>
        </p:nvSpPr>
        <p:spPr>
          <a:xfrm>
            <a:off x="2037993" y="4031813"/>
            <a:ext cx="3156347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Um dos principais desafios é lidar com o contexto dinâmico em conversações longas, mantendo a compreensão e a capacidade de resposta adequada do modelo.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5743932" y="3115270"/>
            <a:ext cx="3156347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Avaliação de Usuários e Feedback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5743932" y="4031813"/>
            <a:ext cx="3156347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Coletar feedback dos usuários e realizar avaliações de usabilidade são fundamentais para identificar áreas de melhoria e aprimorar o desempenho do sistema.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9449872" y="3115270"/>
            <a:ext cx="3156347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Expansão e Aprimoramento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9449872" y="4031813"/>
            <a:ext cx="3156347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No futuro, o modelo poderá ser expandido para abranger outros partidos políticos e temas relacionados, tornando-se uma ferramenta mais abrangente e útil para os cidadãos.</a:t>
            </a:r>
            <a:endParaRPr lang="en-US" sz="1750" dirty="0"/>
          </a:p>
        </p:txBody>
      </p:sp>
      <p:pic>
        <p:nvPicPr>
          <p:cNvPr id="11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2890123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Objetivo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037993" y="3917752"/>
            <a:ext cx="10554414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Este projeto visa desenvolver e avaliar um modelo baseado em Linguagem Natural (LLM) para discutir com o usuário as propostas de governo do Partido Aliança Democrática, com base em seu Programa Eleitoral apresentado nas eleições de 2024. O objetivo é fornecer uma ferramenta ética e informativa para os cidadãos entenderem as propostas deste partido político.</a:t>
            </a:r>
            <a:endParaRPr lang="en-US" sz="1750" dirty="0"/>
          </a:p>
        </p:txBody>
      </p:sp>
      <p:pic>
        <p:nvPicPr>
          <p:cNvPr id="6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762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4490799" y="1483638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Fontes de Dados</a:t>
            </a:r>
            <a:endParaRPr lang="en-US" sz="4374" dirty="0"/>
          </a:p>
        </p:txBody>
      </p:sp>
      <p:sp>
        <p:nvSpPr>
          <p:cNvPr id="6" name="Shape 3"/>
          <p:cNvSpPr/>
          <p:nvPr/>
        </p:nvSpPr>
        <p:spPr>
          <a:xfrm>
            <a:off x="4490799" y="2511266"/>
            <a:ext cx="4542115" cy="2361605"/>
          </a:xfrm>
          <a:prstGeom prst="roundRect">
            <a:avLst>
              <a:gd name="adj" fmla="val 4234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</p:sp>
      <p:sp>
        <p:nvSpPr>
          <p:cNvPr id="7" name="Text 4"/>
          <p:cNvSpPr/>
          <p:nvPr/>
        </p:nvSpPr>
        <p:spPr>
          <a:xfrm>
            <a:off x="4720590" y="2741057"/>
            <a:ext cx="3461861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Programa Eleitoral em PDF</a:t>
            </a:r>
            <a:endParaRPr lang="en-US" sz="2187" dirty="0"/>
          </a:p>
        </p:txBody>
      </p:sp>
      <p:sp>
        <p:nvSpPr>
          <p:cNvPr id="8" name="Text 5"/>
          <p:cNvSpPr/>
          <p:nvPr/>
        </p:nvSpPr>
        <p:spPr>
          <a:xfrm>
            <a:off x="4720590" y="3221474"/>
            <a:ext cx="4082534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O programa eleitoral do Partido Aliança Democrática, disponível em formato PDF, foi uma das principais fontes de dados para este projeto.</a:t>
            </a:r>
            <a:endParaRPr lang="en-US" sz="1750" dirty="0"/>
          </a:p>
        </p:txBody>
      </p:sp>
      <p:sp>
        <p:nvSpPr>
          <p:cNvPr id="9" name="Shape 6"/>
          <p:cNvSpPr/>
          <p:nvPr/>
        </p:nvSpPr>
        <p:spPr>
          <a:xfrm>
            <a:off x="9255085" y="2511266"/>
            <a:ext cx="4542115" cy="2361605"/>
          </a:xfrm>
          <a:prstGeom prst="roundRect">
            <a:avLst>
              <a:gd name="adj" fmla="val 4234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</p:sp>
      <p:sp>
        <p:nvSpPr>
          <p:cNvPr id="10" name="Text 7"/>
          <p:cNvSpPr/>
          <p:nvPr/>
        </p:nvSpPr>
        <p:spPr>
          <a:xfrm>
            <a:off x="9484876" y="2741057"/>
            <a:ext cx="4082534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Web Scraping de Conteúdo Oficial</a:t>
            </a:r>
            <a:endParaRPr lang="en-US" sz="2187" dirty="0"/>
          </a:p>
        </p:txBody>
      </p:sp>
      <p:sp>
        <p:nvSpPr>
          <p:cNvPr id="11" name="Text 8"/>
          <p:cNvSpPr/>
          <p:nvPr/>
        </p:nvSpPr>
        <p:spPr>
          <a:xfrm>
            <a:off x="9484876" y="3568660"/>
            <a:ext cx="4082534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Foram realizados web scraping do site oficial do partido, extraindo textos, vídeos e outras informações relevantes.</a:t>
            </a:r>
            <a:endParaRPr lang="en-US" sz="1750" dirty="0"/>
          </a:p>
        </p:txBody>
      </p:sp>
      <p:sp>
        <p:nvSpPr>
          <p:cNvPr id="12" name="Shape 9"/>
          <p:cNvSpPr/>
          <p:nvPr/>
        </p:nvSpPr>
        <p:spPr>
          <a:xfrm>
            <a:off x="4490799" y="5095042"/>
            <a:ext cx="9306401" cy="1650802"/>
          </a:xfrm>
          <a:prstGeom prst="roundRect">
            <a:avLst>
              <a:gd name="adj" fmla="val 6057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</p:sp>
      <p:sp>
        <p:nvSpPr>
          <p:cNvPr id="13" name="Text 10"/>
          <p:cNvSpPr/>
          <p:nvPr/>
        </p:nvSpPr>
        <p:spPr>
          <a:xfrm>
            <a:off x="4720590" y="5324832"/>
            <a:ext cx="4702373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Web Scraping de Notícias Confiáveis</a:t>
            </a:r>
            <a:endParaRPr lang="en-US" sz="2187" dirty="0"/>
          </a:p>
        </p:txBody>
      </p:sp>
      <p:sp>
        <p:nvSpPr>
          <p:cNvPr id="14" name="Text 11"/>
          <p:cNvSpPr/>
          <p:nvPr/>
        </p:nvSpPr>
        <p:spPr>
          <a:xfrm>
            <a:off x="4720590" y="5805249"/>
            <a:ext cx="8846820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Também foram coletadas informações de sites de notícias considerados confiáveis, para obter uma visão mais ampla e imparcial sobre o partido.</a:t>
            </a:r>
            <a:endParaRPr lang="en-US" sz="1750" dirty="0"/>
          </a:p>
        </p:txBody>
      </p:sp>
      <p:pic>
        <p:nvPicPr>
          <p:cNvPr id="15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85000"/>
            </a:srgbClr>
          </a:solidFill>
          <a:ln/>
        </p:spPr>
      </p:sp>
      <p:sp>
        <p:nvSpPr>
          <p:cNvPr id="6" name="Text 3"/>
          <p:cNvSpPr/>
          <p:nvPr/>
        </p:nvSpPr>
        <p:spPr>
          <a:xfrm>
            <a:off x="2037993" y="796290"/>
            <a:ext cx="6466284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Metodologia de Scraping</a:t>
            </a:r>
            <a:endParaRPr lang="en-US" sz="4374" dirty="0"/>
          </a:p>
        </p:txBody>
      </p:sp>
      <p:sp>
        <p:nvSpPr>
          <p:cNvPr id="7" name="Shape 4"/>
          <p:cNvSpPr/>
          <p:nvPr/>
        </p:nvSpPr>
        <p:spPr>
          <a:xfrm>
            <a:off x="7293054" y="1823918"/>
            <a:ext cx="44410" cy="5609392"/>
          </a:xfrm>
          <a:prstGeom prst="roundRect">
            <a:avLst>
              <a:gd name="adj" fmla="val 225151"/>
            </a:avLst>
          </a:prstGeom>
          <a:solidFill>
            <a:srgbClr val="C7C7D0"/>
          </a:solidFill>
          <a:ln/>
        </p:spPr>
      </p:sp>
      <p:sp>
        <p:nvSpPr>
          <p:cNvPr id="8" name="Shape 5"/>
          <p:cNvSpPr/>
          <p:nvPr/>
        </p:nvSpPr>
        <p:spPr>
          <a:xfrm>
            <a:off x="6287631" y="2225219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C7C7D0"/>
          </a:solidFill>
          <a:ln/>
        </p:spPr>
      </p:sp>
      <p:sp>
        <p:nvSpPr>
          <p:cNvPr id="9" name="Shape 6"/>
          <p:cNvSpPr/>
          <p:nvPr/>
        </p:nvSpPr>
        <p:spPr>
          <a:xfrm>
            <a:off x="7065228" y="1997512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</p:sp>
      <p:sp>
        <p:nvSpPr>
          <p:cNvPr id="10" name="Text 7"/>
          <p:cNvSpPr/>
          <p:nvPr/>
        </p:nvSpPr>
        <p:spPr>
          <a:xfrm>
            <a:off x="7243822" y="2039183"/>
            <a:ext cx="142637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1</a:t>
            </a:r>
            <a:endParaRPr lang="en-US" sz="2624" dirty="0"/>
          </a:p>
        </p:txBody>
      </p:sp>
      <p:sp>
        <p:nvSpPr>
          <p:cNvPr id="11" name="Text 8"/>
          <p:cNvSpPr/>
          <p:nvPr/>
        </p:nvSpPr>
        <p:spPr>
          <a:xfrm>
            <a:off x="2118717" y="2046089"/>
            <a:ext cx="3974425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r"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Extração do Programa Eleitoral</a:t>
            </a:r>
            <a:endParaRPr lang="en-US" sz="2187" dirty="0"/>
          </a:p>
        </p:txBody>
      </p:sp>
      <p:sp>
        <p:nvSpPr>
          <p:cNvPr id="12" name="Text 9"/>
          <p:cNvSpPr/>
          <p:nvPr/>
        </p:nvSpPr>
        <p:spPr>
          <a:xfrm>
            <a:off x="2037993" y="2526506"/>
            <a:ext cx="4055150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r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 extração do texto do programa eleitoral em PDF foi realizada utilizando a biblioteca </a:t>
            </a:r>
            <a:pPr algn="r" indent="0" marL="0">
              <a:lnSpc>
                <a:spcPts val="2799"/>
              </a:lnSpc>
              <a:buNone/>
            </a:pPr>
            <a:r>
              <a:rPr lang="en-US" sz="1750" b="1" i="1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PyPDF2</a:t>
            </a:r>
            <a:pPr algn="r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, removendo caracteres especiais e quebras de linha.</a:t>
            </a:r>
            <a:endParaRPr lang="en-US" sz="1750" dirty="0"/>
          </a:p>
        </p:txBody>
      </p:sp>
      <p:sp>
        <p:nvSpPr>
          <p:cNvPr id="13" name="Shape 10"/>
          <p:cNvSpPr/>
          <p:nvPr/>
        </p:nvSpPr>
        <p:spPr>
          <a:xfrm>
            <a:off x="7565172" y="3336072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C7C7D0"/>
          </a:solidFill>
          <a:ln/>
        </p:spPr>
      </p:sp>
      <p:sp>
        <p:nvSpPr>
          <p:cNvPr id="14" name="Shape 11"/>
          <p:cNvSpPr/>
          <p:nvPr/>
        </p:nvSpPr>
        <p:spPr>
          <a:xfrm>
            <a:off x="7065228" y="3108365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</p:sp>
      <p:sp>
        <p:nvSpPr>
          <p:cNvPr id="15" name="Text 12"/>
          <p:cNvSpPr/>
          <p:nvPr/>
        </p:nvSpPr>
        <p:spPr>
          <a:xfrm>
            <a:off x="7228344" y="3150037"/>
            <a:ext cx="173712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2</a:t>
            </a:r>
            <a:endParaRPr lang="en-US" sz="2624" dirty="0"/>
          </a:p>
        </p:txBody>
      </p:sp>
      <p:sp>
        <p:nvSpPr>
          <p:cNvPr id="16" name="Text 13"/>
          <p:cNvSpPr/>
          <p:nvPr/>
        </p:nvSpPr>
        <p:spPr>
          <a:xfrm>
            <a:off x="8537258" y="3156942"/>
            <a:ext cx="4055150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Coleta de Conteúdo do Site Oficial</a:t>
            </a:r>
            <a:endParaRPr lang="en-US" sz="2187" dirty="0"/>
          </a:p>
        </p:txBody>
      </p:sp>
      <p:sp>
        <p:nvSpPr>
          <p:cNvPr id="17" name="Text 14"/>
          <p:cNvSpPr/>
          <p:nvPr/>
        </p:nvSpPr>
        <p:spPr>
          <a:xfrm>
            <a:off x="8537258" y="3984546"/>
            <a:ext cx="4055150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O conteúdo do site oficial do partido, incluindo textos, vídeos e outras informações, foi coletado usando as bibliotecas </a:t>
            </a:r>
            <a:pPr algn="l" indent="0" marL="0">
              <a:lnSpc>
                <a:spcPts val="2799"/>
              </a:lnSpc>
              <a:buNone/>
            </a:pPr>
            <a:r>
              <a:rPr lang="en-US" sz="1750" b="1" i="1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jjcli </a:t>
            </a:r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 </a:t>
            </a:r>
            <a:pPr algn="l" indent="0" marL="0">
              <a:lnSpc>
                <a:spcPts val="2799"/>
              </a:lnSpc>
              <a:buNone/>
            </a:pPr>
            <a:r>
              <a:rPr lang="en-US" sz="1750" b="1" i="1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BeautifulSoup</a:t>
            </a:r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.</a:t>
            </a:r>
            <a:endParaRPr lang="en-US" sz="1750" dirty="0"/>
          </a:p>
        </p:txBody>
      </p:sp>
      <p:sp>
        <p:nvSpPr>
          <p:cNvPr id="18" name="Shape 15"/>
          <p:cNvSpPr/>
          <p:nvPr/>
        </p:nvSpPr>
        <p:spPr>
          <a:xfrm>
            <a:off x="6287631" y="4793873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C7C7D0"/>
          </a:solidFill>
          <a:ln/>
        </p:spPr>
      </p:sp>
      <p:sp>
        <p:nvSpPr>
          <p:cNvPr id="19" name="Shape 16"/>
          <p:cNvSpPr/>
          <p:nvPr/>
        </p:nvSpPr>
        <p:spPr>
          <a:xfrm>
            <a:off x="7065228" y="4566166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</p:sp>
      <p:sp>
        <p:nvSpPr>
          <p:cNvPr id="20" name="Text 17"/>
          <p:cNvSpPr/>
          <p:nvPr/>
        </p:nvSpPr>
        <p:spPr>
          <a:xfrm>
            <a:off x="7226201" y="4607838"/>
            <a:ext cx="17799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3</a:t>
            </a:r>
            <a:endParaRPr lang="en-US" sz="2624" dirty="0"/>
          </a:p>
        </p:txBody>
      </p:sp>
      <p:sp>
        <p:nvSpPr>
          <p:cNvPr id="21" name="Text 18"/>
          <p:cNvSpPr/>
          <p:nvPr/>
        </p:nvSpPr>
        <p:spPr>
          <a:xfrm>
            <a:off x="2037993" y="4614743"/>
            <a:ext cx="4055150" cy="104155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r"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Extração de Notícias de Sites Confiáveis e Vídeos Oficiais do Youtube</a:t>
            </a:r>
            <a:endParaRPr lang="en-US" sz="2187" dirty="0"/>
          </a:p>
        </p:txBody>
      </p:sp>
      <p:sp>
        <p:nvSpPr>
          <p:cNvPr id="22" name="Text 19"/>
          <p:cNvSpPr/>
          <p:nvPr/>
        </p:nvSpPr>
        <p:spPr>
          <a:xfrm>
            <a:off x="2037993" y="5789533"/>
            <a:ext cx="4055150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r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As notícias de sites considerados confiáveis foram coletadas e tratadas, removendo blocos de texto indesejados e caracteres especiais.</a:t>
            </a:r>
            <a:endParaRPr lang="en-US" sz="1750" dirty="0"/>
          </a:p>
        </p:txBody>
      </p:sp>
      <p:pic>
        <p:nvPicPr>
          <p:cNvPr id="23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1188601"/>
            <a:ext cx="5962055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Filtragem de Conteúdo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2216229"/>
            <a:ext cx="3370064" cy="4824770"/>
          </a:xfrm>
          <a:prstGeom prst="roundRect">
            <a:avLst>
              <a:gd name="adj" fmla="val 2967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2267783" y="2446020"/>
            <a:ext cx="2910483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Identificação de Discursos Potencialmente Antiéticos</a:t>
            </a:r>
            <a:endParaRPr lang="en-US" sz="2187" dirty="0"/>
          </a:p>
        </p:txBody>
      </p:sp>
      <p:sp>
        <p:nvSpPr>
          <p:cNvPr id="7" name="Text 5"/>
          <p:cNvSpPr/>
          <p:nvPr/>
        </p:nvSpPr>
        <p:spPr>
          <a:xfrm>
            <a:off x="2267783" y="3967996"/>
            <a:ext cx="2910483" cy="248781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Foram desenvolvidas estratégias para identificar e remover trechos de discursos que pudessem ser considerados antiéticos, como ataques pessoais ou conteúdo discriminatório.</a:t>
            </a:r>
            <a:endParaRPr lang="en-US" sz="1750" dirty="0"/>
          </a:p>
        </p:txBody>
      </p:sp>
      <p:sp>
        <p:nvSpPr>
          <p:cNvPr id="8" name="Shape 6"/>
          <p:cNvSpPr/>
          <p:nvPr/>
        </p:nvSpPr>
        <p:spPr>
          <a:xfrm>
            <a:off x="5630228" y="2216229"/>
            <a:ext cx="3370064" cy="4824770"/>
          </a:xfrm>
          <a:prstGeom prst="roundRect">
            <a:avLst>
              <a:gd name="adj" fmla="val 2967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</p:sp>
      <p:sp>
        <p:nvSpPr>
          <p:cNvPr id="9" name="Text 7"/>
          <p:cNvSpPr/>
          <p:nvPr/>
        </p:nvSpPr>
        <p:spPr>
          <a:xfrm>
            <a:off x="5860018" y="2446020"/>
            <a:ext cx="2910483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Utilização de Análise de Sentimento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5860018" y="3273623"/>
            <a:ext cx="2910483" cy="248781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 biblioteca NLTK foi usada em combinação  para sinalizar a polaridade das palavras, auxiliando na identificação de linguagem negativa associada a discursos de ódio.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9222462" y="2216229"/>
            <a:ext cx="3370064" cy="4824770"/>
          </a:xfrm>
          <a:prstGeom prst="roundRect">
            <a:avLst>
              <a:gd name="adj" fmla="val 2967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</p:sp>
      <p:sp>
        <p:nvSpPr>
          <p:cNvPr id="12" name="Text 10"/>
          <p:cNvSpPr/>
          <p:nvPr/>
        </p:nvSpPr>
        <p:spPr>
          <a:xfrm>
            <a:off x="9452253" y="2446020"/>
            <a:ext cx="2910483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Criação de Lista de Termos Negativos e Lematização com Spacy</a:t>
            </a:r>
            <a:endParaRPr lang="en-US" sz="2187" dirty="0"/>
          </a:p>
        </p:txBody>
      </p:sp>
      <p:sp>
        <p:nvSpPr>
          <p:cNvPr id="13" name="Text 11"/>
          <p:cNvSpPr/>
          <p:nvPr/>
        </p:nvSpPr>
        <p:spPr>
          <a:xfrm>
            <a:off x="9452253" y="3967996"/>
            <a:ext cx="2910483" cy="284321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Uma lista de palavras e nomes associados à oposição do AD foi criada para, em combinação com a biblioteca Spacy para lematização, garantir a filtragem de conteúdo potencialmente antiético.</a:t>
            </a:r>
            <a:endParaRPr lang="en-US" sz="1750" dirty="0"/>
          </a:p>
        </p:txBody>
      </p:sp>
      <p:pic>
        <p:nvPicPr>
          <p:cNvPr id="1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1861304"/>
            <a:ext cx="7042904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Tokenização e Embeddings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037993" y="311110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Tokenização</a:t>
            </a:r>
            <a:endParaRPr lang="en-US" sz="2187" dirty="0"/>
          </a:p>
        </p:txBody>
      </p:sp>
      <p:sp>
        <p:nvSpPr>
          <p:cNvPr id="6" name="Text 4"/>
          <p:cNvSpPr/>
          <p:nvPr/>
        </p:nvSpPr>
        <p:spPr>
          <a:xfrm>
            <a:off x="2037993" y="3680460"/>
            <a:ext cx="3156347" cy="248781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O processo de tokenização foi realizado utilizando a biblioteca tiktoken, com o esquema de codificação cl100k_base, que divide o texto em tokens de palavras, subpalavras e caracteres.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5743932" y="311110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Embeddings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5743932" y="3680460"/>
            <a:ext cx="3156347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Os embeddings foram gerados usando o modelo "text-embedding-3-small" da OpenAI, que codifica o significado e o contexto dos tokens em vetores numéricos.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9449872" y="311110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Criação de Contexto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9449872" y="3680460"/>
            <a:ext cx="3156347" cy="248781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Uma função foi desenvolvida para encontrar o contexto mais relevante a partir dos embeddings, a fim de responder às perguntas dos usuários de forma precisa e informativa.</a:t>
            </a:r>
            <a:endParaRPr lang="en-US" sz="1750" dirty="0"/>
          </a:p>
        </p:txBody>
      </p:sp>
      <p:pic>
        <p:nvPicPr>
          <p:cNvPr id="11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2027872"/>
            <a:ext cx="8489752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Modelo de Resposta a Perguntas</a:t>
            </a:r>
            <a:endParaRPr lang="en-US" sz="4374" dirty="0"/>
          </a:p>
        </p:txBody>
      </p:sp>
      <p:pic>
        <p:nvPicPr>
          <p:cNvPr id="5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37993" y="3166586"/>
            <a:ext cx="555427" cy="555427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037993" y="394418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Pergunta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037993" y="4424601"/>
            <a:ext cx="3295888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O modelo é capaz de receber perguntas dos usuários e gerar respostas com base no contexto extraído dos textos.</a:t>
            </a:r>
            <a:endParaRPr lang="en-US" sz="1750" dirty="0"/>
          </a:p>
        </p:txBody>
      </p:sp>
      <p:pic>
        <p:nvPicPr>
          <p:cNvPr id="8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7137" y="3166586"/>
            <a:ext cx="555427" cy="555427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5667137" y="394418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Processamento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5667137" y="4424601"/>
            <a:ext cx="3296007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Utilizando o modelo GPT-3.5 Turbo Instruct, o sistema processa a pergunta e o contexto relevante para gerar uma resposta informativa e ética.</a:t>
            </a:r>
            <a:endParaRPr lang="en-US" sz="1750" dirty="0"/>
          </a:p>
        </p:txBody>
      </p:sp>
      <p:pic>
        <p:nvPicPr>
          <p:cNvPr id="11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6400" y="3166586"/>
            <a:ext cx="555427" cy="555427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9296400" y="394418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Resposta</a:t>
            </a:r>
            <a:endParaRPr lang="en-US" sz="2187" dirty="0"/>
          </a:p>
        </p:txBody>
      </p:sp>
      <p:sp>
        <p:nvSpPr>
          <p:cNvPr id="13" name="Text 8"/>
          <p:cNvSpPr/>
          <p:nvPr/>
        </p:nvSpPr>
        <p:spPr>
          <a:xfrm>
            <a:off x="9296400" y="4424601"/>
            <a:ext cx="3296007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 resposta gerada é então apresentada ao usuário, fornecendo informações sobre o programa eleitoral do Partido Aliança Democrática.</a:t>
            </a:r>
            <a:endParaRPr lang="en-US" sz="1750" dirty="0"/>
          </a:p>
        </p:txBody>
      </p:sp>
      <p:pic>
        <p:nvPicPr>
          <p:cNvPr id="14" name="Image 3" descr="preencoded.png">
            <a:hlinkClick r:id="rId5" tooltip="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1891189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Interface do Chatbot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2918817"/>
            <a:ext cx="3370064" cy="3419594"/>
          </a:xfrm>
          <a:prstGeom prst="roundRect">
            <a:avLst>
              <a:gd name="adj" fmla="val 2967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2267783" y="3148608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Interação Amigável</a:t>
            </a:r>
            <a:endParaRPr lang="en-US" sz="2187" dirty="0"/>
          </a:p>
        </p:txBody>
      </p:sp>
      <p:sp>
        <p:nvSpPr>
          <p:cNvPr id="7" name="Text 5"/>
          <p:cNvSpPr/>
          <p:nvPr/>
        </p:nvSpPr>
        <p:spPr>
          <a:xfrm>
            <a:off x="2267783" y="3629025"/>
            <a:ext cx="2910483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 interface do chatbot foi desenvolvida utilizando a biblioteca Gradio, oferecendo uma experiência de usuário intuitiva e agradável.</a:t>
            </a:r>
            <a:endParaRPr lang="en-US" sz="1750" dirty="0"/>
          </a:p>
        </p:txBody>
      </p:sp>
      <p:sp>
        <p:nvSpPr>
          <p:cNvPr id="8" name="Shape 6"/>
          <p:cNvSpPr/>
          <p:nvPr/>
        </p:nvSpPr>
        <p:spPr>
          <a:xfrm>
            <a:off x="5630228" y="2918817"/>
            <a:ext cx="3370064" cy="3419594"/>
          </a:xfrm>
          <a:prstGeom prst="roundRect">
            <a:avLst>
              <a:gd name="adj" fmla="val 2967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</p:sp>
      <p:sp>
        <p:nvSpPr>
          <p:cNvPr id="9" name="Text 7"/>
          <p:cNvSpPr/>
          <p:nvPr/>
        </p:nvSpPr>
        <p:spPr>
          <a:xfrm>
            <a:off x="5860018" y="3148608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Imagens Ilustrativas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5860018" y="3629025"/>
            <a:ext cx="2910483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Imagens relacionadas ao Partido Aliança Democrática foram adicionadas para enriquecer a experiência do usuário.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9222462" y="2918817"/>
            <a:ext cx="3370064" cy="3419594"/>
          </a:xfrm>
          <a:prstGeom prst="roundRect">
            <a:avLst>
              <a:gd name="adj" fmla="val 2967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</p:sp>
      <p:sp>
        <p:nvSpPr>
          <p:cNvPr id="12" name="Text 10"/>
          <p:cNvSpPr/>
          <p:nvPr/>
        </p:nvSpPr>
        <p:spPr>
          <a:xfrm>
            <a:off x="9452253" y="3148608"/>
            <a:ext cx="2910483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Histórico de Conversas</a:t>
            </a:r>
            <a:endParaRPr lang="en-US" sz="2187" dirty="0"/>
          </a:p>
        </p:txBody>
      </p:sp>
      <p:sp>
        <p:nvSpPr>
          <p:cNvPr id="13" name="Text 11"/>
          <p:cNvSpPr/>
          <p:nvPr/>
        </p:nvSpPr>
        <p:spPr>
          <a:xfrm>
            <a:off x="9452253" y="3976211"/>
            <a:ext cx="2910483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O chatbot mantém um histórico das perguntas e respostas, permitindo que o usuário acompanhe o desenvolvimento da conversa.</a:t>
            </a:r>
            <a:endParaRPr lang="en-US" sz="1750" dirty="0"/>
          </a:p>
        </p:txBody>
      </p:sp>
      <p:pic>
        <p:nvPicPr>
          <p:cNvPr id="1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878919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Testes e Validação</a:t>
            </a:r>
            <a:endParaRPr lang="en-US" sz="4374" dirty="0"/>
          </a:p>
        </p:txBody>
      </p:sp>
      <p:pic>
        <p:nvPicPr>
          <p:cNvPr id="5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37993" y="1906548"/>
            <a:ext cx="10554414" cy="5444133"/>
          </a:xfrm>
          <a:prstGeom prst="rect">
            <a:avLst/>
          </a:prstGeom>
        </p:spPr>
      </p:pic>
      <p:pic>
        <p:nvPicPr>
          <p:cNvPr id="6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2024-05-23T20:52:44Z</dcterms:created>
  <dcterms:modified xsi:type="dcterms:W3CDTF">2024-05-23T20:52:44Z</dcterms:modified>
</cp:coreProperties>
</file>