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6" r:id="rId1"/>
  </p:sldMasterIdLst>
  <p:notesMasterIdLst>
    <p:notesMasterId r:id="rId9"/>
  </p:notesMasterIdLst>
  <p:sldIdLst>
    <p:sldId id="259" r:id="rId2"/>
    <p:sldId id="257" r:id="rId3"/>
    <p:sldId id="258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3"/>
    <p:restoredTop sz="94647"/>
  </p:normalViewPr>
  <p:slideViewPr>
    <p:cSldViewPr snapToGrid="0" snapToObjects="1">
      <p:cViewPr varScale="1">
        <p:scale>
          <a:sx n="78" d="100"/>
          <a:sy n="78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920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072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688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739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738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144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115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274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637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21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042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026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046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00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743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115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46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65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78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lir.llvm.org/" TargetMode="External"/><Relationship Id="rId2" Type="http://schemas.openxmlformats.org/officeDocument/2006/relationships/hyperlink" Target="https://www.tensorflow.org/?hl=es-4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C5DCD-F76B-430A-83D0-A590100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81354"/>
            <a:ext cx="11029071" cy="6203852"/>
          </a:xfrm>
        </p:spPr>
        <p:txBody>
          <a:bodyPr>
            <a:normAutofit fontScale="90000"/>
          </a:bodyPr>
          <a:lstStyle/>
          <a:p>
            <a:pPr algn="ctr"/>
            <a:br>
              <a:rPr lang="es-MX" sz="2800" b="1" dirty="0">
                <a:solidFill>
                  <a:schemeClr val="bg1"/>
                </a:solidFill>
              </a:rPr>
            </a:br>
            <a:br>
              <a:rPr lang="es-MX" sz="2800" b="1" dirty="0">
                <a:solidFill>
                  <a:schemeClr val="bg1"/>
                </a:solidFill>
              </a:rPr>
            </a:br>
            <a:br>
              <a:rPr lang="es-MX" sz="2800" b="1" dirty="0">
                <a:solidFill>
                  <a:schemeClr val="bg1"/>
                </a:solidFill>
              </a:rPr>
            </a:br>
            <a:r>
              <a:rPr lang="es-MX" sz="2800" b="1" dirty="0">
                <a:solidFill>
                  <a:srgbClr val="FFC000"/>
                </a:solidFill>
              </a:rPr>
              <a:t>INSTITUTO TECNOLÓGICO DE IZTAPALAPA I</a:t>
            </a:r>
            <a:br>
              <a:rPr lang="es-MX" sz="2800" b="1" dirty="0">
                <a:solidFill>
                  <a:srgbClr val="FFC000"/>
                </a:solidFill>
              </a:rPr>
            </a:br>
            <a:br>
              <a:rPr lang="es-MX" sz="2800" b="1" dirty="0">
                <a:solidFill>
                  <a:srgbClr val="FFC000"/>
                </a:solidFill>
              </a:rPr>
            </a:br>
            <a:r>
              <a:rPr lang="es-MX" sz="2800" b="1" dirty="0">
                <a:solidFill>
                  <a:srgbClr val="FFC000"/>
                </a:solidFill>
              </a:rPr>
              <a:t>INTEGRANTES: </a:t>
            </a:r>
            <a:br>
              <a:rPr lang="es-MX" sz="2800" b="1" dirty="0">
                <a:solidFill>
                  <a:srgbClr val="FFC000"/>
                </a:solidFill>
              </a:rPr>
            </a:br>
            <a:r>
              <a:rPr lang="es-MX" sz="2800" b="1" dirty="0">
                <a:solidFill>
                  <a:srgbClr val="FFC000"/>
                </a:solidFill>
              </a:rPr>
              <a:t>CUANENEMI CUANALO MARIO ALBERTO</a:t>
            </a:r>
            <a:br>
              <a:rPr lang="es-MX" sz="2800" b="1" dirty="0">
                <a:solidFill>
                  <a:srgbClr val="FFC000"/>
                </a:solidFill>
              </a:rPr>
            </a:br>
            <a:r>
              <a:rPr lang="es-MX" sz="2800" b="1" dirty="0">
                <a:solidFill>
                  <a:srgbClr val="FFC000"/>
                </a:solidFill>
              </a:rPr>
              <a:t>FERMÍN CRUZ ERIK</a:t>
            </a:r>
            <a:br>
              <a:rPr lang="es-MX" sz="2800" b="1" dirty="0">
                <a:solidFill>
                  <a:srgbClr val="FFC000"/>
                </a:solidFill>
              </a:rPr>
            </a:br>
            <a:r>
              <a:rPr lang="es-MX" sz="2800" b="1" dirty="0">
                <a:solidFill>
                  <a:srgbClr val="FFC000"/>
                </a:solidFill>
              </a:rPr>
              <a:t>GUTIÉRREZ ARELLANO RAFAEL</a:t>
            </a:r>
            <a:br>
              <a:rPr lang="es-MX" sz="2800" b="1" dirty="0">
                <a:solidFill>
                  <a:srgbClr val="FFC000"/>
                </a:solidFill>
              </a:rPr>
            </a:br>
            <a:r>
              <a:rPr lang="es-MX" sz="2800" b="1" dirty="0">
                <a:solidFill>
                  <a:srgbClr val="FFC000"/>
                </a:solidFill>
              </a:rPr>
              <a:t>PÉREZ ARMAS FAUSTO ISAAC</a:t>
            </a:r>
            <a:br>
              <a:rPr lang="es-MX" sz="2800" b="1" dirty="0">
                <a:solidFill>
                  <a:srgbClr val="FFC000"/>
                </a:solidFill>
              </a:rPr>
            </a:br>
            <a:br>
              <a:rPr lang="es-MX" sz="2800" b="1" dirty="0">
                <a:solidFill>
                  <a:srgbClr val="FFC000"/>
                </a:solidFill>
              </a:rPr>
            </a:br>
            <a:r>
              <a:rPr lang="es-MX" sz="2800" b="1" dirty="0">
                <a:solidFill>
                  <a:srgbClr val="FFC000"/>
                </a:solidFill>
              </a:rPr>
              <a:t>PROFESOR: ABIEL TOMÁS PARRA HERNÁNDEZ</a:t>
            </a:r>
            <a:br>
              <a:rPr lang="es-MX" sz="2800" b="1" dirty="0">
                <a:solidFill>
                  <a:srgbClr val="FFC000"/>
                </a:solidFill>
              </a:rPr>
            </a:br>
            <a:br>
              <a:rPr lang="es-MX" sz="2800" b="1" dirty="0">
                <a:solidFill>
                  <a:srgbClr val="FFC000"/>
                </a:solidFill>
              </a:rPr>
            </a:br>
            <a:r>
              <a:rPr lang="es-MX" sz="2800" b="1" dirty="0">
                <a:solidFill>
                  <a:srgbClr val="FFC000"/>
                </a:solidFill>
              </a:rPr>
              <a:t>¿QUÉ ES EL MLIR?</a:t>
            </a:r>
            <a:br>
              <a:rPr lang="es-MX" sz="2800" b="1" dirty="0">
                <a:solidFill>
                  <a:srgbClr val="FFC000"/>
                </a:solidFill>
              </a:rPr>
            </a:br>
            <a:endParaRPr lang="es-MX" sz="2800" b="1" dirty="0">
              <a:solidFill>
                <a:srgbClr val="FFC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333793-8E0D-4160-9B14-644E15C2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59" y="281354"/>
            <a:ext cx="3398108" cy="11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8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72F3C-3EC4-490E-AE5E-026E727B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620" y="418596"/>
            <a:ext cx="5101115" cy="755296"/>
          </a:xfrm>
        </p:spPr>
        <p:txBody>
          <a:bodyPr/>
          <a:lstStyle/>
          <a:p>
            <a:pPr algn="ctr"/>
            <a:r>
              <a:rPr lang="es-MX" sz="4000" b="1" dirty="0">
                <a:solidFill>
                  <a:srgbClr val="00B0F0"/>
                </a:solidFill>
              </a:rPr>
              <a:t>¿QUÉ ES MLIR?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35E2F5-1EF6-4828-AC35-EE21C350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14" y="1530850"/>
            <a:ext cx="4121138" cy="412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2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6553D2F-47F4-48EA-8297-73FED9FD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622" y="3728417"/>
            <a:ext cx="3990924" cy="2749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190922-CAEC-440D-AFD2-D3C28E35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58" y="1180145"/>
            <a:ext cx="4927714" cy="254827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DDBC936-80FF-4547-8DB9-4DD967FA256A}"/>
              </a:ext>
            </a:extLst>
          </p:cNvPr>
          <p:cNvSpPr txBox="1"/>
          <p:nvPr/>
        </p:nvSpPr>
        <p:spPr>
          <a:xfrm>
            <a:off x="3291053" y="257602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00B0F0"/>
                </a:solidFill>
              </a:rPr>
              <a:t>¿ PARA QUE SIRVE ?</a:t>
            </a:r>
          </a:p>
        </p:txBody>
      </p:sp>
    </p:spTree>
    <p:extLst>
      <p:ext uri="{BB962C8B-B14F-4D97-AF65-F5344CB8AC3E}">
        <p14:creationId xmlns:p14="http://schemas.microsoft.com/office/powerpoint/2010/main" val="22580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04178-22D4-471A-8204-6D6A493D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647" y="212045"/>
            <a:ext cx="3250997" cy="982187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B0F0"/>
                </a:solidFill>
              </a:rPr>
              <a:t>TENSOR FLOW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87ABAA-0974-4198-9414-414F9C81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00" y="1589649"/>
            <a:ext cx="4345200" cy="43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5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94596-35A8-43BC-99B1-89B90ECC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046" y="341508"/>
            <a:ext cx="6347813" cy="1376082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B0F0"/>
                </a:solidFill>
              </a:rPr>
              <a:t>VENTAJAS DE USAR TENSOR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BF1308-0D06-477F-9525-0475A36AF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684" y="2755291"/>
            <a:ext cx="8228079" cy="1977347"/>
          </a:xfrm>
        </p:spPr>
        <p:txBody>
          <a:bodyPr>
            <a:normAutofit/>
          </a:bodyPr>
          <a:lstStyle/>
          <a:p>
            <a:pPr algn="just"/>
            <a:r>
              <a:rPr lang="es-MX" sz="2400" b="1" dirty="0">
                <a:solidFill>
                  <a:srgbClr val="FFFF00"/>
                </a:solidFill>
              </a:rPr>
              <a:t>Compilación sencilla de modelos </a:t>
            </a:r>
          </a:p>
          <a:p>
            <a:pPr algn="just"/>
            <a:r>
              <a:rPr lang="es-MX" sz="2400" b="1" dirty="0">
                <a:solidFill>
                  <a:srgbClr val="FFFF00"/>
                </a:solidFill>
              </a:rPr>
              <a:t>Producción de AA sólido en cualquier parte </a:t>
            </a:r>
          </a:p>
          <a:p>
            <a:pPr algn="just"/>
            <a:r>
              <a:rPr lang="es-MX" sz="2400" b="1" dirty="0">
                <a:solidFill>
                  <a:srgbClr val="FFFF00"/>
                </a:solidFill>
              </a:rPr>
              <a:t>Importante experimentación para la investigación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131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0AB75-FE03-41AE-87F6-B43BFF68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082" y="256972"/>
            <a:ext cx="3277216" cy="1089915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B0F0"/>
                </a:solidFill>
              </a:rPr>
              <a:t>¿QUÉ ES HPC?</a:t>
            </a:r>
          </a:p>
        </p:txBody>
      </p:sp>
      <p:pic>
        <p:nvPicPr>
          <p:cNvPr id="1026" name="Picture 2" descr="Five Trends to Watch in High Performance Computing">
            <a:extLst>
              <a:ext uri="{FF2B5EF4-FFF2-40B4-BE49-F238E27FC236}">
                <a16:creationId xmlns:a16="http://schemas.microsoft.com/office/drawing/2014/main" id="{E75F4C65-11E1-4C87-9A5A-6F8AA407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13" y="126354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nte Greenlake, HPE promueve la Computación de Alto Rendimiento (HPC)">
            <a:extLst>
              <a:ext uri="{FF2B5EF4-FFF2-40B4-BE49-F238E27FC236}">
                <a16:creationId xmlns:a16="http://schemas.microsoft.com/office/drawing/2014/main" id="{19CFA208-F0A4-4DB7-9A85-96272536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63" y="2780656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igh Performance Computing (HPC) on OpenStack: a few recommendations.">
            <a:extLst>
              <a:ext uri="{FF2B5EF4-FFF2-40B4-BE49-F238E27FC236}">
                <a16:creationId xmlns:a16="http://schemas.microsoft.com/office/drawing/2014/main" id="{056C96EE-FB77-45C3-96C7-A8E17680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8" y="116114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igh Performance Computing (HPC): Everything You Need to Know">
            <a:extLst>
              <a:ext uri="{FF2B5EF4-FFF2-40B4-BE49-F238E27FC236}">
                <a16:creationId xmlns:a16="http://schemas.microsoft.com/office/drawing/2014/main" id="{195C9B81-F4EE-4A59-8197-B8DC5E63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13" y="4523731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B75F71A-5452-4A91-8FBA-927430491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664" y="4609456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9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8E8EF-52A2-4CFA-9F5F-8A2D0455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956" y="363260"/>
            <a:ext cx="3044872" cy="1094837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B0F0"/>
                </a:solidFill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BB45B-2C12-4CF7-9A47-45D60BAC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284" y="1816444"/>
            <a:ext cx="9274456" cy="45225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Pagina oficial de tensor Flow https://www.tensorflow.org/?hl=es-419</a:t>
            </a:r>
            <a:endParaRPr lang="es-MX" sz="24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algn="just"/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Netapp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. (2021) ¿Qué es la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computacion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de alto rendimiento? Recuperado de la pagina oficial: https://www.netapp.com/es/data-storage/high-performance-computing/what-is-hpc/</a:t>
            </a:r>
          </a:p>
          <a:p>
            <a:pPr algn="just"/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Oriol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Vinyals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Pete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Warden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Martin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Wattenberg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Martin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Wicke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Yuan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Yu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and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Xiaoqiang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Zheng. TensorFlow: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Large-scale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machine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learning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on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heterogeneous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systems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2015. Software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available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from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tensorflow.org. Recuperado de:  https://www.tensorflow.org/mlir?hl=es-419</a:t>
            </a:r>
          </a:p>
          <a:p>
            <a:pPr algn="just"/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MLIR. Multi-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Level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IR </a:t>
            </a:r>
            <a:r>
              <a:rPr lang="es-MX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Compiler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Framework </a:t>
            </a:r>
            <a:r>
              <a:rPr lang="en-US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Hugo.TechDoc</a:t>
            </a:r>
            <a:r>
              <a:rPr lang="en-US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Thingsym</a:t>
            </a:r>
            <a:r>
              <a:rPr lang="en-US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Recuperado de: https://mlir.llvm.org/</a:t>
            </a:r>
            <a:r>
              <a:rPr lang="es-MX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49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878</TotalTime>
  <Words>214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Malla</vt:lpstr>
      <vt:lpstr>   INSTITUTO TECNOLÓGICO DE IZTAPALAPA I  INTEGRANTES:  CUANENEMI CUANALO MARIO ALBERTO FERMÍN CRUZ ERIK GUTIÉRREZ ARELLANO RAFAEL PÉREZ ARMAS FAUSTO ISAAC  PROFESOR: ABIEL TOMÁS PARRA HERNÁNDEZ  ¿QUÉ ES EL MLIR? </vt:lpstr>
      <vt:lpstr>¿QUÉ ES MLIR?</vt:lpstr>
      <vt:lpstr>Presentación de PowerPoint</vt:lpstr>
      <vt:lpstr>TENSOR FLOW</vt:lpstr>
      <vt:lpstr>VENTAJAS DE USAR TENSOR FLOW</vt:lpstr>
      <vt:lpstr>¿QUÉ ES HPC?</vt:lpstr>
      <vt:lpstr>BIBLIOGRAFÍA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Fausto Armas</dc:creator>
  <cp:keywords/>
  <dc:description/>
  <cp:lastModifiedBy>Fausto Armas</cp:lastModifiedBy>
  <cp:revision>54</cp:revision>
  <dcterms:modified xsi:type="dcterms:W3CDTF">2021-05-09T18:54:51Z</dcterms:modified>
  <cp:category/>
</cp:coreProperties>
</file>