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76E40-EB74-44AC-A564-B2B1C13D07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A0C6F4-7B2F-4A74-AD25-2A367023EB91}">
      <dgm:prSet/>
      <dgm:spPr/>
      <dgm:t>
        <a:bodyPr/>
        <a:lstStyle/>
        <a:p>
          <a:r>
            <a:rPr lang="es-ES" b="0" i="0"/>
            <a:t>Estructura Básica y Línea de Montaje</a:t>
          </a:r>
          <a:endParaRPr lang="en-US"/>
        </a:p>
      </dgm:t>
    </dgm:pt>
    <dgm:pt modelId="{1679C1BA-D8B1-4EB5-9A1A-9AC6DF467D20}" type="parTrans" cxnId="{AACEAE28-1AAA-4BEA-A1F2-C24E49E516E5}">
      <dgm:prSet/>
      <dgm:spPr/>
      <dgm:t>
        <a:bodyPr/>
        <a:lstStyle/>
        <a:p>
          <a:endParaRPr lang="en-US"/>
        </a:p>
      </dgm:t>
    </dgm:pt>
    <dgm:pt modelId="{FBB1C0E0-5B6D-4205-B7B7-D7B5D3478A70}" type="sibTrans" cxnId="{AACEAE28-1AAA-4BEA-A1F2-C24E49E516E5}">
      <dgm:prSet/>
      <dgm:spPr/>
      <dgm:t>
        <a:bodyPr/>
        <a:lstStyle/>
        <a:p>
          <a:endParaRPr lang="en-US"/>
        </a:p>
      </dgm:t>
    </dgm:pt>
    <dgm:pt modelId="{A9BCAAEE-ADD7-4934-AB2E-02F137A1E1E4}">
      <dgm:prSet/>
      <dgm:spPr/>
      <dgm:t>
        <a:bodyPr/>
        <a:lstStyle/>
        <a:p>
          <a:r>
            <a:rPr lang="es-ES" b="0" i="0"/>
            <a:t>Retroalimentación y Tiempo de Llegada</a:t>
          </a:r>
          <a:endParaRPr lang="en-US"/>
        </a:p>
      </dgm:t>
    </dgm:pt>
    <dgm:pt modelId="{514A79BD-53FC-408C-8B5E-A36A3F1601C0}" type="parTrans" cxnId="{C2A6EF12-15BD-440F-A3D8-2E5FE06D0F0C}">
      <dgm:prSet/>
      <dgm:spPr/>
      <dgm:t>
        <a:bodyPr/>
        <a:lstStyle/>
        <a:p>
          <a:endParaRPr lang="en-US"/>
        </a:p>
      </dgm:t>
    </dgm:pt>
    <dgm:pt modelId="{B5D10C1A-C9C8-4E83-8C29-33AA75768A4B}" type="sibTrans" cxnId="{C2A6EF12-15BD-440F-A3D8-2E5FE06D0F0C}">
      <dgm:prSet/>
      <dgm:spPr/>
      <dgm:t>
        <a:bodyPr/>
        <a:lstStyle/>
        <a:p>
          <a:endParaRPr lang="en-US"/>
        </a:p>
      </dgm:t>
    </dgm:pt>
    <dgm:pt modelId="{0C72F250-D0E4-42B3-8870-1310A17801C3}">
      <dgm:prSet/>
      <dgm:spPr/>
      <dgm:t>
        <a:bodyPr/>
        <a:lstStyle/>
        <a:p>
          <a:r>
            <a:rPr lang="es-ES" b="0" i="0"/>
            <a:t>Suministro y Control en Capas</a:t>
          </a:r>
          <a:endParaRPr lang="en-US"/>
        </a:p>
      </dgm:t>
    </dgm:pt>
    <dgm:pt modelId="{9D4EB5B0-9CB4-4FAE-B54B-0445F1F152D1}" type="parTrans" cxnId="{E13CEA64-0B8B-4E0C-A174-997D54F2E53E}">
      <dgm:prSet/>
      <dgm:spPr/>
      <dgm:t>
        <a:bodyPr/>
        <a:lstStyle/>
        <a:p>
          <a:endParaRPr lang="en-US"/>
        </a:p>
      </dgm:t>
    </dgm:pt>
    <dgm:pt modelId="{FAA30A1F-5ECA-4E15-93B4-782A4648B638}" type="sibTrans" cxnId="{E13CEA64-0B8B-4E0C-A174-997D54F2E53E}">
      <dgm:prSet/>
      <dgm:spPr/>
      <dgm:t>
        <a:bodyPr/>
        <a:lstStyle/>
        <a:p>
          <a:endParaRPr lang="en-US"/>
        </a:p>
      </dgm:t>
    </dgm:pt>
    <dgm:pt modelId="{BD0243D7-EDE0-4EB1-945C-70312EBD6D88}">
      <dgm:prSet/>
      <dgm:spPr/>
      <dgm:t>
        <a:bodyPr/>
        <a:lstStyle/>
        <a:p>
          <a:r>
            <a:rPr lang="es-ES" b="0" i="0"/>
            <a:t>Flujo de Acción</a:t>
          </a:r>
          <a:endParaRPr lang="en-US"/>
        </a:p>
      </dgm:t>
    </dgm:pt>
    <dgm:pt modelId="{52408BB0-913A-46BD-8FF1-0581620E0210}" type="parTrans" cxnId="{48131865-06A0-4D41-B471-0A95339A5726}">
      <dgm:prSet/>
      <dgm:spPr/>
      <dgm:t>
        <a:bodyPr/>
        <a:lstStyle/>
        <a:p>
          <a:endParaRPr lang="en-US"/>
        </a:p>
      </dgm:t>
    </dgm:pt>
    <dgm:pt modelId="{3C169774-315B-49C9-AF82-450E5DE8F45C}" type="sibTrans" cxnId="{48131865-06A0-4D41-B471-0A95339A5726}">
      <dgm:prSet/>
      <dgm:spPr/>
      <dgm:t>
        <a:bodyPr/>
        <a:lstStyle/>
        <a:p>
          <a:endParaRPr lang="en-US"/>
        </a:p>
      </dgm:t>
    </dgm:pt>
    <dgm:pt modelId="{5F2BFC38-3102-4C60-94F5-F517F45C3037}" type="pres">
      <dgm:prSet presAssocID="{25776E40-EB74-44AC-A564-B2B1C13D07EC}" presName="linear" presStyleCnt="0">
        <dgm:presLayoutVars>
          <dgm:animLvl val="lvl"/>
          <dgm:resizeHandles val="exact"/>
        </dgm:presLayoutVars>
      </dgm:prSet>
      <dgm:spPr/>
    </dgm:pt>
    <dgm:pt modelId="{C404A2DD-0E47-421C-BD49-A54B6A75F4B7}" type="pres">
      <dgm:prSet presAssocID="{35A0C6F4-7B2F-4A74-AD25-2A367023EB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CD696B-DF0F-4285-9093-B8B8503F86D9}" type="pres">
      <dgm:prSet presAssocID="{FBB1C0E0-5B6D-4205-B7B7-D7B5D3478A70}" presName="spacer" presStyleCnt="0"/>
      <dgm:spPr/>
    </dgm:pt>
    <dgm:pt modelId="{8A943483-5A3A-4DEC-9D3C-D291AB0E5771}" type="pres">
      <dgm:prSet presAssocID="{A9BCAAEE-ADD7-4934-AB2E-02F137A1E1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6AAFD3-5DA2-49A3-AC2B-D28D96639786}" type="pres">
      <dgm:prSet presAssocID="{B5D10C1A-C9C8-4E83-8C29-33AA75768A4B}" presName="spacer" presStyleCnt="0"/>
      <dgm:spPr/>
    </dgm:pt>
    <dgm:pt modelId="{5F2C5D4C-ECA6-4E9C-B1D9-B43A7BE3D561}" type="pres">
      <dgm:prSet presAssocID="{0C72F250-D0E4-42B3-8870-1310A17801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78B85F2-3441-440E-A488-07FD5C256340}" type="pres">
      <dgm:prSet presAssocID="{FAA30A1F-5ECA-4E15-93B4-782A4648B638}" presName="spacer" presStyleCnt="0"/>
      <dgm:spPr/>
    </dgm:pt>
    <dgm:pt modelId="{D5D74DE1-5712-48F3-9E28-D8F43EF17722}" type="pres">
      <dgm:prSet presAssocID="{BD0243D7-EDE0-4EB1-945C-70312EBD6D8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4DA610C-2893-4C61-8F2A-9F36CE58D01E}" type="presOf" srcId="{35A0C6F4-7B2F-4A74-AD25-2A367023EB91}" destId="{C404A2DD-0E47-421C-BD49-A54B6A75F4B7}" srcOrd="0" destOrd="0" presId="urn:microsoft.com/office/officeart/2005/8/layout/vList2"/>
    <dgm:cxn modelId="{C2A6EF12-15BD-440F-A3D8-2E5FE06D0F0C}" srcId="{25776E40-EB74-44AC-A564-B2B1C13D07EC}" destId="{A9BCAAEE-ADD7-4934-AB2E-02F137A1E1E4}" srcOrd="1" destOrd="0" parTransId="{514A79BD-53FC-408C-8B5E-A36A3F1601C0}" sibTransId="{B5D10C1A-C9C8-4E83-8C29-33AA75768A4B}"/>
    <dgm:cxn modelId="{AACEAE28-1AAA-4BEA-A1F2-C24E49E516E5}" srcId="{25776E40-EB74-44AC-A564-B2B1C13D07EC}" destId="{35A0C6F4-7B2F-4A74-AD25-2A367023EB91}" srcOrd="0" destOrd="0" parTransId="{1679C1BA-D8B1-4EB5-9A1A-9AC6DF467D20}" sibTransId="{FBB1C0E0-5B6D-4205-B7B7-D7B5D3478A70}"/>
    <dgm:cxn modelId="{063F3632-03BA-4013-9E92-DD7F5407649C}" type="presOf" srcId="{0C72F250-D0E4-42B3-8870-1310A17801C3}" destId="{5F2C5D4C-ECA6-4E9C-B1D9-B43A7BE3D561}" srcOrd="0" destOrd="0" presId="urn:microsoft.com/office/officeart/2005/8/layout/vList2"/>
    <dgm:cxn modelId="{E13CEA64-0B8B-4E0C-A174-997D54F2E53E}" srcId="{25776E40-EB74-44AC-A564-B2B1C13D07EC}" destId="{0C72F250-D0E4-42B3-8870-1310A17801C3}" srcOrd="2" destOrd="0" parTransId="{9D4EB5B0-9CB4-4FAE-B54B-0445F1F152D1}" sibTransId="{FAA30A1F-5ECA-4E15-93B4-782A4648B638}"/>
    <dgm:cxn modelId="{48131865-06A0-4D41-B471-0A95339A5726}" srcId="{25776E40-EB74-44AC-A564-B2B1C13D07EC}" destId="{BD0243D7-EDE0-4EB1-945C-70312EBD6D88}" srcOrd="3" destOrd="0" parTransId="{52408BB0-913A-46BD-8FF1-0581620E0210}" sibTransId="{3C169774-315B-49C9-AF82-450E5DE8F45C}"/>
    <dgm:cxn modelId="{9D76BA45-0A6E-442E-8A5F-D124B215E9C9}" type="presOf" srcId="{A9BCAAEE-ADD7-4934-AB2E-02F137A1E1E4}" destId="{8A943483-5A3A-4DEC-9D3C-D291AB0E5771}" srcOrd="0" destOrd="0" presId="urn:microsoft.com/office/officeart/2005/8/layout/vList2"/>
    <dgm:cxn modelId="{61AA5367-EDE0-4515-AA84-F05979008C56}" type="presOf" srcId="{BD0243D7-EDE0-4EB1-945C-70312EBD6D88}" destId="{D5D74DE1-5712-48F3-9E28-D8F43EF17722}" srcOrd="0" destOrd="0" presId="urn:microsoft.com/office/officeart/2005/8/layout/vList2"/>
    <dgm:cxn modelId="{FF1E83C4-2C03-4057-8B2C-15CBF72D0D36}" type="presOf" srcId="{25776E40-EB74-44AC-A564-B2B1C13D07EC}" destId="{5F2BFC38-3102-4C60-94F5-F517F45C3037}" srcOrd="0" destOrd="0" presId="urn:microsoft.com/office/officeart/2005/8/layout/vList2"/>
    <dgm:cxn modelId="{E2ACFD9B-45C3-47BD-9240-E908B1B1AB10}" type="presParOf" srcId="{5F2BFC38-3102-4C60-94F5-F517F45C3037}" destId="{C404A2DD-0E47-421C-BD49-A54B6A75F4B7}" srcOrd="0" destOrd="0" presId="urn:microsoft.com/office/officeart/2005/8/layout/vList2"/>
    <dgm:cxn modelId="{A50F7E4F-C63D-4135-B4A4-3CE47784677D}" type="presParOf" srcId="{5F2BFC38-3102-4C60-94F5-F517F45C3037}" destId="{82CD696B-DF0F-4285-9093-B8B8503F86D9}" srcOrd="1" destOrd="0" presId="urn:microsoft.com/office/officeart/2005/8/layout/vList2"/>
    <dgm:cxn modelId="{C97FFB61-C11C-4068-ADE5-29232434E693}" type="presParOf" srcId="{5F2BFC38-3102-4C60-94F5-F517F45C3037}" destId="{8A943483-5A3A-4DEC-9D3C-D291AB0E5771}" srcOrd="2" destOrd="0" presId="urn:microsoft.com/office/officeart/2005/8/layout/vList2"/>
    <dgm:cxn modelId="{574B9107-AB16-4C37-875D-19887F57B05E}" type="presParOf" srcId="{5F2BFC38-3102-4C60-94F5-F517F45C3037}" destId="{DF6AAFD3-5DA2-49A3-AC2B-D28D96639786}" srcOrd="3" destOrd="0" presId="urn:microsoft.com/office/officeart/2005/8/layout/vList2"/>
    <dgm:cxn modelId="{FEF2B910-C056-480A-AE2C-54A0B711F0C3}" type="presParOf" srcId="{5F2BFC38-3102-4C60-94F5-F517F45C3037}" destId="{5F2C5D4C-ECA6-4E9C-B1D9-B43A7BE3D561}" srcOrd="4" destOrd="0" presId="urn:microsoft.com/office/officeart/2005/8/layout/vList2"/>
    <dgm:cxn modelId="{A5DEA791-C8C4-4848-BAD9-4FD3D9E74599}" type="presParOf" srcId="{5F2BFC38-3102-4C60-94F5-F517F45C3037}" destId="{B78B85F2-3441-440E-A488-07FD5C256340}" srcOrd="5" destOrd="0" presId="urn:microsoft.com/office/officeart/2005/8/layout/vList2"/>
    <dgm:cxn modelId="{A01743AF-85D7-476E-8495-9712CBF35903}" type="presParOf" srcId="{5F2BFC38-3102-4C60-94F5-F517F45C3037}" destId="{D5D74DE1-5712-48F3-9E28-D8F43EF1772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4A2DD-0E47-421C-BD49-A54B6A75F4B7}">
      <dsp:nvSpPr>
        <dsp:cNvPr id="0" name=""/>
        <dsp:cNvSpPr/>
      </dsp:nvSpPr>
      <dsp:spPr>
        <a:xfrm>
          <a:off x="0" y="319880"/>
          <a:ext cx="8946541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b="0" i="0" kern="1200"/>
            <a:t>Estructura Básica y Línea de Montaje</a:t>
          </a:r>
          <a:endParaRPr lang="en-US" sz="3400" kern="1200"/>
        </a:p>
      </dsp:txBody>
      <dsp:txXfrm>
        <a:off x="39809" y="359689"/>
        <a:ext cx="8866923" cy="735872"/>
      </dsp:txXfrm>
    </dsp:sp>
    <dsp:sp modelId="{8A943483-5A3A-4DEC-9D3C-D291AB0E5771}">
      <dsp:nvSpPr>
        <dsp:cNvPr id="0" name=""/>
        <dsp:cNvSpPr/>
      </dsp:nvSpPr>
      <dsp:spPr>
        <a:xfrm>
          <a:off x="0" y="1233290"/>
          <a:ext cx="8946541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b="0" i="0" kern="1200"/>
            <a:t>Retroalimentación y Tiempo de Llegada</a:t>
          </a:r>
          <a:endParaRPr lang="en-US" sz="3400" kern="1200"/>
        </a:p>
      </dsp:txBody>
      <dsp:txXfrm>
        <a:off x="39809" y="1273099"/>
        <a:ext cx="8866923" cy="735872"/>
      </dsp:txXfrm>
    </dsp:sp>
    <dsp:sp modelId="{5F2C5D4C-ECA6-4E9C-B1D9-B43A7BE3D561}">
      <dsp:nvSpPr>
        <dsp:cNvPr id="0" name=""/>
        <dsp:cNvSpPr/>
      </dsp:nvSpPr>
      <dsp:spPr>
        <a:xfrm>
          <a:off x="0" y="2146700"/>
          <a:ext cx="8946541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b="0" i="0" kern="1200"/>
            <a:t>Suministro y Control en Capas</a:t>
          </a:r>
          <a:endParaRPr lang="en-US" sz="3400" kern="1200"/>
        </a:p>
      </dsp:txBody>
      <dsp:txXfrm>
        <a:off x="39809" y="2186509"/>
        <a:ext cx="8866923" cy="735872"/>
      </dsp:txXfrm>
    </dsp:sp>
    <dsp:sp modelId="{D5D74DE1-5712-48F3-9E28-D8F43EF17722}">
      <dsp:nvSpPr>
        <dsp:cNvPr id="0" name=""/>
        <dsp:cNvSpPr/>
      </dsp:nvSpPr>
      <dsp:spPr>
        <a:xfrm>
          <a:off x="0" y="3060110"/>
          <a:ext cx="8946541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b="0" i="0" kern="1200"/>
            <a:t>Flujo de Acción</a:t>
          </a:r>
          <a:endParaRPr lang="en-US" sz="3400" kern="1200"/>
        </a:p>
      </dsp:txBody>
      <dsp:txXfrm>
        <a:off x="39809" y="3099919"/>
        <a:ext cx="8866923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866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541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7772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8942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914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57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0110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052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9174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82CF0-D391-66F6-4F42-0473FD26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ECE46B-CEF9-F8B0-45E8-39877501C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F72850-09C9-142E-8D73-3F14142F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BF1E0-05C8-FB0E-897B-C0897FE2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F889E-9814-851A-3462-513418EC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816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065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464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895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671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70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237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979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608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F994-2F5E-49F6-9C45-A18697E508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991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943892-CE20-B42F-06BB-F510F6BD9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s-ES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s-ES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s-E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CORDERO, Manetta, menna, PULIDO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FC57A2-3601-9C6E-963F-3BCBE510E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458419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500"/>
              <a:t>Patrones en la Construcción del Modelo Conceptual para Sistemas de Información</a:t>
            </a:r>
            <a:endParaRPr lang="es-AR" sz="4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06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12EA6-23C8-89D9-2242-1541190A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Patrones de Modelado de Procesos</a:t>
            </a:r>
            <a:endParaRPr lang="es-AR" dirty="0"/>
          </a:p>
        </p:txBody>
      </p:sp>
      <p:graphicFrame>
        <p:nvGraphicFramePr>
          <p:cNvPr id="7" name="Marcador de texto 2">
            <a:extLst>
              <a:ext uri="{FF2B5EF4-FFF2-40B4-BE49-F238E27FC236}">
                <a16:creationId xmlns:a16="http://schemas.microsoft.com/office/drawing/2014/main" id="{35782D9D-81F2-EB81-36ED-54CFAC92F9B9}"/>
              </a:ext>
            </a:extLst>
          </p:cNvPr>
          <p:cNvGraphicFramePr/>
          <p:nvPr/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505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5D7114-60A8-B279-A05D-B12032B3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Interfaz Gráfica para el Modelado de Procesos de Negocios</a:t>
            </a:r>
          </a:p>
        </p:txBody>
      </p:sp>
      <p:pic>
        <p:nvPicPr>
          <p:cNvPr id="5" name="Picture 4" descr="Gráfico">
            <a:extLst>
              <a:ext uri="{FF2B5EF4-FFF2-40B4-BE49-F238E27FC236}">
                <a16:creationId xmlns:a16="http://schemas.microsoft.com/office/drawing/2014/main" id="{5B12A8F4-1F8B-5F30-1314-B111A74F46D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248" r="34514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221730-E4E1-E58E-13E1-944CDF91D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2381" y="2438400"/>
            <a:ext cx="4767471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Diagramas BPM: Visualización y comunicación de procesos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Validación y Mejora Continua</a:t>
            </a:r>
          </a:p>
        </p:txBody>
      </p:sp>
    </p:spTree>
    <p:extLst>
      <p:ext uri="{BB962C8B-B14F-4D97-AF65-F5344CB8AC3E}">
        <p14:creationId xmlns:p14="http://schemas.microsoft.com/office/powerpoint/2010/main" val="1156009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1C7EE-F0FB-4DC5-8344-DB0C6E2C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323009"/>
            <a:ext cx="10691447" cy="1049860"/>
          </a:xfrm>
        </p:spPr>
        <p:txBody>
          <a:bodyPr/>
          <a:lstStyle/>
          <a:p>
            <a:r>
              <a:rPr lang="es-ES" dirty="0"/>
              <a:t>Modelado y Arquitectura De Procesos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A131A5-988A-402B-9B9D-E5AFF2504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1994" y="1372869"/>
            <a:ext cx="6790006" cy="4546151"/>
          </a:xfrm>
        </p:spPr>
        <p:txBody>
          <a:bodyPr/>
          <a:lstStyle/>
          <a:p>
            <a:r>
              <a:rPr lang="es-ES" dirty="0"/>
              <a:t>Representación grafica del modelado de procesos (BPM).</a:t>
            </a:r>
          </a:p>
          <a:p>
            <a:r>
              <a:rPr lang="es-ES" dirty="0"/>
              <a:t>Entradas, salidas, actividades y roles de un proceso.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5680D3-CA8A-48C7-8D8B-F66B2A22C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869"/>
            <a:ext cx="5401994" cy="454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ACC45-968A-4F24-8ED8-7DED7B35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DFBD07-5186-4D3A-B99B-0EEEEEEBF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87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45952-4103-41C4-9EAE-1C1FF40D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A36EA2-5CC2-4A8C-8AB5-2EC622E6E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367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57C84E-D82E-1BE5-5F80-E955AA5A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Modelos</a:t>
            </a:r>
          </a:p>
        </p:txBody>
      </p:sp>
      <p:pic>
        <p:nvPicPr>
          <p:cNvPr id="31" name="Picture 30" descr="Esferas en 3D conectados con una línea roja">
            <a:extLst>
              <a:ext uri="{FF2B5EF4-FFF2-40B4-BE49-F238E27FC236}">
                <a16:creationId xmlns:a16="http://schemas.microsoft.com/office/drawing/2014/main" id="{2CBE6005-70E7-A3AB-55B7-96EA8E78DF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600" r="21715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BDC627-C7BD-A3A7-4BB3-561EFF347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2381" y="2438400"/>
            <a:ext cx="4767471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r>
              <a:rPr lang="en-US" sz="1900"/>
              <a:t>Concepto: Representaciones para facilitar explicación de un sistema.</a:t>
            </a:r>
          </a:p>
          <a:p>
            <a:pPr marL="0" indent="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endParaRPr lang="en-US" sz="1900"/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r>
              <a:rPr lang="en-US" sz="1900"/>
              <a:t>Objetivo: Brindar predicciones validas de un sistema.</a:t>
            </a:r>
          </a:p>
          <a:p>
            <a:pPr marL="0" indent="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endParaRPr lang="en-US" sz="1900"/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r>
              <a:rPr lang="en-US" sz="1900"/>
              <a:t>Captura solo algunos aspectos de la realidad.</a:t>
            </a:r>
          </a:p>
          <a:p>
            <a:pPr marL="0" indent="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endParaRPr lang="en-US" sz="1900"/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r>
              <a:rPr lang="en-US" sz="1900"/>
              <a:t>Esencial para explicar conceptos complejos.</a:t>
            </a:r>
          </a:p>
        </p:txBody>
      </p:sp>
    </p:spTree>
    <p:extLst>
      <p:ext uri="{BB962C8B-B14F-4D97-AF65-F5344CB8AC3E}">
        <p14:creationId xmlns:p14="http://schemas.microsoft.com/office/powerpoint/2010/main" val="2814197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E0FE17-E7D9-EE11-C0C0-38AEA01A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Ingeniería de Requerimientos</a:t>
            </a:r>
          </a:p>
        </p:txBody>
      </p:sp>
      <p:pic>
        <p:nvPicPr>
          <p:cNvPr id="5" name="Picture 4" descr="Rompecabezas blanco con una pieza roja">
            <a:extLst>
              <a:ext uri="{FF2B5EF4-FFF2-40B4-BE49-F238E27FC236}">
                <a16:creationId xmlns:a16="http://schemas.microsoft.com/office/drawing/2014/main" id="{376E7D04-A4E6-5469-3FE3-65DBEB4C65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808" r="24205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E3CC49-0B71-C1A9-AD65-0D0A3A716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2108" y="2438400"/>
            <a:ext cx="3307744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r>
              <a:rPr lang="en-US" sz="1400"/>
              <a:t>Ingeniería de Requerimientos: Identificación y gestión de requisitos.</a:t>
            </a:r>
          </a:p>
          <a:p>
            <a:pPr marL="0" indent="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endParaRPr lang="en-US" sz="1400"/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r>
              <a:rPr lang="en-US" sz="1400"/>
              <a:t>Requerimientos: Funcionales y no funcionales.</a:t>
            </a:r>
          </a:p>
          <a:p>
            <a:pPr marL="0" indent="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endParaRPr lang="en-US" sz="1400"/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r>
              <a:rPr lang="en-US" sz="1400"/>
              <a:t>Características: Claros, completos, verificables.</a:t>
            </a:r>
          </a:p>
          <a:p>
            <a:pPr marL="0" indent="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endParaRPr lang="en-US" sz="1400"/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r>
              <a:rPr lang="en-US" sz="1400"/>
              <a:t>Evitar problemas en el proyecto.</a:t>
            </a:r>
          </a:p>
        </p:txBody>
      </p:sp>
    </p:spTree>
    <p:extLst>
      <p:ext uri="{BB962C8B-B14F-4D97-AF65-F5344CB8AC3E}">
        <p14:creationId xmlns:p14="http://schemas.microsoft.com/office/powerpoint/2010/main" val="31740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DA3175-841F-0D48-5634-01A3041A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Introducción a los Esquemas Conceptuales</a:t>
            </a:r>
          </a:p>
        </p:txBody>
      </p:sp>
      <p:pic>
        <p:nvPicPr>
          <p:cNvPr id="5" name="Picture 4" descr="Diseño abstracto con líneas y símbolos financieros">
            <a:extLst>
              <a:ext uri="{FF2B5EF4-FFF2-40B4-BE49-F238E27FC236}">
                <a16:creationId xmlns:a16="http://schemas.microsoft.com/office/drawing/2014/main" id="{FE897630-244F-3A4D-C679-133448878AE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006" r="20898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468C10-32FC-C9A0-9960-C8B8C7F3F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2108" y="2438400"/>
            <a:ext cx="3307744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Definición: Representaciones abstractas de un dominio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Propuestas y Metodologías: Variadas para precisión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Validación y Verificación: Correctitud y utilidad</a:t>
            </a:r>
          </a:p>
        </p:txBody>
      </p:sp>
    </p:spTree>
    <p:extLst>
      <p:ext uri="{BB962C8B-B14F-4D97-AF65-F5344CB8AC3E}">
        <p14:creationId xmlns:p14="http://schemas.microsoft.com/office/powerpoint/2010/main" val="87662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B0F602-2B2A-96B8-019E-48AD5A84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/>
              <a:t>Desarrollo Dirigido por Modelos</a:t>
            </a:r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B844A2F4-98B9-486B-1E06-441E2B619B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202" r="13479" b="-1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95DDCFA-D3DE-4CEB-8AFF-C6501187E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D4F8C4-6DBB-0024-C5C6-32B541C50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668" y="2438400"/>
            <a:ext cx="4802031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Concepto: Modelos como elementos centrales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Beneficios: Mejora de confiabilidad, reducción de errores</a:t>
            </a:r>
          </a:p>
        </p:txBody>
      </p:sp>
    </p:spTree>
    <p:extLst>
      <p:ext uri="{BB962C8B-B14F-4D97-AF65-F5344CB8AC3E}">
        <p14:creationId xmlns:p14="http://schemas.microsoft.com/office/powerpoint/2010/main" val="335021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2000"/>
                <a:hueMod val="96000"/>
                <a:satMod val="128000"/>
                <a:lumMod val="114000"/>
              </a:schemeClr>
            </a:gs>
            <a:gs pos="100000">
              <a:schemeClr val="bg1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 descr="Gráfico en un documento con un bolígrafo">
            <a:extLst>
              <a:ext uri="{FF2B5EF4-FFF2-40B4-BE49-F238E27FC236}">
                <a16:creationId xmlns:a16="http://schemas.microsoft.com/office/drawing/2014/main" id="{62A60922-4620-4409-A2E1-1713FB342D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25000"/>
            <a:grayscl/>
          </a:blip>
          <a:srcRect t="1510" b="1422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D46D10C-635E-AC7C-D53E-9009F49B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Capítulo 3: Los Patrones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1B128C-F522-2D13-7E43-DC6F321EB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Introducción y evolución de patrones en software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869AD8D-20F5-79BD-725E-E7639A4EF729}"/>
              </a:ext>
            </a:extLst>
          </p:cNvPr>
          <p:cNvSpPr txBox="1">
            <a:spLocks/>
          </p:cNvSpPr>
          <p:nvPr/>
        </p:nvSpPr>
        <p:spPr>
          <a:xfrm>
            <a:off x="838199" y="1888020"/>
            <a:ext cx="11198382" cy="101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ES" sz="2800"/>
              <a:t>Concepto y Características de los Patrones</a:t>
            </a:r>
            <a:endParaRPr lang="es-AR" sz="2800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218A4535-A8A1-8B60-C32F-D03E94450A06}"/>
              </a:ext>
            </a:extLst>
          </p:cNvPr>
          <p:cNvSpPr txBox="1">
            <a:spLocks/>
          </p:cNvSpPr>
          <p:nvPr/>
        </p:nvSpPr>
        <p:spPr>
          <a:xfrm>
            <a:off x="838199" y="2676660"/>
            <a:ext cx="11198382" cy="3316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Concepto: Regla de tres partes (contexto, problema, solución)</a:t>
            </a:r>
          </a:p>
          <a:p>
            <a:r>
              <a:rPr lang="es-ES" sz="2400" dirty="0"/>
              <a:t>Características: Plantilla de modelo de negocio, mejora de calidad</a:t>
            </a:r>
            <a:endParaRPr lang="es-AR" sz="2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2BE4F84-1043-3A38-C863-AE4F69841674}"/>
              </a:ext>
            </a:extLst>
          </p:cNvPr>
          <p:cNvSpPr txBox="1">
            <a:spLocks/>
          </p:cNvSpPr>
          <p:nvPr/>
        </p:nvSpPr>
        <p:spPr>
          <a:xfrm>
            <a:off x="838198" y="3598796"/>
            <a:ext cx="9767935" cy="443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ES" sz="3100"/>
              <a:t>Evolución y Clasificación de Patrones</a:t>
            </a:r>
            <a:endParaRPr lang="es-AR" sz="310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3488B9D5-A125-8F2B-0099-94F9AC8887BB}"/>
              </a:ext>
            </a:extLst>
          </p:cNvPr>
          <p:cNvSpPr txBox="1">
            <a:spLocks/>
          </p:cNvSpPr>
          <p:nvPr/>
        </p:nvSpPr>
        <p:spPr>
          <a:xfrm>
            <a:off x="838197" y="4079157"/>
            <a:ext cx="9767935" cy="1454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Evolución: Desde Christopher Alexander hasta hoy</a:t>
            </a:r>
          </a:p>
          <a:p>
            <a:r>
              <a:rPr lang="es-ES" sz="2400" dirty="0"/>
              <a:t>Clasificación: Creación, estructurales, comportamiento, etc.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249702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origami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F427D4-F691-A7DA-014D-B9794FC6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3. Aplicación de Patrones en MDD</a:t>
            </a:r>
          </a:p>
        </p:txBody>
      </p:sp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300E62B2-F4FC-0ACD-1CC7-3504FE18FD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803" r="545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95DDCFA-D3DE-4CEB-8AFF-C6501187E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2EE227-B6DB-E902-A60C-31406061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668" y="2438400"/>
            <a:ext cx="4802031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Uso de Patrones: Encapsulación de conocimientos y experiencia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Verificación y Validación: Mejora de calidad y eficiencia</a:t>
            </a:r>
          </a:p>
        </p:txBody>
      </p:sp>
    </p:spTree>
    <p:extLst>
      <p:ext uri="{BB962C8B-B14F-4D97-AF65-F5344CB8AC3E}">
        <p14:creationId xmlns:p14="http://schemas.microsoft.com/office/powerpoint/2010/main" val="120579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2" name="Picture 31" descr="Fondo de tecnología de bloques y redes azules">
            <a:extLst>
              <a:ext uri="{FF2B5EF4-FFF2-40B4-BE49-F238E27FC236}">
                <a16:creationId xmlns:a16="http://schemas.microsoft.com/office/drawing/2014/main" id="{805CBF49-16CE-5096-5C3A-B6340532C5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b="-4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1A293F-7B9F-C0AE-A5E2-AFC24F45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Capítulo 4: Patrones de Procesos de Negocios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C1791E-9E86-80E5-C52A-9F05F625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Importancia de los BPM en la gestión empresarial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447993-B4FF-D4FE-9D7A-5E877EC0FBF0}"/>
              </a:ext>
            </a:extLst>
          </p:cNvPr>
          <p:cNvSpPr txBox="1">
            <a:spLocks/>
          </p:cNvSpPr>
          <p:nvPr/>
        </p:nvSpPr>
        <p:spPr>
          <a:xfrm>
            <a:off x="838200" y="2399168"/>
            <a:ext cx="10003324" cy="783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ES" sz="2800"/>
              <a:t>Concepto y ¿Qué Brinda un Proceso?</a:t>
            </a:r>
            <a:endParaRPr lang="es-AR" sz="2800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B72075AD-556A-40BB-62B8-FBF7FDAD9A0F}"/>
              </a:ext>
            </a:extLst>
          </p:cNvPr>
          <p:cNvSpPr txBox="1">
            <a:spLocks/>
          </p:cNvSpPr>
          <p:nvPr/>
        </p:nvSpPr>
        <p:spPr>
          <a:xfrm>
            <a:off x="838200" y="2973906"/>
            <a:ext cx="10003324" cy="1364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Concepto: Secuencia de actividades para transformar insumos</a:t>
            </a:r>
          </a:p>
          <a:p>
            <a:r>
              <a:rPr lang="es-ES" sz="2400" dirty="0"/>
              <a:t>Beneficios: Claridad, comunicación, eficiencia</a:t>
            </a:r>
            <a:endParaRPr lang="es-AR" sz="2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E229B5F-8A4D-0479-DEEC-D6B67E7707A6}"/>
              </a:ext>
            </a:extLst>
          </p:cNvPr>
          <p:cNvSpPr txBox="1">
            <a:spLocks/>
          </p:cNvSpPr>
          <p:nvPr/>
        </p:nvSpPr>
        <p:spPr>
          <a:xfrm>
            <a:off x="838200" y="4033428"/>
            <a:ext cx="10515600" cy="43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AR" sz="2800"/>
              <a:t>Modelado y  Arquitectura de Procesos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57F03E27-B2AE-6FAB-C6FC-804B70D48539}"/>
              </a:ext>
            </a:extLst>
          </p:cNvPr>
          <p:cNvSpPr txBox="1">
            <a:spLocks/>
          </p:cNvSpPr>
          <p:nvPr/>
        </p:nvSpPr>
        <p:spPr>
          <a:xfrm>
            <a:off x="838200" y="4614038"/>
            <a:ext cx="10602362" cy="783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/>
              <a:t>Modelado: Representaciones gráficas (BPMN)</a:t>
            </a:r>
          </a:p>
          <a:p>
            <a:r>
              <a:rPr lang="es-AR" sz="2400" dirty="0"/>
              <a:t>Arquitectura: Entradas, salidas, actividades, roles</a:t>
            </a:r>
          </a:p>
        </p:txBody>
      </p:sp>
    </p:spTree>
    <p:extLst>
      <p:ext uri="{BB962C8B-B14F-4D97-AF65-F5344CB8AC3E}">
        <p14:creationId xmlns:p14="http://schemas.microsoft.com/office/powerpoint/2010/main" val="2412395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B458DA-761F-0683-2F3C-E0ABB6B5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Patrones de Procesos de Negocios</a:t>
            </a:r>
          </a:p>
        </p:txBody>
      </p:sp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13564CDD-4D05-3D5E-EA14-4EC249C9B5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618" r="19696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0DFF87-ACA0-02DE-E1A4-90B213637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2381" y="2438400"/>
            <a:ext cx="4767471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Definición y Diseño: Soluciones reutilizables para problemas comunes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Plantilla y Especificación: Nombre, intención, estructura, ejemplos</a:t>
            </a:r>
          </a:p>
        </p:txBody>
      </p:sp>
    </p:spTree>
    <p:extLst>
      <p:ext uri="{BB962C8B-B14F-4D97-AF65-F5344CB8AC3E}">
        <p14:creationId xmlns:p14="http://schemas.microsoft.com/office/powerpoint/2010/main" val="26911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514</TotalTime>
  <Words>375</Words>
  <Application>Microsoft Office PowerPoint</Application>
  <PresentationFormat>Panorámica</PresentationFormat>
  <Paragraphs>60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Patrones en la Construcción del Modelo Conceptual para Sistemas de Información</vt:lpstr>
      <vt:lpstr>Modelos</vt:lpstr>
      <vt:lpstr>Ingeniería de Requerimientos</vt:lpstr>
      <vt:lpstr>Introducción a los Esquemas Conceptuales</vt:lpstr>
      <vt:lpstr>Desarrollo Dirigido por Modelos</vt:lpstr>
      <vt:lpstr>Capítulo 3: Los Patrones</vt:lpstr>
      <vt:lpstr>3. Aplicación de Patrones en MDD</vt:lpstr>
      <vt:lpstr>Capítulo 4: Patrones de Procesos de Negocios</vt:lpstr>
      <vt:lpstr>Patrones de Procesos de Negocios</vt:lpstr>
      <vt:lpstr>Patrones de Modelado de Procesos</vt:lpstr>
      <vt:lpstr>Interfaz Gráfica para el Modelado de Procesos de Negocios</vt:lpstr>
      <vt:lpstr>Modelado y Arquitectura De Procesos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 en la Construcción del Modelo Conceptual para Sistemas de Información</dc:title>
  <dc:creator>Manetta, Juan Igancio</dc:creator>
  <cp:lastModifiedBy>Fausto Pulido</cp:lastModifiedBy>
  <cp:revision>9</cp:revision>
  <dcterms:created xsi:type="dcterms:W3CDTF">2024-05-18T17:49:35Z</dcterms:created>
  <dcterms:modified xsi:type="dcterms:W3CDTF">2024-05-20T11:02:52Z</dcterms:modified>
</cp:coreProperties>
</file>