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75" r:id="rId4"/>
    <p:sldId id="276" r:id="rId5"/>
    <p:sldId id="277" r:id="rId6"/>
    <p:sldId id="322" r:id="rId7"/>
    <p:sldId id="323" r:id="rId8"/>
    <p:sldId id="278" r:id="rId9"/>
    <p:sldId id="279" r:id="rId10"/>
    <p:sldId id="280" r:id="rId11"/>
    <p:sldId id="281" r:id="rId12"/>
    <p:sldId id="282" r:id="rId13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E89"/>
    <a:srgbClr val="9CAAB5"/>
    <a:srgbClr val="E7A46A"/>
    <a:srgbClr val="9CAAB6"/>
    <a:srgbClr val="96B74D"/>
    <a:srgbClr val="B9CF86"/>
    <a:srgbClr val="6B8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824" autoAdjust="0"/>
  </p:normalViewPr>
  <p:slideViewPr>
    <p:cSldViewPr showGuides="1">
      <p:cViewPr varScale="1">
        <p:scale>
          <a:sx n="109" d="100"/>
          <a:sy n="109" d="100"/>
        </p:scale>
        <p:origin x="720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2019年9月14日 Saturday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20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30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86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745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74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69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93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44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Notes of Deep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Learning</a:t>
            </a:r>
            <a:endParaRPr lang="zh-CN" altLang="en-US" baseline="30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Introduction (chapter 1)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E7CFB7-4D78-4BE4-8475-E7FC8EB0A83A}"/>
              </a:ext>
            </a:extLst>
          </p:cNvPr>
          <p:cNvSpPr txBox="1"/>
          <p:nvPr/>
        </p:nvSpPr>
        <p:spPr>
          <a:xfrm>
            <a:off x="2428669" y="6165304"/>
            <a:ext cx="885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[1] </a:t>
            </a:r>
            <a:r>
              <a:rPr lang="en-US" altLang="zh-CN" dirty="0" err="1"/>
              <a:t>Goodfellow</a:t>
            </a:r>
            <a:r>
              <a:rPr lang="en-US" altLang="zh-CN" dirty="0"/>
              <a:t>, I., </a:t>
            </a:r>
            <a:r>
              <a:rPr lang="en-US" altLang="zh-CN" dirty="0" err="1"/>
              <a:t>Bengio</a:t>
            </a:r>
            <a:r>
              <a:rPr lang="en-US" altLang="zh-CN" dirty="0"/>
              <a:t>, Y., &amp; </a:t>
            </a:r>
            <a:r>
              <a:rPr lang="en-US" altLang="zh-CN" dirty="0" err="1"/>
              <a:t>Courville</a:t>
            </a:r>
            <a:r>
              <a:rPr lang="en-US" altLang="zh-CN" dirty="0"/>
              <a:t>, A. (2016). </a:t>
            </a:r>
            <a:r>
              <a:rPr lang="en-US" altLang="zh-CN" i="1" dirty="0"/>
              <a:t>Deep Learning</a:t>
            </a:r>
            <a:r>
              <a:rPr lang="en-US" altLang="zh-CN" dirty="0"/>
              <a:t>. The MIT Press.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4B7FA8-E426-43E7-B754-B3BEE59FC162}"/>
              </a:ext>
            </a:extLst>
          </p:cNvPr>
          <p:cNvSpPr txBox="1"/>
          <p:nvPr/>
        </p:nvSpPr>
        <p:spPr>
          <a:xfrm>
            <a:off x="9694812" y="348672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Connectionism: 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 large number of simple computational units can achieve intelligent behavior when networked together: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Distributed representation*:</a:t>
            </a:r>
          </a:p>
          <a:p>
            <a:pPr lvl="2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Each input represented by many features, each feature involved in the representation of many possible inputs.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Back-propagation</a:t>
            </a:r>
          </a:p>
          <a:p>
            <a:pPr lvl="1" algn="just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Changes: 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Increasing dataset sizes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Increasing model sizes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Increasing accuracy, complexity and real-world impact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4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2AB32-9777-5941-875E-7978D55031DF}"/>
              </a:ext>
            </a:extLst>
          </p:cNvPr>
          <p:cNvSpPr txBox="1"/>
          <p:nvPr/>
        </p:nvSpPr>
        <p:spPr>
          <a:xfrm>
            <a:off x="8470676" y="580526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9421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Challenge to artificial intelligence: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Solving the tasks that are easy for people to perform but hard for people to describe formally.</a:t>
            </a:r>
          </a:p>
          <a:p>
            <a:pPr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Solutions with d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eep learning :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Learn from experience and understand the world in terms of a hierarchy of concepts, with each concept defined in terms of its relation to simpler concepts.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168FC24-C669-4E1E-BD58-C9ECA9CA5DFA}"/>
              </a:ext>
            </a:extLst>
          </p:cNvPr>
          <p:cNvGrpSpPr/>
          <p:nvPr/>
        </p:nvGrpSpPr>
        <p:grpSpPr>
          <a:xfrm>
            <a:off x="1989956" y="1700808"/>
            <a:ext cx="7911975" cy="4979392"/>
            <a:chOff x="1989956" y="1700808"/>
            <a:chExt cx="7911975" cy="497939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7B49035-B49D-4CDD-A2F7-32AE6B666240}"/>
                </a:ext>
              </a:extLst>
            </p:cNvPr>
            <p:cNvSpPr/>
            <p:nvPr/>
          </p:nvSpPr>
          <p:spPr>
            <a:xfrm>
              <a:off x="2926060" y="1700808"/>
              <a:ext cx="2812723" cy="66555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Abstract/Formal Task</a:t>
              </a:r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E8D804D-2D0A-4B8A-B5DB-1F9E6100A304}"/>
                </a:ext>
              </a:extLst>
            </p:cNvPr>
            <p:cNvSpPr/>
            <p:nvPr/>
          </p:nvSpPr>
          <p:spPr>
            <a:xfrm>
              <a:off x="2926060" y="2636912"/>
              <a:ext cx="2812723" cy="6655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Knowledge Base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DA2AC98-0B60-4219-BCA5-E7C187A244DF}"/>
                </a:ext>
              </a:extLst>
            </p:cNvPr>
            <p:cNvSpPr/>
            <p:nvPr/>
          </p:nvSpPr>
          <p:spPr>
            <a:xfrm>
              <a:off x="2640230" y="3583294"/>
              <a:ext cx="3384378" cy="665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Machine Learning | Agent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DFBAD63-A80E-4708-B270-98F6EADB407D}"/>
                </a:ext>
              </a:extLst>
            </p:cNvPr>
            <p:cNvSpPr/>
            <p:nvPr/>
          </p:nvSpPr>
          <p:spPr>
            <a:xfrm>
              <a:off x="2926058" y="4512485"/>
              <a:ext cx="2812723" cy="66555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Representation Learning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66B866B-90B0-4054-A1DD-0F4DA8BED27B}"/>
                </a:ext>
              </a:extLst>
            </p:cNvPr>
            <p:cNvSpPr/>
            <p:nvPr/>
          </p:nvSpPr>
          <p:spPr>
            <a:xfrm>
              <a:off x="1989956" y="5548064"/>
              <a:ext cx="2155019" cy="66555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Autoencoder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44BBE82-29E2-4C46-A802-2A2452F3C7F9}"/>
                </a:ext>
              </a:extLst>
            </p:cNvPr>
            <p:cNvSpPr/>
            <p:nvPr/>
          </p:nvSpPr>
          <p:spPr>
            <a:xfrm>
              <a:off x="4661271" y="5548064"/>
              <a:ext cx="2155019" cy="66555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Deep Learning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3079BA3-8501-4B22-9B9B-D839AA0F7F91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4332422" y="2366364"/>
              <a:ext cx="0" cy="2705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EFF5C5F-1BDD-403F-A226-944FE977F27A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4332419" y="3302468"/>
              <a:ext cx="3" cy="2808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5A1B000-A542-4097-B428-9C2FCD3D43FC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4332419" y="4248850"/>
              <a:ext cx="1" cy="26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8858D1D-40D0-485D-9131-9729971E0D7B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3067466" y="5178041"/>
              <a:ext cx="1264954" cy="3700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AAC313F-F93B-498E-A3B0-5DF20D2E4975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>
              <a:off x="4332420" y="5178041"/>
              <a:ext cx="1406361" cy="3700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流程图: 文档 25">
              <a:extLst>
                <a:ext uri="{FF2B5EF4-FFF2-40B4-BE49-F238E27FC236}">
                  <a16:creationId xmlns:a16="http://schemas.microsoft.com/office/drawing/2014/main" id="{617938D1-CE82-4B18-BA5C-59DC1A5A0B2E}"/>
                </a:ext>
              </a:extLst>
            </p:cNvPr>
            <p:cNvSpPr/>
            <p:nvPr/>
          </p:nvSpPr>
          <p:spPr>
            <a:xfrm>
              <a:off x="7606580" y="1700808"/>
              <a:ext cx="1872208" cy="665556"/>
            </a:xfrm>
            <a:prstGeom prst="flowChartDocumen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/>
                <a:t>Difficult for human, easy for computer.</a:t>
              </a:r>
            </a:p>
          </p:txBody>
        </p:sp>
        <p:sp>
          <p:nvSpPr>
            <p:cNvPr id="27" name="流程图: 文档 26">
              <a:extLst>
                <a:ext uri="{FF2B5EF4-FFF2-40B4-BE49-F238E27FC236}">
                  <a16:creationId xmlns:a16="http://schemas.microsoft.com/office/drawing/2014/main" id="{C87E672D-1017-46E1-B302-402D56DEA22F}"/>
                </a:ext>
              </a:extLst>
            </p:cNvPr>
            <p:cNvSpPr/>
            <p:nvPr/>
          </p:nvSpPr>
          <p:spPr>
            <a:xfrm>
              <a:off x="7627696" y="2636912"/>
              <a:ext cx="1851091" cy="6655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/>
                <a:t>Hard-coded knowledge and reason by logical inference rules.</a:t>
              </a:r>
            </a:p>
          </p:txBody>
        </p:sp>
        <p:sp>
          <p:nvSpPr>
            <p:cNvPr id="28" name="流程图: 文档 27">
              <a:extLst>
                <a:ext uri="{FF2B5EF4-FFF2-40B4-BE49-F238E27FC236}">
                  <a16:creationId xmlns:a16="http://schemas.microsoft.com/office/drawing/2014/main" id="{000ECAA6-1C2D-4C1C-A237-1D0465E753BE}"/>
                </a:ext>
              </a:extLst>
            </p:cNvPr>
            <p:cNvSpPr/>
            <p:nvPr/>
          </p:nvSpPr>
          <p:spPr>
            <a:xfrm>
              <a:off x="7597677" y="3573273"/>
              <a:ext cx="1851091" cy="665556"/>
            </a:xfrm>
            <a:prstGeom prst="flowChart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/>
                <a:t>AI acquires their own knowledge via extract patterns from raw data.</a:t>
              </a:r>
            </a:p>
          </p:txBody>
        </p:sp>
        <p:sp>
          <p:nvSpPr>
            <p:cNvPr id="29" name="流程图: 文档 28">
              <a:extLst>
                <a:ext uri="{FF2B5EF4-FFF2-40B4-BE49-F238E27FC236}">
                  <a16:creationId xmlns:a16="http://schemas.microsoft.com/office/drawing/2014/main" id="{97CC4DEB-56D7-41F8-BCED-69685CC70F40}"/>
                </a:ext>
              </a:extLst>
            </p:cNvPr>
            <p:cNvSpPr/>
            <p:nvPr/>
          </p:nvSpPr>
          <p:spPr>
            <a:xfrm>
              <a:off x="7597676" y="4522000"/>
              <a:ext cx="1851091" cy="665556"/>
            </a:xfrm>
            <a:prstGeom prst="flowChart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/>
                <a:t>Discover representation itself.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E3B35A9-5632-4491-8B91-7627FF9F72FC}"/>
                </a:ext>
              </a:extLst>
            </p:cNvPr>
            <p:cNvCxnSpPr>
              <a:stCxn id="5" idx="3"/>
              <a:endCxn id="26" idx="1"/>
            </p:cNvCxnSpPr>
            <p:nvPr/>
          </p:nvCxnSpPr>
          <p:spPr>
            <a:xfrm>
              <a:off x="5738783" y="2033586"/>
              <a:ext cx="1867797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40E5D98-283C-48B9-BBCB-2AA6C69F8412}"/>
                </a:ext>
              </a:extLst>
            </p:cNvPr>
            <p:cNvCxnSpPr>
              <a:cxnSpLocks/>
              <a:stCxn id="8" idx="3"/>
              <a:endCxn id="27" idx="1"/>
            </p:cNvCxnSpPr>
            <p:nvPr/>
          </p:nvCxnSpPr>
          <p:spPr>
            <a:xfrm>
              <a:off x="5738783" y="2969690"/>
              <a:ext cx="1888913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B9F514E-7D95-4C3F-B759-00192817404E}"/>
                </a:ext>
              </a:extLst>
            </p:cNvPr>
            <p:cNvCxnSpPr>
              <a:cxnSpLocks/>
              <a:stCxn id="9" idx="3"/>
              <a:endCxn id="28" idx="1"/>
            </p:cNvCxnSpPr>
            <p:nvPr/>
          </p:nvCxnSpPr>
          <p:spPr>
            <a:xfrm flipV="1">
              <a:off x="6024608" y="3906051"/>
              <a:ext cx="1573069" cy="10021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466F4DD-684F-420D-904E-A55AD50DA634}"/>
                </a:ext>
              </a:extLst>
            </p:cNvPr>
            <p:cNvCxnSpPr>
              <a:cxnSpLocks/>
              <a:stCxn id="10" idx="3"/>
              <a:endCxn id="29" idx="1"/>
            </p:cNvCxnSpPr>
            <p:nvPr/>
          </p:nvCxnSpPr>
          <p:spPr>
            <a:xfrm>
              <a:off x="5738781" y="4845263"/>
              <a:ext cx="1858895" cy="951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6DFE18C-B9B1-43F6-B419-5B2FA0D321A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816290" y="5880842"/>
              <a:ext cx="862298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D586E15-4789-4712-9992-815B5C966B06}"/>
                </a:ext>
              </a:extLst>
            </p:cNvPr>
            <p:cNvGrpSpPr/>
            <p:nvPr/>
          </p:nvGrpSpPr>
          <p:grpSpPr>
            <a:xfrm>
              <a:off x="7597676" y="5364093"/>
              <a:ext cx="2304255" cy="1316107"/>
              <a:chOff x="7534572" y="5524323"/>
              <a:chExt cx="2304255" cy="1229761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5D6F888-8562-404C-91DD-DC5F39BBD413}"/>
                  </a:ext>
                </a:extLst>
              </p:cNvPr>
              <p:cNvSpPr/>
              <p:nvPr/>
            </p:nvSpPr>
            <p:spPr>
              <a:xfrm>
                <a:off x="7534572" y="5524323"/>
                <a:ext cx="2304255" cy="51492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Separate factors of variation that explain the observed data.</a:t>
                </a:r>
                <a:endParaRPr lang="zh-CN" altLang="en-US" sz="1200" dirty="0"/>
              </a:p>
            </p:txBody>
          </p:sp>
          <p:sp>
            <p:nvSpPr>
              <p:cNvPr id="45" name="流程图: 文档 44">
                <a:extLst>
                  <a:ext uri="{FF2B5EF4-FFF2-40B4-BE49-F238E27FC236}">
                    <a16:creationId xmlns:a16="http://schemas.microsoft.com/office/drawing/2014/main" id="{A9148DE0-E231-4E29-8944-8357055946D3}"/>
                  </a:ext>
                </a:extLst>
              </p:cNvPr>
              <p:cNvSpPr/>
              <p:nvPr/>
            </p:nvSpPr>
            <p:spPr>
              <a:xfrm>
                <a:off x="7534572" y="6039250"/>
                <a:ext cx="2304255" cy="714834"/>
              </a:xfrm>
              <a:prstGeom prst="flowChartDocumen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Introduce representations that are expressed in terms of other, simpler representations.</a:t>
                </a:r>
                <a:endParaRPr lang="zh-CN" altLang="en-US" sz="1200" dirty="0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D24B742-F7B2-4FFB-8E23-34DA218E8D31}"/>
                </a:ext>
              </a:extLst>
            </p:cNvPr>
            <p:cNvSpPr txBox="1"/>
            <p:nvPr/>
          </p:nvSpPr>
          <p:spPr>
            <a:xfrm>
              <a:off x="2742498" y="6371857"/>
              <a:ext cx="3384376" cy="308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Evolution of different AI technology</a:t>
              </a:r>
              <a:endParaRPr lang="zh-CN" altLang="en-US" sz="14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E997FE-3881-9E46-8987-8BC50F6AD522}"/>
              </a:ext>
            </a:extLst>
          </p:cNvPr>
          <p:cNvSpPr txBox="1"/>
          <p:nvPr/>
        </p:nvSpPr>
        <p:spPr>
          <a:xfrm>
            <a:off x="10042817" y="573050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disentangle</a:t>
            </a:r>
          </a:p>
        </p:txBody>
      </p:sp>
    </p:spTree>
    <p:extLst>
      <p:ext uri="{BB962C8B-B14F-4D97-AF65-F5344CB8AC3E}">
        <p14:creationId xmlns:p14="http://schemas.microsoft.com/office/powerpoint/2010/main" val="42658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Perspectives of d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eep learning: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Learning the right representation.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Depth allows the computer to learn a multi-step computer program:</a:t>
            </a:r>
          </a:p>
          <a:p>
            <a:pPr lvl="2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Each layer of the representation can be thought of as the state of the computer’s memory after executing another set of instructions in parallel.</a:t>
            </a:r>
          </a:p>
          <a:p>
            <a:pPr lvl="2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Not all of the information in a layer’s activations necessarily encodes factors of variation that explain the input.</a:t>
            </a:r>
          </a:p>
          <a:p>
            <a:pPr lvl="2" algn="just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representation also stores state information that helps to execute a program that can make sense of the input.</a:t>
            </a:r>
          </a:p>
          <a:p>
            <a:pPr algn="just" rtl="0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just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5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Depth of a model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Depth of the computational graph:</a:t>
            </a:r>
          </a:p>
          <a:p>
            <a:pPr lvl="2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Number of sequential instructions that must be executed to evaluate the architecture. 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Depth of the probabilistic modeling graph: </a:t>
            </a:r>
          </a:p>
          <a:p>
            <a:pPr lvl="2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Depth of the graph describing how concepts are related to each other. 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Compare with ‘shallow’ model:</a:t>
            </a:r>
          </a:p>
          <a:p>
            <a:pPr lvl="2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The study of models that either involve a greater amount of composition of learned functions or learned concepts than traditional machine learning does. </a:t>
            </a:r>
          </a:p>
          <a:p>
            <a:pPr lvl="1" algn="just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But it is still a technique that allows computer systems to improve with experience and data.</a:t>
            </a:r>
          </a:p>
          <a:p>
            <a:pPr algn="just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1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80A0-B60F-6A4F-ABE3-5819AC93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6CCE-F2C6-DC4D-8669-BB97E03C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between different AI disciplines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A639F-5080-F646-B364-38538AEBA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71280"/>
            <a:ext cx="4491450" cy="3813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F6DC2-CA0B-DB49-A9BB-9DA27D35F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36" y="2060847"/>
            <a:ext cx="3642024" cy="40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8AD6-1701-3242-8529-812824FC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D86C-37E0-BA47-BC2C-1EE6283C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B43C0-5E01-2443-8520-B4EB7756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716" y="1595437"/>
            <a:ext cx="3863392" cy="5106602"/>
          </a:xfrm>
          <a:prstGeom prst="rect">
            <a:avLst/>
          </a:prstGeom>
        </p:spPr>
      </p:pic>
      <p:pic>
        <p:nvPicPr>
          <p:cNvPr id="1025" name="Picture 1" descr="page27image50767936">
            <a:extLst>
              <a:ext uri="{FF2B5EF4-FFF2-40B4-BE49-F238E27FC236}">
                <a16:creationId xmlns:a16="http://schemas.microsoft.com/office/drawing/2014/main" id="{8E1ECBE9-0F15-4944-9FF6-F4A5FE61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56500" cy="1068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9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Neural perspective on deep learning: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To reverse engineer the computational principles behind the brain and duplicate its functionality.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To understand the brain and the principles that underlie human intelligence apart from their ability to solve engineering applications.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Deep Learning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Neuroscience</a:t>
                </a:r>
              </a:p>
              <a:p>
                <a:pPr lvl="1" algn="just"/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5" t="-3324" r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22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Deep learning vs Neuroscience :</a:t>
            </a:r>
          </a:p>
          <a:p>
            <a:pPr lvl="1" algn="just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0D1A1-B832-EB4B-B2DA-41A2CBCCB1A4}"/>
              </a:ext>
            </a:extLst>
          </p:cNvPr>
          <p:cNvSpPr/>
          <p:nvPr/>
        </p:nvSpPr>
        <p:spPr>
          <a:xfrm>
            <a:off x="6969724" y="2182735"/>
            <a:ext cx="4034473" cy="4172027"/>
          </a:xfrm>
          <a:prstGeom prst="rect">
            <a:avLst/>
          </a:prstGeom>
          <a:solidFill>
            <a:srgbClr val="B9CF8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3295B6-DF56-4D44-A2C8-43EE7F6E20D9}"/>
              </a:ext>
            </a:extLst>
          </p:cNvPr>
          <p:cNvSpPr/>
          <p:nvPr/>
        </p:nvSpPr>
        <p:spPr>
          <a:xfrm>
            <a:off x="2061964" y="2182735"/>
            <a:ext cx="4034473" cy="4172027"/>
          </a:xfrm>
          <a:prstGeom prst="rect">
            <a:avLst/>
          </a:prstGeom>
          <a:solidFill>
            <a:srgbClr val="9CAA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F1F81B-C15E-8F4E-927C-3A8D5A951A5B}"/>
              </a:ext>
            </a:extLst>
          </p:cNvPr>
          <p:cNvSpPr/>
          <p:nvPr/>
        </p:nvSpPr>
        <p:spPr>
          <a:xfrm>
            <a:off x="2061964" y="3847876"/>
            <a:ext cx="8957692" cy="1278365"/>
          </a:xfrm>
          <a:prstGeom prst="rect">
            <a:avLst/>
          </a:prstGeom>
          <a:gradFill flip="none" rotWithShape="1">
            <a:gsLst>
              <a:gs pos="0">
                <a:srgbClr val="B9CE89"/>
              </a:gs>
              <a:gs pos="59000">
                <a:srgbClr val="9CAAB5"/>
              </a:gs>
              <a:gs pos="40000">
                <a:srgbClr val="B9CE89"/>
              </a:gs>
              <a:gs pos="100000">
                <a:srgbClr val="9CAAB5"/>
              </a:gs>
            </a:gsLst>
            <a:lin ang="108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FDE0D-C04A-3048-B367-236499EBEC05}"/>
              </a:ext>
            </a:extLst>
          </p:cNvPr>
          <p:cNvSpPr txBox="1"/>
          <p:nvPr/>
        </p:nvSpPr>
        <p:spPr>
          <a:xfrm>
            <a:off x="2163370" y="3016879"/>
            <a:ext cx="3829636" cy="584775"/>
          </a:xfrm>
          <a:prstGeom prst="rect">
            <a:avLst/>
          </a:prstGeom>
          <a:solidFill>
            <a:srgbClr val="6B80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Principle: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learning multiple levels of composition.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1DA27B-FC61-EC48-94A2-3C7C1377FB3F}"/>
              </a:ext>
            </a:extLst>
          </p:cNvPr>
          <p:cNvSpPr/>
          <p:nvPr/>
        </p:nvSpPr>
        <p:spPr>
          <a:xfrm>
            <a:off x="2163370" y="5233722"/>
            <a:ext cx="3829636" cy="830997"/>
          </a:xfrm>
          <a:prstGeom prst="rect">
            <a:avLst/>
          </a:prstGeom>
          <a:solidFill>
            <a:srgbClr val="6B80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Target: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build computer systems those are able to solve tasks requiring intelligence.</a:t>
            </a:r>
          </a:p>
        </p:txBody>
      </p:sp>
      <p:sp>
        <p:nvSpPr>
          <p:cNvPr id="27" name="矩形: 圆角 11">
            <a:extLst>
              <a:ext uri="{FF2B5EF4-FFF2-40B4-BE49-F238E27FC236}">
                <a16:creationId xmlns:a16="http://schemas.microsoft.com/office/drawing/2014/main" id="{AFD1487B-15BB-9043-B4F5-C977884163FF}"/>
              </a:ext>
            </a:extLst>
          </p:cNvPr>
          <p:cNvSpPr/>
          <p:nvPr/>
        </p:nvSpPr>
        <p:spPr>
          <a:xfrm>
            <a:off x="2967369" y="2105101"/>
            <a:ext cx="2155019" cy="6655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Deep Learning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AC86EF-66F5-8140-8A5D-AF3D77C4F741}"/>
              </a:ext>
            </a:extLst>
          </p:cNvPr>
          <p:cNvSpPr/>
          <p:nvPr/>
        </p:nvSpPr>
        <p:spPr>
          <a:xfrm>
            <a:off x="2163370" y="3948449"/>
            <a:ext cx="3829636" cy="1077218"/>
          </a:xfrm>
          <a:prstGeom prst="rect">
            <a:avLst/>
          </a:prstGeom>
          <a:solidFill>
            <a:srgbClr val="6B80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Basic idea: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having many computational units those become intelligent only via their interactions with each other. 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D1ADFC-AAAB-8A4A-B623-94D89441ABAD}"/>
              </a:ext>
            </a:extLst>
          </p:cNvPr>
          <p:cNvGrpSpPr/>
          <p:nvPr/>
        </p:nvGrpSpPr>
        <p:grpSpPr>
          <a:xfrm>
            <a:off x="7060481" y="2713298"/>
            <a:ext cx="3860733" cy="3597642"/>
            <a:chOff x="6809210" y="2646333"/>
            <a:chExt cx="3860733" cy="33670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5330CA-6B52-DE4E-A575-75E41560C4AF}"/>
                </a:ext>
              </a:extLst>
            </p:cNvPr>
            <p:cNvSpPr txBox="1"/>
            <p:nvPr/>
          </p:nvSpPr>
          <p:spPr>
            <a:xfrm>
              <a:off x="6840307" y="2646333"/>
              <a:ext cx="3829636" cy="1008164"/>
            </a:xfrm>
            <a:prstGeom prst="rect">
              <a:avLst/>
            </a:prstGeom>
            <a:solidFill>
              <a:srgbClr val="96B74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Hypothesis: </a:t>
              </a:r>
            </a:p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brain use a single algorithm to solve most of different tasks those the brain solves. (Still unknown)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44F978-D884-254B-8112-7F5D863F9B7C}"/>
                </a:ext>
              </a:extLst>
            </p:cNvPr>
            <p:cNvSpPr/>
            <p:nvPr/>
          </p:nvSpPr>
          <p:spPr>
            <a:xfrm>
              <a:off x="6809210" y="5005189"/>
              <a:ext cx="3852868" cy="1008164"/>
            </a:xfrm>
            <a:prstGeom prst="rect">
              <a:avLst/>
            </a:prstGeom>
            <a:solidFill>
              <a:srgbClr val="96B74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Target: </a:t>
              </a:r>
            </a:p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build more accurate models of how the brain actually works. (computational neuroscience)</a:t>
              </a:r>
            </a:p>
          </p:txBody>
        </p:sp>
      </p:grpSp>
      <p:sp>
        <p:nvSpPr>
          <p:cNvPr id="28" name="矩形: 圆角 11">
            <a:extLst>
              <a:ext uri="{FF2B5EF4-FFF2-40B4-BE49-F238E27FC236}">
                <a16:creationId xmlns:a16="http://schemas.microsoft.com/office/drawing/2014/main" id="{89C2D8A1-4764-F949-8687-5E2EB9850DB7}"/>
              </a:ext>
            </a:extLst>
          </p:cNvPr>
          <p:cNvSpPr/>
          <p:nvPr/>
        </p:nvSpPr>
        <p:spPr>
          <a:xfrm>
            <a:off x="7237959" y="2033413"/>
            <a:ext cx="3710433" cy="7111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Neuroscience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0E68D5-9AA6-1449-9FDA-C915B08E19CF}"/>
              </a:ext>
            </a:extLst>
          </p:cNvPr>
          <p:cNvSpPr/>
          <p:nvPr/>
        </p:nvSpPr>
        <p:spPr>
          <a:xfrm>
            <a:off x="7075940" y="3920406"/>
            <a:ext cx="3845274" cy="1077218"/>
          </a:xfrm>
          <a:prstGeom prst="rect">
            <a:avLst/>
          </a:prstGeom>
          <a:solidFill>
            <a:srgbClr val="96B74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Basic idea: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having many computational units those become intelligent only via their interactions with each other. </a:t>
            </a: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62FDA2E3-54F1-7240-A0E3-4A09007B4906}"/>
              </a:ext>
            </a:extLst>
          </p:cNvPr>
          <p:cNvSpPr/>
          <p:nvPr/>
        </p:nvSpPr>
        <p:spPr>
          <a:xfrm>
            <a:off x="5993006" y="3979301"/>
            <a:ext cx="1067475" cy="890688"/>
          </a:xfrm>
          <a:prstGeom prst="leftArrow">
            <a:avLst>
              <a:gd name="adj1" fmla="val 50000"/>
              <a:gd name="adj2" fmla="val 33317"/>
            </a:avLst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inspire</a:t>
            </a:r>
          </a:p>
        </p:txBody>
      </p:sp>
    </p:spTree>
    <p:extLst>
      <p:ext uri="{BB962C8B-B14F-4D97-AF65-F5344CB8AC3E}">
        <p14:creationId xmlns:p14="http://schemas.microsoft.com/office/powerpoint/2010/main" val="384873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1511</TotalTime>
  <Words>574</Words>
  <Application>Microsoft Macintosh PowerPoint</Application>
  <PresentationFormat>Custom</PresentationFormat>
  <Paragraphs>88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Cambria Math</vt:lpstr>
      <vt:lpstr>Euphemia</vt:lpstr>
      <vt:lpstr>数学 16x9</vt:lpstr>
      <vt:lpstr>Notes of Deep Learning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Yan, Peng</dc:creator>
  <cp:lastModifiedBy>严 鹏</cp:lastModifiedBy>
  <cp:revision>353</cp:revision>
  <dcterms:created xsi:type="dcterms:W3CDTF">2018-10-15T07:22:36Z</dcterms:created>
  <dcterms:modified xsi:type="dcterms:W3CDTF">2019-09-14T07:17:13Z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