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8" r:id="rId2"/>
    <p:sldId id="322" r:id="rId3"/>
    <p:sldId id="339" r:id="rId4"/>
    <p:sldId id="389" r:id="rId5"/>
    <p:sldId id="388" r:id="rId6"/>
    <p:sldId id="323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75" r:id="rId17"/>
    <p:sldId id="374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4A"/>
    <a:srgbClr val="475561"/>
    <a:srgbClr val="455560"/>
    <a:srgbClr val="FF00DF"/>
    <a:srgbClr val="00FDFF"/>
    <a:srgbClr val="EC4A3B"/>
    <a:srgbClr val="465561"/>
    <a:srgbClr val="45555F"/>
    <a:srgbClr val="9BAAB7"/>
    <a:srgbClr val="E4C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6420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-596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2019年9月14日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94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4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026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43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5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8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25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58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36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11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8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87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4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24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2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 II (chapter 6-12)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lvl="2" algn="just"/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3"/>
                <a:stretch>
                  <a:fillRect l="-103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7D2951D-A569-FE4E-900C-674CD3F4EBB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5044" y="2132356"/>
            <a:ext cx="5999584" cy="47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In case of Linear Regression: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Add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𝑿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Causes the learning algorithm to ‘perceive’ the input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as having higher variance, which makes it shrink the weights on features whose covariance with the output target is low compared to this added variance.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3"/>
                <a:stretch>
                  <a:fillRect l="-1036" t="-2410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It drives the weights closer to the origin. We could also regularize the parameters to be near any specific point in space.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Gradient (no bias parameter; actually, sub-gradient):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altLang="zh-CN" sz="1600" b="1" dirty="0">
                  <a:solidFill>
                    <a:srgbClr val="35404A"/>
                  </a:solidFill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marL="731520" lvl="2" indent="0" algn="just">
                  <a:buNone/>
                </a:pP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is simply the sign of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applied element-wise.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Update the weights: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←</m:t>
                      </m:r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𝜖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sign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𝑿</m:t>
                              </m:r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It is a constant factor with a sign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contributes to the gradient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Again, suppose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is the Hessian matrix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𝐽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we have 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4239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2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Update the weights: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←</m:t>
                      </m:r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𝜖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sign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𝑿</m:t>
                              </m:r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It is a constant factor with a sign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contributes to the gradient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Again, suppose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is the Hessian matrix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𝐽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we have 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Assume that the Hessian is diagonal,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𝑯</m:t>
                    </m:r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diag</m:t>
                    </m:r>
                    <m:d>
                      <m:dPr>
                        <m:ctrlPr>
                          <a:rPr lang="en-US" altLang="zh-CN" sz="1600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dirty="0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dirty="0" smtClean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altLang="zh-CN" sz="1600" b="0" i="1" dirty="0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dirty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altLang="zh-CN" sz="1600" i="1" dirty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rgbClr val="35404A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 dirty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600" b="0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&gt; 0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sz="1600" i="1" dirty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>
                                          <a:solidFill>
                                            <a:srgbClr val="35404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0" i="1">
                                          <a:solidFill>
                                            <a:srgbClr val="35404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35404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rgbClr val="35404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35404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35404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An analytical solution for each dimension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4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An analytical solution for each dimension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pPr lvl="3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here the optimal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under the regularized objective is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. (pushed to zero)</a:t>
                </a:r>
              </a:p>
              <a:p>
                <a:pPr lvl="3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here the regularization does note move the optimal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to zero but instead it just shifts it in that direction by a distance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4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LASSO (least absolute shrinkage and selection operator)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4239"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1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sym typeface="Arial" panose="020B0604020202020204" pitchFamily="34" charset="0"/>
                  </a:rPr>
                  <a:t>MAP Bayesian inference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regularization is equivalent to MAP Bayesian inference with a Gaussian prior on the weights. (Sec. 5.6.1)</a:t>
                </a:r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sym typeface="Arial" panose="020B0604020202020204" pitchFamily="34" charset="0"/>
                  </a:rPr>
                  <a:t>MAP Bayesian inference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regularization is equivalent to the log-prior term that is maximized by MAP Bayesian inference when the prior is an isotropic Laplace distribution over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 (Eq. 3.26)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249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7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Norm Penalties as Constrained Optimization 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(Sec. 4.4)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zh-CN" sz="18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8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Generalized Lagrange function, consisting of the original objective function plus a set of penalties</a:t>
                </a:r>
              </a:p>
              <a:p>
                <a:pPr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Each penalty is a product between a coefficient, called a KKT multiplier, and a function representing whether the constraint is satisfied.</a:t>
                </a:r>
              </a:p>
              <a:p>
                <a:pPr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If we wanted to constrain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Ω</m:t>
                    </m:r>
                    <m:d>
                      <m:dPr>
                        <m:ctrlPr>
                          <a:rPr lang="el-GR" altLang="zh-CN" sz="20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𝜽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to be less than some constant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we could construct a generalized Lagrange function: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l-GR" altLang="zh-CN" sz="20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solution to the constrained problem is given by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CN" sz="20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l-GR" altLang="zh-CN" sz="20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𝜽</m:t>
                                  </m:r>
                                  <m:r>
                                    <a:rPr lang="en-US" altLang="zh-CN" sz="20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277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9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D9EB8-6C47-5C42-8C8A-2B33D62506EA}"/>
              </a:ext>
            </a:extLst>
          </p:cNvPr>
          <p:cNvSpPr txBox="1"/>
          <p:nvPr/>
        </p:nvSpPr>
        <p:spPr>
          <a:xfrm>
            <a:off x="8686700" y="59492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27937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II: Deep Networks: Modern Practices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6. Deep Feedforward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etworks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Chapter 7. Regularization for Deep Learning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8. Optimization for Training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eep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odels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Chapter 9. Convolutional Networks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10. Sequence Modeling: Recurrent and Recursive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ets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Chapter 11. Practical Methodology</a:t>
            </a:r>
          </a:p>
          <a:p>
            <a:pPr algn="just" rtl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12. Applications</a:t>
            </a:r>
          </a:p>
          <a:p>
            <a:pPr marL="0" indent="0" algn="just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II: Deep Networks: Modern Practices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Chapter 7. Regularization for Deep Learning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Regularization Definition: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Any modification we make to a learning algorithm that is intended to reduce its generalization error but not its training error.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Some strategies: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Put extra constraints on a machine learning model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Add extra terms in the objective function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Targets: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Encode specific kinds of priori knowledge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Express a generic preference for a simpler model class in order to promote generalization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Effects:</a:t>
            </a:r>
          </a:p>
          <a:p>
            <a:pPr lvl="1" algn="just"/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Make an underdetermined problem determined</a:t>
            </a:r>
          </a:p>
          <a:p>
            <a:pPr lvl="1" algn="just"/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Other forms of regularization, known as ensemble methods, combine multiple hypotheses that explain the training data</a:t>
            </a:r>
          </a:p>
          <a:p>
            <a:pPr marL="0" indent="0" algn="just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2514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Regularization in context of deep learning: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Most regularization strategies are based on regularizing estimators: works by trading increased bias for reduced variance.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 effe</a:t>
            </a:r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ctive </a:t>
            </a:r>
            <a:r>
              <a:rPr lang="en-US" altLang="zh-CN" sz="1700" dirty="0" err="1">
                <a:latin typeface="Arial" panose="020B0604020202020204" pitchFamily="34" charset="0"/>
                <a:sym typeface="Arial" panose="020B0604020202020204" pitchFamily="34" charset="0"/>
              </a:rPr>
              <a:t>regularizer</a:t>
            </a:r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 is one that make a profitable trade, reducing variance significantly while not overly increasing the bias.</a:t>
            </a: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Goal:</a:t>
            </a:r>
          </a:p>
          <a:p>
            <a:pPr marL="365760" lvl="1" indent="0" algn="just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Exclude the true data generating process – corresponding to </a:t>
            </a:r>
            <a:r>
              <a:rPr lang="en-US" altLang="zh-CN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underfitting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inducing bias</a:t>
            </a:r>
          </a:p>
          <a:p>
            <a:pPr marL="365760" lvl="1" indent="0" algn="just">
              <a:buNone/>
            </a:pPr>
            <a:r>
              <a:rPr lang="en-US" sz="1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Matched the true data generating process.</a:t>
            </a:r>
          </a:p>
          <a:p>
            <a:pPr marL="365760" lvl="1" indent="0" algn="just">
              <a:buNone/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65760" lvl="1" indent="0" algn="just">
              <a:buNone/>
            </a:pPr>
            <a:r>
              <a:rPr lang="en-US" sz="17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Included the generating process but also many other possible generating processes – the </a:t>
            </a:r>
            <a:r>
              <a:rPr lang="en-US" altLang="zh-CN" sz="17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overfitting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regime where variance rather than bias dominates the estimation error.</a:t>
            </a: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In practice: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An overly complex model family does not necessarily include the target function or the true data generating process, or even a close approximation of either. Most deep learning algorithms are to domains these.</a:t>
            </a:r>
          </a:p>
          <a:p>
            <a:pPr lvl="1" algn="just"/>
            <a:r>
              <a:rPr lang="en-US" altLang="zh-CN" sz="1700" dirty="0">
                <a:latin typeface="Arial" panose="020B0604020202020204" pitchFamily="34" charset="0"/>
                <a:sym typeface="Arial" panose="020B0604020202020204" pitchFamily="34" charset="0"/>
              </a:rPr>
              <a:t>The best fitting model (in the sense of minimizing generalization error) is usually a large model that has been regularized appropriately.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DEFA332E-B215-4644-AECF-A2436DE45709}"/>
              </a:ext>
            </a:extLst>
          </p:cNvPr>
          <p:cNvSpPr/>
          <p:nvPr/>
        </p:nvSpPr>
        <p:spPr>
          <a:xfrm>
            <a:off x="1989956" y="3861048"/>
            <a:ext cx="235476" cy="216024"/>
          </a:xfrm>
          <a:prstGeom prst="upArrow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4C6C1A-93DA-A04C-B6FD-D91741FC3229}"/>
              </a:ext>
            </a:extLst>
          </p:cNvPr>
          <p:cNvSpPr/>
          <p:nvPr/>
        </p:nvSpPr>
        <p:spPr>
          <a:xfrm>
            <a:off x="2225432" y="3810526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Regularization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Regularized objective function: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365760" lvl="1" indent="0" algn="just">
                  <a:buNone/>
                </a:pP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𝛼</m:t>
                    </m:r>
                    <m:r>
                      <a:rPr lang="en-US" altLang="zh-CN" sz="160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[0,∞)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is a hyperparameter that weights the relative contribution of the norm penalty term,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relative to the standard objective function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1" algn="just"/>
                <a:endParaRPr lang="en-US" altLang="zh-CN" sz="9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For neural networks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We typically choose to use a parameter norm penalty that penalizes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only the weights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of the affine transformation at each layer and </a:t>
                </a:r>
                <a:r>
                  <a:rPr lang="en-US" altLang="zh-CN" sz="1600" dirty="0">
                    <a:solidFill>
                      <a:srgbClr val="00B0F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leaves the biases unregularized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Reason: </a:t>
                </a:r>
              </a:p>
              <a:p>
                <a:pPr lvl="3" algn="just"/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Each weight specifies how two variables interact. Fitting the weight well requires observing both variables in a variety of condition. Each bias controls only a single variable. This means that we do not induce too much variance by leaving the biases unregularized.</a:t>
                </a:r>
              </a:p>
              <a:p>
                <a:pPr lvl="3" algn="just"/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Regularizing the bias parameters can introduce a significant amount of underfitting.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indicates all of the weights that should be </a:t>
                </a:r>
                <a:r>
                  <a:rPr lang="en-US" altLang="zh-CN" sz="1600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affected by a norm penalty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while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denotes </a:t>
                </a:r>
                <a:r>
                  <a:rPr lang="en-US" altLang="zh-CN" sz="1600" dirty="0">
                    <a:solidFill>
                      <a:schemeClr val="accent2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all of the parameters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including both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and the unregularized parameters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Since using a separate penalty with a different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𝛼</m:t>
                    </m:r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coefficient for each layer of the network is expensive, it is still reasonable to use </a:t>
                </a:r>
                <a:r>
                  <a:rPr lang="en-US" altLang="zh-CN" sz="1600" dirty="0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same weight decay at all layers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2494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4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AKA. Weight decay, Ridge regression, Tikhonov regularization. 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It drives the weights closer to the origin.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We could regularize the parameters to be near any specific point in space, but better results will be obtained for a value closer to the true one.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Gradient (no bias parameter):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Update the weights: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←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𝜖𝛼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𝒘</m:t>
                      </m:r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weight decay term has modified the learning rule to multiplicatively shrink the weight vector by a constant factor </a:t>
                </a:r>
                <a:r>
                  <a:rPr lang="en-US" altLang="zh-CN" sz="1600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on each step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1" algn="just"/>
                <a:endParaRPr lang="en-US" altLang="zh-CN" sz="20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036" t="-2494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 rtlCol="0">
                <a:normAutofit lnSpcReduction="10000"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1) Make a quadratic approximation to the objective function in the neighborhood of the value of weights that obtains minimal unregularized training cost,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𝑎𝑟𝑔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b="1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then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35404A"/>
                                      </a:solidFill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is the Hessian matrix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𝐽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</a:t>
                </a:r>
                <a:r>
                  <a:rPr lang="zh-CN" altLang="en-US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and</a:t>
                </a:r>
                <a:r>
                  <a:rPr lang="zh-CN" altLang="en-US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is positive semidefinite.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2) We can decompose 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𝑸</m:t>
                    </m:r>
                    <m:r>
                      <a:rPr lang="en-US" altLang="zh-CN" sz="1600" b="1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𝚲</m:t>
                    </m:r>
                    <m:sSup>
                      <m:sSupPr>
                        <m:ctrlPr>
                          <a:rPr lang="en-US" altLang="zh-CN" sz="1600" b="1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𝑸</m:t>
                        </m:r>
                      </m:e>
                      <m:sup>
                        <m:r>
                          <a:rPr lang="en-US" altLang="zh-CN" sz="1600" b="1" i="1" dirty="0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3) The minimum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occurs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 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4) Add the weight decay gradient we have 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𝛼</m:t>
                      </m:r>
                      <m:acc>
                        <m:accPr>
                          <m:chr m:val="̃"/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sz="1600" b="1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 </m:t>
                      </m:r>
                      <m:r>
                        <a:rPr lang="en-US" altLang="zh-CN" sz="1600" b="1" i="1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represents the location of the minimum. 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5) Then combine 2) and 4), we have :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𝑸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𝚲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600" b="0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𝑰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 dirty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effect of weight decay is to rescale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along the axes defined by the eigenvectors of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that is aligned with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-</a:t>
                </a:r>
                <a:r>
                  <a:rPr lang="en-US" altLang="zh-CN" sz="1600" dirty="0" err="1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eigenvector of is rescaled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3"/>
                <a:stretch>
                  <a:fillRect l="-1036" t="-2892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Regularization for Deep Learning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Parameter Norm Penalties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Parameter Regularization: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Ω</m:t>
                      </m:r>
                      <m:d>
                        <m:dPr>
                          <m:ctrlPr>
                            <a:rPr lang="el-GR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35404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we have :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𝑸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𝚲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600" b="0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𝑰</m:t>
                          </m:r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 dirty="0">
                          <a:solidFill>
                            <a:srgbClr val="35404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35404A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effect of weight decay is to rescale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along the axes defined by the eigenvectors of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2" algn="just"/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that is aligned with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-</a:t>
                </a:r>
                <a:r>
                  <a:rPr lang="en-US" altLang="zh-CN" sz="1600" dirty="0" err="1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</a:t>
                </a:r>
                <a:r>
                  <a:rPr lang="en-US" altLang="zh-CN" sz="16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eigenvector of is rescaled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35404A"/>
                                </a:solidFill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3" algn="just"/>
                <a:r>
                  <a:rPr lang="en-US" altLang="zh-CN" sz="1400" dirty="0">
                    <a:solidFill>
                      <a:srgbClr val="35404A"/>
                    </a:solidFill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≫</m:t>
                    </m:r>
                    <m:r>
                      <a:rPr lang="en-US" altLang="zh-CN" sz="14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the effect if regularization is relatively small</a:t>
                </a:r>
              </a:p>
              <a:p>
                <a:pPr lvl="3" algn="just"/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35404A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≪</m:t>
                    </m:r>
                    <m:r>
                      <a:rPr lang="en-US" altLang="zh-CN" sz="1400" i="1">
                        <a:solidFill>
                          <a:srgbClr val="35404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sz="1400" dirty="0">
                    <a:solidFill>
                      <a:srgbClr val="35404A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, the components will be shrunk to have nearly zero magnitude</a:t>
                </a:r>
              </a:p>
              <a:p>
                <a:pPr lvl="2" algn="just"/>
                <a:endParaRPr lang="en-US" altLang="zh-CN" sz="1600" dirty="0">
                  <a:solidFill>
                    <a:srgbClr val="35404A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3"/>
                <a:stretch>
                  <a:fillRect l="-103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7401</TotalTime>
  <Words>1574</Words>
  <Application>Microsoft Macintosh PowerPoint</Application>
  <PresentationFormat>Custom</PresentationFormat>
  <Paragraphs>167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Cambria Math</vt:lpstr>
      <vt:lpstr>Euphemia</vt:lpstr>
      <vt:lpstr>数学 16x9</vt:lpstr>
      <vt:lpstr>Notes of Deep Learning</vt:lpstr>
      <vt:lpstr>Part II: Deep Networks: Modern Practices</vt:lpstr>
      <vt:lpstr>Part II: Deep Networks: Modern Practices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Regularization for Deep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798</cp:revision>
  <dcterms:created xsi:type="dcterms:W3CDTF">2018-10-15T07:22:36Z</dcterms:created>
  <dcterms:modified xsi:type="dcterms:W3CDTF">2019-09-15T07:09:22Z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