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3" r:id="rId2"/>
    <p:sldId id="274" r:id="rId3"/>
    <p:sldId id="297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E89"/>
    <a:srgbClr val="9CAAB5"/>
    <a:srgbClr val="E7A46A"/>
    <a:srgbClr val="9CAAB6"/>
    <a:srgbClr val="96B74D"/>
    <a:srgbClr val="B9CF86"/>
    <a:srgbClr val="6B8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824" autoAdjust="0"/>
  </p:normalViewPr>
  <p:slideViewPr>
    <p:cSldViewPr showGuides="1">
      <p:cViewPr varScale="1">
        <p:scale>
          <a:sx n="109" d="100"/>
          <a:sy n="109" d="100"/>
        </p:scale>
        <p:origin x="720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2019年9月14日 Saturday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989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412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624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23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540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850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46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51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94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10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605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21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758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79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14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2019年9月14日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Notes of Deep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Learning</a:t>
            </a:r>
            <a:endParaRPr lang="zh-CN" altLang="en-US" baseline="30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Part I (chapter 2-5)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E7CFB7-4D78-4BE4-8475-E7FC8EB0A83A}"/>
              </a:ext>
            </a:extLst>
          </p:cNvPr>
          <p:cNvSpPr txBox="1"/>
          <p:nvPr/>
        </p:nvSpPr>
        <p:spPr>
          <a:xfrm>
            <a:off x="2428669" y="6165304"/>
            <a:ext cx="885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[1] </a:t>
            </a:r>
            <a:r>
              <a:rPr lang="en-US" altLang="zh-CN" dirty="0" err="1"/>
              <a:t>Goodfellow</a:t>
            </a:r>
            <a:r>
              <a:rPr lang="en-US" altLang="zh-CN" dirty="0"/>
              <a:t>, I., </a:t>
            </a:r>
            <a:r>
              <a:rPr lang="en-US" altLang="zh-CN" dirty="0" err="1"/>
              <a:t>Bengio</a:t>
            </a:r>
            <a:r>
              <a:rPr lang="en-US" altLang="zh-CN" dirty="0"/>
              <a:t>, Y., &amp; </a:t>
            </a:r>
            <a:r>
              <a:rPr lang="en-US" altLang="zh-CN" dirty="0" err="1"/>
              <a:t>Courville</a:t>
            </a:r>
            <a:r>
              <a:rPr lang="en-US" altLang="zh-CN" dirty="0"/>
              <a:t>, A. (2016). </a:t>
            </a:r>
            <a:r>
              <a:rPr lang="en-US" altLang="zh-CN" i="1" dirty="0"/>
              <a:t>Deep Learning</a:t>
            </a:r>
            <a:r>
              <a:rPr lang="en-US" altLang="zh-CN" dirty="0"/>
              <a:t>. The MIT Press.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4B7FA8-E426-43E7-B754-B3BEE59FC162}"/>
              </a:ext>
            </a:extLst>
          </p:cNvPr>
          <p:cNvSpPr txBox="1"/>
          <p:nvPr/>
        </p:nvSpPr>
        <p:spPr>
          <a:xfrm>
            <a:off x="9694812" y="348672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4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62500" lnSpcReduction="20000"/>
              </a:bodyPr>
              <a:lstStyle/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Eigendecomposition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(right) E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igenvector, eigenvalue: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𝒗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dirty="0" err="1">
                    <a:latin typeface="Arial" panose="020B0604020202020204" pitchFamily="34" charset="0"/>
                    <a:sym typeface="Arial" panose="020B0604020202020204" pitchFamily="34" charset="0"/>
                  </a:rPr>
                  <a:t>Eigendecomposition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(for square matrix):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𝑑𝑖𝑎𝑔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𝝀</m:t>
                        </m:r>
                      </m:e>
                    </m:d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𝑽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Real symmetric matrix: 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𝑸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𝚲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where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𝑸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an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orthogonral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matrix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composed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of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eigenvectors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of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and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𝚲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doagonal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matrix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If any two or more eigenvectors share the same eigenvalue, then any set of orthogonal vectors lying in their span are also eigenvectors with that eigenvalue, and we could equivalently choose a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𝑸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using those eigenvectors instead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The matrix is singular if and only if any of the eigenvalues are 0</a:t>
                </a:r>
              </a:p>
              <a:p>
                <a:pPr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Optimize quadratic expressions of the form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𝑨𝒙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.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Positive definite/Positive semidefinite (Negative definite/ Negative semidefinite):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Positive definite: </a:t>
                </a:r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Eigenvalues are all positive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∀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,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𝑨𝒙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0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𝑨𝒙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=0⇒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=0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Positive semidefinite: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Eigenvalues are all positive or zero-valued</a:t>
                </a: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  <a:sym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∀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,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𝑨𝒙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≥0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8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Linear Algebra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D1E372-03D9-7948-955C-DB9A8463FB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2" r="8197" b="41233"/>
          <a:stretch/>
        </p:blipFill>
        <p:spPr>
          <a:xfrm>
            <a:off x="7384197" y="29794"/>
            <a:ext cx="3750775" cy="1887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EC101-5CDD-3D47-9390-632F552FB6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611"/>
          <a:stretch/>
        </p:blipFill>
        <p:spPr>
          <a:xfrm>
            <a:off x="7384197" y="1844824"/>
            <a:ext cx="4110815" cy="7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1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Singular value decomposition(SVD)</a:t>
            </a:r>
          </a:p>
          <a:p>
            <a:pPr algn="just" rtl="0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just" rtl="0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Linear Algebra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C0D468-C826-D24E-A566-861D9D0A9FB1}"/>
                  </a:ext>
                </a:extLst>
              </p:cNvPr>
              <p:cNvSpPr txBox="1"/>
              <p:nvPr/>
            </p:nvSpPr>
            <p:spPr>
              <a:xfrm>
                <a:off x="4402224" y="2204864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C0D468-C826-D24E-A566-861D9D0A9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204864"/>
                <a:ext cx="338437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>
            <a:extLst>
              <a:ext uri="{FF2B5EF4-FFF2-40B4-BE49-F238E27FC236}">
                <a16:creationId xmlns:a16="http://schemas.microsoft.com/office/drawing/2014/main" id="{94153FF2-7088-B84D-920E-A2770C42974D}"/>
              </a:ext>
            </a:extLst>
          </p:cNvPr>
          <p:cNvSpPr/>
          <p:nvPr/>
        </p:nvSpPr>
        <p:spPr>
          <a:xfrm>
            <a:off x="5731004" y="2708920"/>
            <a:ext cx="360040" cy="61046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59ACF64-37DA-1944-B716-2E26F5E40AE9}"/>
              </a:ext>
            </a:extLst>
          </p:cNvPr>
          <p:cNvSpPr/>
          <p:nvPr/>
        </p:nvSpPr>
        <p:spPr>
          <a:xfrm>
            <a:off x="7174532" y="2709500"/>
            <a:ext cx="430363" cy="183717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84CB3BBC-881F-854C-9E76-B9D83E5D9BE0}"/>
              </a:ext>
            </a:extLst>
          </p:cNvPr>
          <p:cNvSpPr/>
          <p:nvPr/>
        </p:nvSpPr>
        <p:spPr>
          <a:xfrm>
            <a:off x="6452768" y="2708920"/>
            <a:ext cx="360040" cy="117728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6C617-FF7C-F44D-A404-C7E3720F2F05}"/>
                  </a:ext>
                </a:extLst>
              </p:cNvPr>
              <p:cNvSpPr txBox="1"/>
              <p:nvPr/>
            </p:nvSpPr>
            <p:spPr>
              <a:xfrm>
                <a:off x="4324299" y="3256120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accent4"/>
                    </a:solidFill>
                  </a:rPr>
                  <a:t>Left-singular vectors:</a:t>
                </a:r>
              </a:p>
              <a:p>
                <a:pPr algn="just"/>
                <a:r>
                  <a:rPr lang="en-US" sz="1400" dirty="0">
                    <a:solidFill>
                      <a:schemeClr val="accent4"/>
                    </a:solidFill>
                  </a:rPr>
                  <a:t>Eigenvectors of 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B6C617-FF7C-F44D-A404-C7E3720F2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299" y="3256120"/>
                <a:ext cx="2016224" cy="523220"/>
              </a:xfrm>
              <a:prstGeom prst="rect">
                <a:avLst/>
              </a:prstGeom>
              <a:blipFill>
                <a:blip r:embed="rId4"/>
                <a:stretch>
                  <a:fillRect l="-625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3BED4E-2AF5-0C48-BA81-FC7A5646FDEC}"/>
                  </a:ext>
                </a:extLst>
              </p:cNvPr>
              <p:cNvSpPr txBox="1"/>
              <p:nvPr/>
            </p:nvSpPr>
            <p:spPr>
              <a:xfrm>
                <a:off x="7115942" y="454667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accent6"/>
                    </a:solidFill>
                  </a:rPr>
                  <a:t>Right-singular vectors:</a:t>
                </a:r>
              </a:p>
              <a:p>
                <a:pPr algn="just"/>
                <a:r>
                  <a:rPr lang="en-US" sz="1400" dirty="0">
                    <a:solidFill>
                      <a:schemeClr val="accent6"/>
                    </a:solidFill>
                  </a:rPr>
                  <a:t>Eigenvectors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3BED4E-2AF5-0C48-BA81-FC7A5646F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2" y="4546678"/>
                <a:ext cx="2016224" cy="523220"/>
              </a:xfrm>
              <a:prstGeom prst="rect">
                <a:avLst/>
              </a:prstGeom>
              <a:blipFill>
                <a:blip r:embed="rId5"/>
                <a:stretch>
                  <a:fillRect l="-625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6E974D1-3D3B-FB4A-BC4A-14455387052F}"/>
              </a:ext>
            </a:extLst>
          </p:cNvPr>
          <p:cNvSpPr/>
          <p:nvPr/>
        </p:nvSpPr>
        <p:spPr>
          <a:xfrm>
            <a:off x="5565105" y="3886200"/>
            <a:ext cx="15508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Elements along the diagonal: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Singular Values</a:t>
            </a:r>
          </a:p>
        </p:txBody>
      </p:sp>
    </p:spTree>
    <p:extLst>
      <p:ext uri="{BB962C8B-B14F-4D97-AF65-F5344CB8AC3E}">
        <p14:creationId xmlns:p14="http://schemas.microsoft.com/office/powerpoint/2010/main" val="26428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sz="2400" dirty="0">
                    <a:latin typeface="Arial" panose="020B0604020202020204" pitchFamily="34" charset="0"/>
                    <a:sym typeface="Arial" panose="020B0604020202020204" pitchFamily="34" charset="0"/>
                  </a:rPr>
                  <a:t>The Moore-Penrose Pseudoinverse</a:t>
                </a:r>
              </a:p>
              <a:p>
                <a:pPr lvl="1" algn="just"/>
                <a:r>
                  <a:rPr lang="en-US" altLang="zh-CN" sz="2000" dirty="0">
                    <a:latin typeface="Arial" panose="020B0604020202020204" pitchFamily="34" charset="0"/>
                    <a:sym typeface="Arial" panose="020B0604020202020204" pitchFamily="34" charset="0"/>
                  </a:rPr>
                  <a:t>For solve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𝑨𝒙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sym typeface="Arial" panose="020B0604020202020204" pitchFamily="34" charset="0"/>
                  </a:rPr>
                  <a:t> by left-multiplying each side to obtain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𝑩𝒚</m:t>
                    </m:r>
                  </m:oMath>
                </a14:m>
                <a:endParaRPr lang="en-US" altLang="zh-CN" sz="2000" b="1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sz="2000" dirty="0">
                    <a:latin typeface="Arial" panose="020B0604020202020204" pitchFamily="34" charset="0"/>
                    <a:sym typeface="Arial" panose="020B0604020202020204" pitchFamily="34" charset="0"/>
                  </a:rPr>
                  <a:t>Definition: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func>
                  </m:oMath>
                </a14:m>
                <a:endPara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sz="2000" dirty="0">
                    <a:latin typeface="Arial" panose="020B0604020202020204" pitchFamily="34" charset="0"/>
                    <a:sym typeface="Arial" panose="020B0604020202020204" pitchFamily="34" charset="0"/>
                  </a:rPr>
                  <a:t>In practice: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sSup>
                      <m:sSupPr>
                        <m:ctrlP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fName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func>
                  </m:oMath>
                </a14:m>
                <a:endParaRPr lang="en-US" sz="2000" b="1" dirty="0"/>
              </a:p>
              <a:p>
                <a:pPr lvl="2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of a diagonal matrix D is obtained by taking the reciprocal of its non-zero elements then </a:t>
                </a:r>
                <a:r>
                  <a:rPr lang="en-US" sz="1800" dirty="0" err="1"/>
                  <a:t>taing</a:t>
                </a:r>
                <a:r>
                  <a:rPr lang="en-US" sz="1800" dirty="0"/>
                  <a:t> the transpose of the resulting matrix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𝑐𝑜𝑙𝑢𝑚𝑛𝑠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&gt; #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𝑟𝑜𝑤𝑠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</a:rPr>
                  <a:t>:</a:t>
                </a:r>
              </a:p>
              <a:p>
                <a:pPr lvl="2" algn="just"/>
                <a:r>
                  <a:rPr lang="en-US" sz="1600" dirty="0">
                    <a:latin typeface="Arial" panose="020B0604020202020204" pitchFamily="34" charset="0"/>
                  </a:rPr>
                  <a:t>There could be multiple possible solutions</a:t>
                </a:r>
              </a:p>
              <a:p>
                <a:pPr lvl="2" algn="just"/>
                <a:r>
                  <a:rPr lang="en-US" sz="1600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𝑚𝑖𝑛𝑖𝑚𝑎𝑙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latin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𝑐𝑜𝑙𝑢𝑚𝑛𝑠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#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𝑟𝑜𝑤𝑠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</a:rPr>
                  <a:t>: </a:t>
                </a:r>
              </a:p>
              <a:p>
                <a:pPr lvl="2" algn="just"/>
                <a:r>
                  <a:rPr lang="en-US" sz="1600" dirty="0">
                    <a:latin typeface="Arial" panose="020B0604020202020204" pitchFamily="34" charset="0"/>
                  </a:rPr>
                  <a:t>It is possible to have no solutions</a:t>
                </a:r>
                <a:endParaRPr lang="en-US" sz="1600" b="1" i="1" dirty="0">
                  <a:latin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𝑚𝑖𝑛𝑖𝑚𝑎𝑙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</a:endParaRPr>
              </a:p>
              <a:p>
                <a:pPr lvl="1" algn="just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 rtl="0"/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6" t="-2770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Linear Algebra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7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sz="2400" dirty="0">
                    <a:latin typeface="Arial" panose="020B0604020202020204" pitchFamily="34" charset="0"/>
                    <a:sym typeface="Arial" panose="020B0604020202020204" pitchFamily="34" charset="0"/>
                  </a:rPr>
                  <a:t>The trace operator: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𝑇𝑟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𝑨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𝐹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𝑨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𝑇𝑟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𝑨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𝑇𝑟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sz="2000" dirty="0">
                    <a:sym typeface="Arial" panose="020B0604020202020204" pitchFamily="34" charset="0"/>
                  </a:rPr>
                  <a:t>Invariance to cyclic permutation (even if the resulting product has a different shape): 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𝑩𝑪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𝑪𝑨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𝑩𝑪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 rtl="0"/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6" t="-13573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Linear Algebra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8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sz="2400" dirty="0">
                    <a:latin typeface="Arial" panose="020B0604020202020204" pitchFamily="34" charset="0"/>
                    <a:sym typeface="Arial" panose="020B0604020202020204" pitchFamily="34" charset="0"/>
                  </a:rPr>
                  <a:t>The determinant: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𝑑𝑒𝑡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sz="24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𝑑𝑒𝑡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𝑨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product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of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all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the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eigenvalues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of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the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matrix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sz="2000" dirty="0">
                    <a:latin typeface="Arial" panose="020B0604020202020204" pitchFamily="34" charset="0"/>
                    <a:sym typeface="Arial" panose="020B0604020202020204" pitchFamily="34" charset="0"/>
                  </a:rPr>
                  <a:t>A measure of how much multiplication by the matrix expands or contracts space: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If it is 0, then space is contracted completely along at least one dimension, causing it to lose all of its volume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If it is 1, then the transformation is volume-preserving</a:t>
                </a:r>
              </a:p>
              <a:p>
                <a:pPr algn="just" rtl="0"/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6" t="-2770" r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Linear Algebra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An example: Principal Components Analysis (PCA)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Target: </a:t>
                </a:r>
                <a:endParaRPr lang="en-US" altLang="zh-CN" b="1" i="1" dirty="0">
                  <a:latin typeface="Cambria Math" panose="02040503050406030204" pitchFamily="18" charset="0"/>
                  <a:sym typeface="Arial" panose="020B0604020202020204" pitchFamily="34" charset="0"/>
                </a:endParaRP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𝒄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sym typeface="Arial" panose="020B0604020202020204" pitchFamily="34" charset="0"/>
                                        </a:rPr>
                                        <m:t>𝒄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Solution: 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𝒅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𝑇𝑟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𝑿𝒅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.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𝒅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just" rtl="0"/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Linear Algebra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D59AB4-07FB-6142-BA47-6BD98F9A8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2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I: Applied Math and Machine Learning Basics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2. Linear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algebra</a:t>
            </a:r>
          </a:p>
          <a:p>
            <a:pPr algn="just"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3. Probability and information theory</a:t>
            </a:r>
          </a:p>
          <a:p>
            <a:pPr algn="just"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Chapter 4. Numerical computation</a:t>
            </a:r>
          </a:p>
          <a:p>
            <a:pPr algn="just"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5. Machine learning basics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1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I: Applied Math and Machine Learning Basics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2. Linear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algebra</a:t>
            </a:r>
          </a:p>
        </p:txBody>
      </p:sp>
    </p:spTree>
    <p:extLst>
      <p:ext uri="{BB962C8B-B14F-4D97-AF65-F5344CB8AC3E}">
        <p14:creationId xmlns:p14="http://schemas.microsoft.com/office/powerpoint/2010/main" val="395281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Linear Algebra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Scalars, Vectors, Matrices and Tensors</a:t>
                </a:r>
              </a:p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Notations: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𝑠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1,3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zh-CN" altLang="en-US" b="1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𝒔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:,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,: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𝐀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 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i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04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Linear Algebra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Operations: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Transpose: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Addition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Multiply by a scalar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roadcasting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Multiply matrices and vectors: 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matrix product: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𝑪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𝑨𝑩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element-wise product: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𝑪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⊙</m:t>
                    </m:r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𝑩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distributive, associative, not commutative for matrices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8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Identity and inverse matrices: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Identity matrix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Matrix inverse: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b="1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𝑨𝒙</m:t>
                    </m:r>
                    <m:r>
                      <a:rPr lang="en-US" altLang="zh-CN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𝒃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(Should not actually be used in practice for limited precision on a digital computer)</a:t>
                </a:r>
              </a:p>
              <a:p>
                <a:pPr lvl="2" algn="just"/>
                <a:endParaRPr lang="en-US" altLang="zh-CN" b="1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Linear Algebra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7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77500" lnSpcReduction="20000"/>
              </a:bodyPr>
              <a:lstStyle/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Linear dependence and span: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  <m:r>
                      <a:rPr lang="en-US" altLang="zh-CN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Arial" panose="020B0604020202020204" pitchFamily="34" charset="0"/>
                    <a:sym typeface="Arial" panose="020B0604020202020204" pitchFamily="34" charset="0"/>
                  </a:rPr>
                  <a:t>: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1 solution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𝑙𝑖𝑛𝑒𝑎𝑟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𝑖𝑛𝑑𝑒𝑝𝑒𝑛𝑑𝑒𝑛𝑡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𝑣𝑒𝑐𝑡𝑜𝑟𝑠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)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no solutions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𝑙𝑖𝑛𝑒𝑎𝑟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𝑖𝑛𝑑𝑒𝑝𝑒𝑛𝑑𝑒𝑛𝑡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𝑣𝑒𝑐𝑡𝑜𝑟𝑠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)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infinitely many solutions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𝑙𝑖𝑛𝑒𝑎𝑟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𝑖𝑛𝑑𝑒𝑝𝑒𝑛𝑑𝑒𝑛𝑡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𝑣𝑒𝑐𝑡𝑜𝑟𝑠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)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Linear combination: 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𝑨𝒙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:,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𝒗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Span: a set of vectors all points obtainable by linear combination of the original vectors.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Column space/ Range of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: span of the columns of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Linear independent vectors: no vector in the set is a linear combination of the other vectors.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The column space of the matrix to encompass all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the matrix contain at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least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one set of </a:t>
                </a:r>
                <a:r>
                  <a:rPr lang="en-US" altLang="zh-CN" dirty="0">
                    <a:solidFill>
                      <a:schemeClr val="accent4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exactly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linearly independent columns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Singular: A square matrix with linearly dependent columns 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it can still possible to solve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𝑨𝒙</m:t>
                    </m:r>
                    <m:r>
                      <a:rPr lang="en-US" altLang="zh-CN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while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 is not square or is singular, but we can not use matrix inversion to find the solution</a:t>
                </a: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7" t="-3601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Linear Algebra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38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92500" lnSpcReduction="10000"/>
              </a:bodyPr>
              <a:lstStyle/>
              <a:p>
                <a:pPr algn="just" rtl="0"/>
                <a:r>
                  <a:rPr lang="en-US" altLang="zh-CN" sz="1600" dirty="0">
                    <a:latin typeface="Arial" panose="020B0604020202020204" pitchFamily="34" charset="0"/>
                    <a:sym typeface="Arial" panose="020B0604020202020204" pitchFamily="34" charset="0"/>
                  </a:rPr>
                  <a:t>Norms</a:t>
                </a: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: the size of vectors: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=0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⇒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𝒙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𝟎</m:t>
                    </m:r>
                  </m:oMath>
                </a14:m>
                <a:endParaRPr lang="en-US" altLang="zh-CN" sz="1400" b="1" dirty="0">
                  <a:latin typeface="Arial" panose="020B0604020202020204" pitchFamily="34" charset="0"/>
                  <a:ea typeface="Cambria Math" panose="02040503050406030204" pitchFamily="18" charset="0"/>
                  <a:sym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𝒚</m:t>
                        </m:r>
                      </m:e>
                    </m:d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≤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𝒚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𝑡h𝑒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𝑡𝑟𝑖𝑎𝑛𝑔𝑙𝑒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𝑖𝑛𝑒𝑞𝑢𝑎𝑙𝑖𝑡𝑦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1400" b="1" dirty="0">
                  <a:latin typeface="Arial" panose="020B0604020202020204" pitchFamily="34" charset="0"/>
                  <a:ea typeface="Cambria Math" panose="02040503050406030204" pitchFamily="18" charset="0"/>
                  <a:sym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∀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𝛼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𝑅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,  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𝛼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sz="1400" b="1" dirty="0">
                  <a:latin typeface="Arial" panose="020B0604020202020204" pitchFamily="34" charset="0"/>
                  <a:ea typeface="Cambria Math" panose="02040503050406030204" pitchFamily="18" charset="0"/>
                  <a:sym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sym typeface="Arial" panose="020B0604020202020204" pitchFamily="34" charset="0"/>
                  </a:rPr>
                  <a:t>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sym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sym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sym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sym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altLang="zh-CN" sz="16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for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≥1</m:t>
                    </m:r>
                  </m:oMath>
                </a14:m>
                <a:endParaRPr lang="en-US" altLang="zh-CN" sz="1600" b="1" dirty="0">
                  <a:latin typeface="Arial" panose="020B0604020202020204" pitchFamily="34" charset="0"/>
                  <a:ea typeface="Cambria Math" panose="02040503050406030204" pitchFamily="18" charset="0"/>
                  <a:sym typeface="Arial" panose="020B0604020202020204" pitchFamily="34" charset="0"/>
                </a:endParaRPr>
              </a:p>
              <a:p>
                <a:pPr algn="just"/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For vectors:</a:t>
                </a:r>
              </a:p>
              <a:p>
                <a:pPr lvl="1" algn="just"/>
                <a:r>
                  <a:rPr lang="en-US" altLang="zh-CN" sz="1400" dirty="0">
                    <a:latin typeface="Arial" panose="020B0604020202020204" pitchFamily="34" charset="0"/>
                    <a:sym typeface="Arial" panose="020B0604020202020204" pitchFamily="34" charset="0"/>
                  </a:rPr>
                  <a:t>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sym typeface="Arial" panose="020B0604020202020204" pitchFamily="34" charset="0"/>
                  </a:rPr>
                  <a:t>’: # of nonzero elements </a:t>
                </a: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: </a:t>
                </a:r>
                <a:r>
                  <a:rPr lang="en-US" sz="1400" dirty="0">
                    <a:latin typeface="Arial" panose="020B0604020202020204" pitchFamily="34" charset="0"/>
                  </a:rPr>
                  <a:t>Manhattan distance</a:t>
                </a:r>
                <a:endParaRPr lang="en-US" altLang="zh-CN" sz="14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: </a:t>
                </a:r>
                <a:r>
                  <a:rPr lang="en-US" altLang="zh-CN" sz="1400" dirty="0" err="1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Eculidean</a:t>
                </a:r>
                <a:r>
                  <a:rPr lang="en-US" altLang="zh-CN" sz="14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distance</a:t>
                </a: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: Max norm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∞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Arial" panose="020B0604020202020204" pitchFamily="34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just"/>
                <a:r>
                  <a:rPr lang="en-US" altLang="zh-CN" sz="1600" dirty="0">
                    <a:latin typeface="Arial" panose="020B0604020202020204" pitchFamily="34" charset="0"/>
                    <a:sym typeface="Arial" panose="020B0604020202020204" pitchFamily="34" charset="0"/>
                  </a:rPr>
                  <a:t>For matrices:</a:t>
                </a:r>
              </a:p>
              <a:p>
                <a:pPr lvl="1" algn="just"/>
                <a:r>
                  <a:rPr lang="en-US" altLang="zh-CN" sz="1400" dirty="0" err="1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Frobenius</a:t>
                </a:r>
                <a:r>
                  <a:rPr lang="en-US" altLang="zh-CN" sz="14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Arial" panose="020B0604020202020204" pitchFamily="34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𝐹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Arial" panose="020B0604020202020204" pitchFamily="34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i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𝜆</m:t>
                        </m:r>
                      </m:e>
                    </m:rad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is the maximum eigen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altLang="zh-CN" sz="1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𝑨</m:t>
                    </m:r>
                  </m:oMath>
                </a14:m>
                <a:endParaRPr lang="en-US" altLang="zh-CN" sz="1400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:</a:t>
                </a:r>
                <a:r>
                  <a:rPr lang="en-US" altLang="zh-CN" sz="1400" dirty="0"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∞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59" t="-1662" b="-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Linear Algebra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algn="just" rtl="0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Special 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kinds of matrices and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vectors: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Diagonal matrices (not necessary to be square),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𝑑𝑖𝑎𝑔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Symmetric matrices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Unit vectors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O</a:t>
                </a:r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rthogonal, Orthonormal (orthogonal + unit norm)</a:t>
                </a:r>
              </a:p>
              <a:p>
                <a:pPr lvl="1" algn="just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Orthogonal matrix: </a:t>
                </a:r>
                <a:endParaRPr lang="en-US" altLang="zh-CN" b="1" i="1" dirty="0">
                  <a:latin typeface="Cambria Math" panose="02040503050406030204" pitchFamily="18" charset="0"/>
                  <a:sym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𝑨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𝑰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=</a:t>
                </a:r>
                <a:r>
                  <a:rPr lang="en-US" altLang="zh-CN" b="1" dirty="0"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</a:t>
                </a:r>
              </a:p>
              <a:p>
                <a:pPr lvl="2" algn="just"/>
                <a:r>
                  <a:rPr lang="en-US" altLang="zh-CN" dirty="0">
                    <a:latin typeface="Arial" panose="020B0604020202020204" pitchFamily="34" charset="0"/>
                    <a:sym typeface="Arial" panose="020B0604020202020204" pitchFamily="34" charset="0"/>
                  </a:rPr>
                  <a:t>There is no special term for a matrix whose rows or columns are orthogonal but not orthonormal.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5" t="-3324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Linear Algebra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1511</TotalTime>
  <Words>991</Words>
  <Application>Microsoft Macintosh PowerPoint</Application>
  <PresentationFormat>Custom</PresentationFormat>
  <Paragraphs>147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微软雅黑</vt:lpstr>
      <vt:lpstr>Arial</vt:lpstr>
      <vt:lpstr>Cambria Math</vt:lpstr>
      <vt:lpstr>Euphemia</vt:lpstr>
      <vt:lpstr>数学 16x9</vt:lpstr>
      <vt:lpstr>Notes of Deep Learning</vt:lpstr>
      <vt:lpstr>Part I: Applied Math and Machine Learning Basics</vt:lpstr>
      <vt:lpstr>Part I: Applied Math and Machine Learning Basics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Linear Algebra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Yan, Peng</dc:creator>
  <cp:lastModifiedBy>严 鹏</cp:lastModifiedBy>
  <cp:revision>354</cp:revision>
  <dcterms:created xsi:type="dcterms:W3CDTF">2018-10-15T07:22:36Z</dcterms:created>
  <dcterms:modified xsi:type="dcterms:W3CDTF">2019-09-14T07:17:37Z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