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3" r:id="rId2"/>
    <p:sldId id="274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3" r:id="rId18"/>
    <p:sldId id="282" r:id="rId1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E89"/>
    <a:srgbClr val="9CAAB5"/>
    <a:srgbClr val="E7A46A"/>
    <a:srgbClr val="9CAAB6"/>
    <a:srgbClr val="96B74D"/>
    <a:srgbClr val="B9CF86"/>
    <a:srgbClr val="6B8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824" autoAdjust="0"/>
  </p:normalViewPr>
  <p:slideViewPr>
    <p:cSldViewPr showGuides="1">
      <p:cViewPr varScale="1">
        <p:scale>
          <a:sx n="109" d="100"/>
          <a:sy n="109" d="100"/>
        </p:scale>
        <p:origin x="720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2019年9月14日 Saturday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989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377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441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072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232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624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446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646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167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35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51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333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32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60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233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46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779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88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Notes of Deep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Learning</a:t>
            </a:r>
            <a:endParaRPr lang="zh-CN" altLang="en-US" baseline="30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Part I (chapter 2-5)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E7CFB7-4D78-4BE4-8475-E7FC8EB0A83A}"/>
              </a:ext>
            </a:extLst>
          </p:cNvPr>
          <p:cNvSpPr txBox="1"/>
          <p:nvPr/>
        </p:nvSpPr>
        <p:spPr>
          <a:xfrm>
            <a:off x="2428669" y="6165304"/>
            <a:ext cx="885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[1] </a:t>
            </a:r>
            <a:r>
              <a:rPr lang="en-US" altLang="zh-CN" dirty="0" err="1"/>
              <a:t>Goodfellow</a:t>
            </a:r>
            <a:r>
              <a:rPr lang="en-US" altLang="zh-CN" dirty="0"/>
              <a:t>, I., </a:t>
            </a:r>
            <a:r>
              <a:rPr lang="en-US" altLang="zh-CN" dirty="0" err="1"/>
              <a:t>Bengio</a:t>
            </a:r>
            <a:r>
              <a:rPr lang="en-US" altLang="zh-CN" dirty="0"/>
              <a:t>, Y., &amp; </a:t>
            </a:r>
            <a:r>
              <a:rPr lang="en-US" altLang="zh-CN" dirty="0" err="1"/>
              <a:t>Courville</a:t>
            </a:r>
            <a:r>
              <a:rPr lang="en-US" altLang="zh-CN" dirty="0"/>
              <a:t>, A. (2016). </a:t>
            </a:r>
            <a:r>
              <a:rPr lang="en-US" altLang="zh-CN" i="1" dirty="0"/>
              <a:t>Deep Learning</a:t>
            </a:r>
            <a:r>
              <a:rPr lang="en-US" altLang="zh-CN" dirty="0"/>
              <a:t>. The MIT Press.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4B7FA8-E426-43E7-B754-B3BEE59FC162}"/>
              </a:ext>
            </a:extLst>
          </p:cNvPr>
          <p:cNvSpPr txBox="1"/>
          <p:nvPr/>
        </p:nvSpPr>
        <p:spPr>
          <a:xfrm>
            <a:off x="9694812" y="348672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4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70000" lnSpcReduction="20000"/>
              </a:bodyPr>
              <a:lstStyle/>
              <a:p>
                <a:pPr algn="just" rtl="0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Expectation</a:t>
                </a:r>
              </a:p>
              <a:p>
                <a:pPr marL="0" indent="0" algn="just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x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x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𝐿𝑖𝑛𝑒𝑎𝑟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: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Variance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Covariance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𝐶𝑜𝑣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Covariance matrix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𝐱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𝐶𝑜𝑣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Covariance/ Correlation =&gt; linear dependence</a:t>
                </a: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8" t="-19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Probability and Information Theory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62500" lnSpcReduction="20000"/>
              </a:bodyPr>
              <a:lstStyle/>
              <a:p>
                <a:pPr algn="just" rtl="0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Common probability distributions</a:t>
                </a:r>
              </a:p>
              <a:p>
                <a:pPr lvl="1" algn="just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Bernoulli Distribution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=1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1−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𝜙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dirty="0" err="1">
                    <a:solidFill>
                      <a:schemeClr val="accent5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Multinoulli</a:t>
                </a:r>
                <a:r>
                  <a:rPr lang="en-US" altLang="zh-CN" dirty="0">
                    <a:solidFill>
                      <a:schemeClr val="accent5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Distribution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dirty="0">
                    <a:solidFill>
                      <a:schemeClr val="accent4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Gaussian Distribution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: 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𝜋</m:t>
                            </m:r>
                          </m:den>
                        </m:f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𝑒𝑥𝑝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𝛽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;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𝑑𝑒𝑡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𝜷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𝑒𝑥𝑝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𝝁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Many distributions we wish to model are truly close to being normal distributions(The central limit theorem)</a:t>
                </a:r>
              </a:p>
              <a:p>
                <a:pPr lvl="2" algn="just"/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Out of all possible probability distributions with the same variance, the normal distribution encodes the maximum amount of uncertainty over the real numbers[?]</a:t>
                </a:r>
              </a:p>
              <a:p>
                <a:pPr lvl="1" algn="just"/>
                <a:r>
                  <a:rPr lang="en-US" altLang="zh-CN" dirty="0">
                    <a:solidFill>
                      <a:schemeClr val="accent3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Exponential and Laplace Distributions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:</a:t>
                </a:r>
                <a:endParaRPr lang="en-US" altLang="zh-CN" b="0" i="1" dirty="0">
                  <a:latin typeface="Cambria Math" panose="02040503050406030204" pitchFamily="18" charset="0"/>
                  <a:sym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≥0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𝑒𝑥𝑝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𝐿𝑎𝑝𝑙𝑎𝑐𝑒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𝛾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𝑒𝑥𝑝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𝛾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dirty="0">
                    <a:solidFill>
                      <a:schemeClr val="accent2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The Dirac Distribution and Empirical Distribution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𝜇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Mixtures of Distributions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=&gt;latent variable</a:t>
                </a: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8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Probability and Information Theory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36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55000" lnSpcReduction="20000"/>
              </a:bodyPr>
              <a:lstStyle/>
              <a:p>
                <a:pPr rtl="0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Useful properties of common functions</a:t>
                </a:r>
              </a:p>
              <a:p>
                <a:pPr lvl="1"/>
                <a:r>
                  <a:rPr lang="en-US" altLang="zh-CN" dirty="0">
                    <a:solidFill>
                      <a:schemeClr val="accent2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Logistic sigmoid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Ranges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Saturate: when its argument is very positive or very negative, the function becomes very flat and insensitive to small changes in its input</a:t>
                </a:r>
              </a:p>
              <a:p>
                <a:pPr lvl="1"/>
                <a:r>
                  <a:rPr lang="en-US" altLang="zh-CN" dirty="0" err="1">
                    <a:solidFill>
                      <a:schemeClr val="accent5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Softplus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𝜁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𝑙𝑜𝑔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Ranges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∞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A smoothed version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𝑚𝑎𝑥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solidFill>
                      <a:schemeClr val="accent4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Properties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</m:den>
                    </m:f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𝑑𝑥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ea typeface="Cambria Math" panose="02040503050406030204" pitchFamily="18" charset="0"/>
                  <a:sym typeface="Arial" panose="020B0604020202020204" pitchFamily="34" charset="0"/>
                </a:endParaRPr>
              </a:p>
              <a:p>
                <a:pPr lvl="2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1-</a:t>
                </a:r>
                <a:r>
                  <a:rPr lang="en-US" altLang="zh-CN" dirty="0">
                    <a:ea typeface="Cambria Math" panose="02040503050406030204" pitchFamily="18" charset="0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=</a:t>
                </a:r>
                <a:r>
                  <a:rPr lang="en-US" altLang="zh-CN" dirty="0">
                    <a:ea typeface="Cambria Math" panose="02040503050406030204" pitchFamily="18" charset="0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  <a:sym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𝑙𝑜𝑔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𝑑𝑥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𝑙𝑜𝑔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=&gt; logit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&gt;0,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𝑙𝑜𝑔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b="0" dirty="0">
                  <a:latin typeface="Arial" panose="020B0604020202020204" pitchFamily="34" charset="0"/>
                  <a:ea typeface="Cambria Math" panose="02040503050406030204" pitchFamily="18" charset="0"/>
                  <a:sym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𝑥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59" t="-2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Probability and Information Theory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8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rtl="0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Bayes’ rule: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x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y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y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x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y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y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x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y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|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5" t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Probability and Information Theory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7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85000" lnSpcReduction="20000"/>
              </a:bodyPr>
              <a:lstStyle/>
              <a:p>
                <a:pPr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Technical details of continuous variables (Measure theory)</a:t>
                </a:r>
              </a:p>
              <a:p>
                <a:pPr lvl="1" algn="just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Paradoxes: 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&gt;1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In our purposes, measure theory is more useful for describing theorems that apply to most points in but do not apply to some corner cases</a:t>
                </a:r>
              </a:p>
              <a:p>
                <a:pPr lvl="1" algn="just"/>
                <a:r>
                  <a:rPr lang="en-US" altLang="zh-CN" dirty="0">
                    <a:solidFill>
                      <a:schemeClr val="accent5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Measure zero: 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a set of points is negligibly small. For example,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, a line has measure zero while a filled polygon has positive measure.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Any union of countably many sets that each have measure zero also has measure zero</a:t>
                </a:r>
              </a:p>
              <a:p>
                <a:pPr lvl="1" algn="just"/>
                <a:r>
                  <a:rPr lang="en-US" altLang="zh-CN" dirty="0">
                    <a:solidFill>
                      <a:schemeClr val="accent4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Almost everywhere: 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A property that holds almost everywhere holds throughout all of space except for on a set of measure zero</a:t>
                </a:r>
              </a:p>
              <a:p>
                <a:pPr lvl="1" algn="just"/>
                <a:r>
                  <a:rPr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Continuous random variables that are deterministic functions of one another: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e.g.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It fails to account for the distortion of space introduced by the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: the probability of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lying in an infinitesimally small region with volume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is given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𝛿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.Since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can expand or contract space, the infinitesimal volume surrounding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space may have different volume in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space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Correct: preserve the property: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𝑑𝑦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𝑑𝑥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𝑑𝑒𝑡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𝜕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𝒙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6" t="-4155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Probability and Information Theory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05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Information theory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Quantify how much information is present in a signal</a:t>
                </a:r>
              </a:p>
              <a:p>
                <a:pPr lvl="3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Likely events should have low information content</a:t>
                </a:r>
              </a:p>
              <a:p>
                <a:pPr lvl="3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Less likely events should have higher information content</a:t>
                </a:r>
              </a:p>
              <a:p>
                <a:pPr lvl="3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Independent events should have additive information</a:t>
                </a:r>
              </a:p>
              <a:p>
                <a:pPr lvl="2" algn="just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Self-information: 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For event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x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𝑙𝑜𝑔𝑃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 (base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𝑒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: </a:t>
                </a:r>
                <a:r>
                  <a:rPr lang="en-US" altLang="zh-CN" dirty="0" err="1">
                    <a:latin typeface="Arial" panose="020B0604020202020204" pitchFamily="34" charset="0"/>
                    <a:sym typeface="Arial" panose="020B0604020202020204" pitchFamily="34" charset="0"/>
                  </a:rPr>
                  <a:t>nats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, base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: bits)</a:t>
                </a:r>
              </a:p>
              <a:p>
                <a:pPr lvl="2" algn="just"/>
                <a:r>
                  <a:rPr lang="en-US" altLang="zh-CN" dirty="0">
                    <a:solidFill>
                      <a:schemeClr val="accent5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Shannon entropy(differential entropy):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x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~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~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𝑙𝑜𝑔𝑃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solidFill>
                      <a:schemeClr val="accent4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KL-divergence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||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𝑄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𝑙𝑜𝑔𝑃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𝑙𝑜𝑔𝑄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solidFill>
                      <a:schemeClr val="accent3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Cross entropy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𝑄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||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𝑄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~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𝑙𝑜𝑔𝑄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solidFill>
                      <a:schemeClr val="accent2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Conditional entropy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:</a:t>
                </a:r>
                <a:r>
                  <a:rPr lang="en-US" altLang="zh-CN" dirty="0"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y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x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y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x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𝑥𝑙𝑜𝑔𝑥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=0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5" t="-3324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Probability and Information Theory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4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Structured probabilistic models / graphical model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Probability distributions involve direct interactions between relatively few variables. 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Using a single function to describe the entire joint probability distribution can be very inefficient (both computationally and statistically).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Split a probability distribution into many factors that we multiply together.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Graphical model is a description of a probability distribution.</a:t>
            </a:r>
          </a:p>
          <a:p>
            <a:pPr lvl="1" algn="just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Probability and Information Theory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8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algn="just"/>
                <a:r>
                  <a:rPr lang="en-US" altLang="zh-CN" sz="1600" dirty="0">
                    <a:latin typeface="Arial" panose="020B0604020202020204" pitchFamily="34" charset="0"/>
                    <a:sym typeface="Arial" panose="020B0604020202020204" pitchFamily="34" charset="0"/>
                  </a:rPr>
                  <a:t>Node/Vertex: a random variable.</a:t>
                </a:r>
              </a:p>
              <a:p>
                <a:pPr algn="just"/>
                <a:r>
                  <a:rPr lang="en-US" altLang="zh-CN" sz="1600" dirty="0">
                    <a:latin typeface="Arial" panose="020B0604020202020204" pitchFamily="34" charset="0"/>
                    <a:sym typeface="Arial" panose="020B0604020202020204" pitchFamily="34" charset="0"/>
                  </a:rPr>
                  <a:t>Edge: the probability distribution is able to represent directions between  those two random variables.</a:t>
                </a:r>
              </a:p>
              <a:p>
                <a:pPr algn="just"/>
                <a:r>
                  <a:rPr lang="en-US" altLang="zh-CN" sz="1600" dirty="0">
                    <a:latin typeface="Arial" panose="020B0604020202020204" pitchFamily="34" charset="0"/>
                    <a:sym typeface="Arial" panose="020B0604020202020204" pitchFamily="34" charset="0"/>
                  </a:rPr>
                  <a:t>Directed models: represent factorizations into conditional probability distributions.</a:t>
                </a:r>
              </a:p>
              <a:p>
                <a:pPr algn="just"/>
                <a:r>
                  <a:rPr lang="en-US" altLang="zh-CN" sz="1600" dirty="0">
                    <a:latin typeface="Arial" panose="020B0604020202020204" pitchFamily="34" charset="0"/>
                    <a:sym typeface="Arial" panose="020B0604020202020204" pitchFamily="34" charset="0"/>
                  </a:rPr>
                  <a:t>Undirected models: represent factorizations into a set of functions.</a:t>
                </a:r>
              </a:p>
              <a:p>
                <a:pPr lvl="1" algn="just"/>
                <a:r>
                  <a:rPr lang="en-US" altLang="zh-CN" sz="1400" dirty="0">
                    <a:latin typeface="Arial" panose="020B0604020202020204" pitchFamily="34" charset="0"/>
                    <a:sym typeface="Arial" panose="020B0604020202020204" pitchFamily="34" charset="0"/>
                  </a:rPr>
                  <a:t>Clique: any set of nodes that are all connected to each other in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𝒢</m:t>
                    </m:r>
                  </m:oMath>
                </a14:m>
                <a:endParaRPr lang="en-US" altLang="zh-CN" sz="14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sz="1400" dirty="0">
                    <a:latin typeface="Arial" panose="020B0604020202020204" pitchFamily="34" charset="0"/>
                    <a:sym typeface="Arial" panose="020B0604020202020204" pitchFamily="34" charset="0"/>
                  </a:rPr>
                  <a:t>Each clique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∁</m:t>
                        </m:r>
                      </m:e>
                      <m:sup>
                        <m:d>
                          <m:d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sym typeface="Arial" panose="020B0604020202020204" pitchFamily="34" charset="0"/>
                  </a:rPr>
                  <a:t> in an undirected model is associated with a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𝜙</m:t>
                        </m:r>
                      </m:e>
                      <m:sup>
                        <m:d>
                          <m:d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∁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sz="14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sz="1400" dirty="0">
                    <a:latin typeface="Arial" panose="020B0604020202020204" pitchFamily="34" charset="0"/>
                    <a:sym typeface="Arial" panose="020B0604020202020204" pitchFamily="34" charset="0"/>
                  </a:rPr>
                  <a:t>The probability of a configuration of random variables is proportional to the product of all of these factors</a:t>
                </a:r>
              </a:p>
              <a:p>
                <a:pPr lvl="1" algn="just"/>
                <a:endParaRPr lang="en-US" altLang="zh-CN" sz="14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just"/>
                <a:r>
                  <a:rPr lang="en-US" altLang="zh-CN" sz="1600" dirty="0">
                    <a:latin typeface="Arial" panose="020B0604020202020204" pitchFamily="34" charset="0"/>
                    <a:sym typeface="Arial" panose="020B0604020202020204" pitchFamily="34" charset="0"/>
                  </a:rPr>
                  <a:t>Examples:</a:t>
                </a:r>
              </a:p>
              <a:p>
                <a:pPr algn="just"/>
                <a:endParaRPr lang="en-US" altLang="zh-CN" sz="16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89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Probability and Information Theory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FDB41-5C18-504F-B0F3-ADD3C343F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412" y="4846305"/>
            <a:ext cx="1598349" cy="1744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EA29E4-C7C0-CC4C-BB82-7B81D0A54B0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8748" y="2276872"/>
            <a:ext cx="2122659" cy="524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EDCBB-0891-6C49-A8DD-AB8933B1E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6540" y="6429072"/>
            <a:ext cx="3408920" cy="4563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0F9675-D2CD-AF4A-8454-5CB90C3C64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161"/>
          <a:stretch/>
        </p:blipFill>
        <p:spPr>
          <a:xfrm>
            <a:off x="7585125" y="4846306"/>
            <a:ext cx="1462187" cy="16145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8C1705-B5D0-984E-B5D8-E8A0B87B37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2379"/>
          <a:stretch/>
        </p:blipFill>
        <p:spPr>
          <a:xfrm>
            <a:off x="1708346" y="6540906"/>
            <a:ext cx="4520506" cy="3444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7B5678-EABC-434A-9967-24A3DCC31B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2899" y="3886200"/>
            <a:ext cx="1463168" cy="4190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72F29E-1D81-8B4E-B962-331D61EA166A}"/>
              </a:ext>
            </a:extLst>
          </p:cNvPr>
          <p:cNvSpPr txBox="1"/>
          <p:nvPr/>
        </p:nvSpPr>
        <p:spPr>
          <a:xfrm>
            <a:off x="2516515" y="460167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directed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1A8705-24B7-0144-8AF5-F976F5CCE9FF}"/>
              </a:ext>
            </a:extLst>
          </p:cNvPr>
          <p:cNvSpPr txBox="1"/>
          <p:nvPr/>
        </p:nvSpPr>
        <p:spPr>
          <a:xfrm>
            <a:off x="7584078" y="460198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undirected model</a:t>
            </a:r>
          </a:p>
        </p:txBody>
      </p:sp>
    </p:spTree>
    <p:extLst>
      <p:ext uri="{BB962C8B-B14F-4D97-AF65-F5344CB8AC3E}">
        <p14:creationId xmlns:p14="http://schemas.microsoft.com/office/powerpoint/2010/main" val="28746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2AB32-9777-5941-875E-7978D55031DF}"/>
              </a:ext>
            </a:extLst>
          </p:cNvPr>
          <p:cNvSpPr txBox="1"/>
          <p:nvPr/>
        </p:nvSpPr>
        <p:spPr>
          <a:xfrm>
            <a:off x="8470676" y="580526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79596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I: Applied Math and Machine Learning Basics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2. Linear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algebra</a:t>
            </a:r>
          </a:p>
          <a:p>
            <a:pPr algn="just"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3. Probability and information theory</a:t>
            </a:r>
          </a:p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Chapter 4. Numerical computation</a:t>
            </a:r>
          </a:p>
          <a:p>
            <a:pPr algn="just"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5. Machine learning basics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1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I: Applied Math and Machine Learning Basics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3. Probability and information theory</a:t>
            </a:r>
          </a:p>
        </p:txBody>
      </p:sp>
    </p:spTree>
    <p:extLst>
      <p:ext uri="{BB962C8B-B14F-4D97-AF65-F5344CB8AC3E}">
        <p14:creationId xmlns:p14="http://schemas.microsoft.com/office/powerpoint/2010/main" val="43181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In AI applications, we use probability theory in two major ways:</a:t>
            </a:r>
          </a:p>
          <a:p>
            <a:pPr lvl="1" algn="just"/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The laws or probability tell us how AI systems should reason, so we design our algorithms to compute or approximate various expressions derived using probability theory.</a:t>
            </a:r>
          </a:p>
          <a:p>
            <a:pPr lvl="1" algn="just"/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We can use probability and statistics to theoretically analyze the behavior of proposed AI system.</a:t>
            </a:r>
          </a:p>
          <a:p>
            <a:pPr algn="just"/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Probability theory allows us to make uncertain statements and reason in the presence of uncertainty</a:t>
            </a:r>
          </a:p>
          <a:p>
            <a:pPr algn="just"/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Information allows us to quantify the amount of uncertainty in a probability distribution</a:t>
            </a:r>
          </a:p>
          <a:p>
            <a:pPr algn="just"/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365760" lvl="1" indent="0" algn="just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just" rtl="0"/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Probability and Information Theory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9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Three possible sources of uncertainty: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Inherent stochasticity in the system being modeled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Incomplete observability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Incomplete modeling</a:t>
            </a:r>
          </a:p>
          <a:p>
            <a:pPr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Frequentist probability: 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rates at which events occur(frequencies of events)</a:t>
            </a:r>
          </a:p>
          <a:p>
            <a:pPr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Bayesian probability: 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qualitative levels of certainty(degree of belief)</a:t>
            </a:r>
          </a:p>
          <a:p>
            <a:pPr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Treat Bayesian probabilities as behaving exactly the same as frequentist probabilities.</a:t>
            </a:r>
          </a:p>
          <a:p>
            <a:pPr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Probability can be seen as the extension of logic to deal with uncertainty.</a:t>
            </a:r>
          </a:p>
          <a:p>
            <a:pPr algn="just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365760" lvl="1" indent="0" algn="just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just" rtl="0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Probability and Information Theory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8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Random variables: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Notations: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𝐱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𝒙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Probability distribution: 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A description of how likely a random variable or set of random variables is to take on each of its possible states.</a:t>
                </a:r>
              </a:p>
              <a:p>
                <a:pPr marL="365760" lvl="1" indent="0" algn="just">
                  <a:buNone/>
                </a:pPr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just" rtl="0"/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5" t="-3324" r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Probability and Information Theory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Discrete variables and probability mass functions (PMF)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Notations: 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P</a:t>
                </a:r>
                <a:r>
                  <a:rPr lang="en-US" altLang="zh-CN" b="0" dirty="0">
                    <a:latin typeface="Arial" panose="020B0604020202020204" pitchFamily="34" charset="0"/>
                    <a:sym typeface="Arial" panose="020B0604020202020204" pitchFamily="34" charset="0"/>
                  </a:rPr>
                  <a:t>MF: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x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x</m:t>
                        </m:r>
                      </m:e>
                    </m:d>
                  </m:oMath>
                </a14:m>
                <a:endParaRPr lang="en-US" altLang="zh-CN" i="1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Joint probability distribution: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y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Properties: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The domain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must be the set of all possible states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x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, 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≤1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∈</m:t>
                        </m:r>
                        <m:r>
                          <m:rPr>
                            <m:sty m:val="p"/>
                            <m:brk m:alnAt="7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x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=1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365760" lvl="1" indent="0" algn="just">
                  <a:buNone/>
                </a:pPr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just" rtl="0"/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5" t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Probability and Information Theory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Continuous variables and probability density functions (PDF)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Notations: 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PD</a:t>
                </a:r>
                <a:r>
                  <a:rPr lang="en-US" altLang="zh-CN" b="0" dirty="0">
                    <a:latin typeface="Arial" panose="020B0604020202020204" pitchFamily="34" charset="0"/>
                    <a:sym typeface="Arial" panose="020B0604020202020204" pitchFamily="34" charset="0"/>
                  </a:rPr>
                  <a:t>F: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Properties: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The domain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must be the set of all possible states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x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(do not require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≤1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)</a:t>
                </a:r>
              </a:p>
              <a:p>
                <a:pPr lvl="2" algn="just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𝑑𝑥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=1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365760" lvl="1" indent="0" algn="just">
                  <a:buNone/>
                </a:pPr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just" rtl="0"/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5" t="-3324" r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Probability and Information Theory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0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62500" lnSpcReduction="20000"/>
              </a:bodyPr>
              <a:lstStyle/>
              <a:p>
                <a:pPr algn="just" rtl="0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Marginal probability</a:t>
                </a:r>
              </a:p>
              <a:p>
                <a:pPr marL="0" indent="0" algn="just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𝐷𝑖𝑠𝑐𝑟𝑒𝑡𝑒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: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x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x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y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𝐶𝑜𝑛𝑡𝑖𝑛𝑢𝑜𝑢𝑠</m:t>
                      </m:r>
                      <m:r>
                        <a:rPr lang="en-US" altLang="zh-C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: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just" rtl="0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Conditional probability</a:t>
                </a:r>
              </a:p>
              <a:p>
                <a:pPr marL="0" indent="0" algn="just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y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x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y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x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x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x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m:t>&gt;0</m:t>
                      </m:r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The chain rule of conditional probabilities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x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x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x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Independence and conditional independence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x</m:t>
                      </m:r>
                      <m:r>
                        <a:rPr lang="en-US" altLang="zh-CN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⊥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y</m:t>
                      </m:r>
                      <m:r>
                        <a:rPr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: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y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x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y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x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y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x</m:t>
                      </m:r>
                      <m:r>
                        <a:rPr lang="en-US" altLang="zh-CN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⊥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y</m:t>
                      </m:r>
                      <m:r>
                        <a:rPr lang="en-US" altLang="zh-C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z</m:t>
                      </m:r>
                      <m:r>
                        <a:rPr lang="en-US" altLang="zh-CN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:</m:t>
                      </m:r>
                      <m:r>
                        <a:rPr lang="en-US" altLang="zh-C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x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y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z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x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y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z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x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z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y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z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8" t="-17452" b="-5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Probability and Information Theory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8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1511</TotalTime>
  <Words>1344</Words>
  <Application>Microsoft Macintosh PowerPoint</Application>
  <PresentationFormat>Custom</PresentationFormat>
  <Paragraphs>173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微软雅黑</vt:lpstr>
      <vt:lpstr>Arial</vt:lpstr>
      <vt:lpstr>Cambria Math</vt:lpstr>
      <vt:lpstr>Euphemia</vt:lpstr>
      <vt:lpstr>数学 16x9</vt:lpstr>
      <vt:lpstr>Notes of Deep Learning</vt:lpstr>
      <vt:lpstr>Part I: Applied Math and Machine Learning Basics</vt:lpstr>
      <vt:lpstr>Part I: Applied Math and Machine Learning Basics</vt:lpstr>
      <vt:lpstr>Probability and Information Theory</vt:lpstr>
      <vt:lpstr>Probability and Information Theory</vt:lpstr>
      <vt:lpstr>Probability and Information Theory</vt:lpstr>
      <vt:lpstr>Probability and Information Theory</vt:lpstr>
      <vt:lpstr>Probability and Information Theory</vt:lpstr>
      <vt:lpstr>Probability and Information Theory</vt:lpstr>
      <vt:lpstr>Probability and Information Theory</vt:lpstr>
      <vt:lpstr>Probability and Information Theory</vt:lpstr>
      <vt:lpstr>Probability and Information Theory</vt:lpstr>
      <vt:lpstr>Probability and Information Theory</vt:lpstr>
      <vt:lpstr>Probability and Information Theory</vt:lpstr>
      <vt:lpstr>Probability and Information Theory</vt:lpstr>
      <vt:lpstr>Probability and Information Theory</vt:lpstr>
      <vt:lpstr>Probability and Information Theory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Yan, Peng</dc:creator>
  <cp:lastModifiedBy>严 鹏</cp:lastModifiedBy>
  <cp:revision>352</cp:revision>
  <dcterms:created xsi:type="dcterms:W3CDTF">2018-10-15T07:22:36Z</dcterms:created>
  <dcterms:modified xsi:type="dcterms:W3CDTF">2019-09-14T07:19:33Z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