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274" r:id="rId3"/>
    <p:sldId id="314" r:id="rId4"/>
    <p:sldId id="315" r:id="rId5"/>
    <p:sldId id="316" r:id="rId6"/>
    <p:sldId id="317" r:id="rId7"/>
    <p:sldId id="319" r:id="rId8"/>
    <p:sldId id="318" r:id="rId9"/>
    <p:sldId id="320" r:id="rId10"/>
    <p:sldId id="282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E89"/>
    <a:srgbClr val="9CAAB5"/>
    <a:srgbClr val="E7A46A"/>
    <a:srgbClr val="9CAAB6"/>
    <a:srgbClr val="96B74D"/>
    <a:srgbClr val="B9CF86"/>
    <a:srgbClr val="6B8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2019年9月15日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8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5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22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6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0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81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2019年9月15日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 I (chapter 2-5)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AB32-9777-5941-875E-7978D55031DF}"/>
              </a:ext>
            </a:extLst>
          </p:cNvPr>
          <p:cNvSpPr txBox="1"/>
          <p:nvPr/>
        </p:nvSpPr>
        <p:spPr>
          <a:xfrm>
            <a:off x="8470676" y="58052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7959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2. Linear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algebra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3. Probability and information theory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Chapter 4. Numerical computation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5.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Chapter 4. Numerical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4800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Overflow and underflow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fundamental difficulty: represent infinitely many real numbers with a finite number of bit patterns =&gt; rounding error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Underflow: numbers near zero are rounded to zero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Overflow: numbers with large magnitude are approximated as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∞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Functions must be stabilized against underflow and overflow. E.g. </a:t>
                </a:r>
              </a:p>
              <a:p>
                <a:pPr lvl="2" algn="just"/>
                <a:r>
                  <a:rPr lang="en-US" altLang="zh-CN" dirty="0" err="1">
                    <a:latin typeface="Arial" panose="020B0604020202020204" pitchFamily="34" charset="0"/>
                    <a:sym typeface="Arial" panose="020B0604020202020204" pitchFamily="34" charset="0"/>
                  </a:rPr>
                  <a:t>Softmax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function:</a:t>
                </a:r>
                <a:r>
                  <a:rPr lang="en-US" altLang="zh-CN" i="1" dirty="0">
                    <a:latin typeface="Cambria Math" panose="02040503050406030204" pitchFamily="18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𝑠𝑜𝑓𝑡𝑚𝑎𝑥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Solution: replace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Poor conditioning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Conditioning: how rapidly a function changes with respect to small changes in its inputs. 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 poor function: functions that change rapidly when their inputs are perturbed slightly: rounding errors in inputs can results in large changes in outputs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Condition number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When condition number is large, matrix inversion is particularly sensitive to error in the input</a:t>
                </a: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B45587-C0A1-3A41-B4FC-1EE9F3AF170F}"/>
                  </a:ext>
                </a:extLst>
              </p:cNvPr>
              <p:cNvSpPr txBox="1"/>
              <p:nvPr/>
            </p:nvSpPr>
            <p:spPr>
              <a:xfrm>
                <a:off x="9118748" y="5920323"/>
                <a:ext cx="2383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B45587-C0A1-3A41-B4FC-1EE9F3AF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748" y="5920323"/>
                <a:ext cx="2383153" cy="276999"/>
              </a:xfrm>
              <a:prstGeom prst="rect">
                <a:avLst/>
              </a:prstGeom>
              <a:blipFill>
                <a:blip r:embed="rId4"/>
                <a:stretch>
                  <a:fillRect l="-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8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Gradient-based optimization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Notations: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Objective function / criterion / cost function / loss function / error function: the function we want to minimize</a:t>
                </a:r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𝑚𝑖𝑛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Critical points / stationary points: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Local minimum / local maximum / saddle points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Global minimum / global maximum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20000"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Gradient-based optimization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Gradient descent (1</a:t>
                </a:r>
                <a:r>
                  <a:rPr lang="en-US" altLang="zh-CN" baseline="30000" dirty="0">
                    <a:latin typeface="Arial" panose="020B0604020202020204" pitchFamily="34" charset="0"/>
                    <a:sym typeface="Arial" panose="020B0604020202020204" pitchFamily="34" charset="0"/>
                  </a:rPr>
                  <a:t>st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order Taylor series approximation):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Steepest descent / gradient descent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Linear search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Hill climbing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Newton’s method (2</a:t>
                </a:r>
                <a:r>
                  <a:rPr lang="en-US" altLang="zh-CN" baseline="30000" dirty="0">
                    <a:latin typeface="Arial" panose="020B0604020202020204" pitchFamily="34" charset="0"/>
                    <a:sym typeface="Arial" panose="020B0604020202020204" pitchFamily="34" charset="0"/>
                  </a:rPr>
                  <a:t>nd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order Taylor series approximation):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Jacobian matrices: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Second derivative / curvature / Hessian matrices: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Real symmetric =&gt; Eigen decomposition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Second derivative test: 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Hessian positive / negative definite: local minimum/maximum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Inconclusive: all of the non-zero eigenvalues have the same sign, but at least one eigenvalue is zero</a:t>
                </a:r>
              </a:p>
              <a:p>
                <a:pPr lvl="1" algn="just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Quasi-newton methods (DFP, BFGS, SR1,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Broyden’s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method)</a:t>
                </a:r>
              </a:p>
              <a:p>
                <a:pPr lvl="1" algn="just"/>
                <a:r>
                  <a:rPr lang="en-US" altLang="zh-CN" strike="sngStrike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MCMC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6" t="-4709" r="-259" b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Guarantees / restrictions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Lipschitz continuous: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Allows us to quantify our assumption that a small change in the input made by an algorithm such as gradient descent will have a small change in the output.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Convex functions: functions for which the Hessian is positive semidefinite every where.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Most problems in deep learning are difficult to express in terms of convex optimization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77500" lnSpcReduction="20000"/>
              </a:bodyPr>
              <a:lstStyle/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Constrained optimization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Modify gradient descent taking the constraint into account.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Design a different, unconstrained optimization problem whose solution can be converted into a solution to the original, constrained optimization problem.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KKT approach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Equality constraints and inequality constraints: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=0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 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Generalized Lagrange function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 panose="020B0604020202020204" pitchFamily="34" charset="0"/>
                            </a:rPr>
                            <m:t>𝜶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Objective function</a:t>
                </a:r>
              </a:p>
              <a:p>
                <a:pPr marL="73152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𝝀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𝜶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sym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sym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sym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sym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sym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KKT conditions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Gradient of the generalized </a:t>
                </a:r>
                <a:r>
                  <a:rPr lang="en-US" altLang="zh-CN" dirty="0" err="1">
                    <a:latin typeface="Arial" panose="020B0604020202020204" pitchFamily="34" charset="0"/>
                    <a:sym typeface="Arial" panose="020B0604020202020204" pitchFamily="34" charset="0"/>
                  </a:rPr>
                  <a:t>Lagrangian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is zero</a:t>
                </a:r>
              </a:p>
              <a:p>
                <a:pPr lvl="3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All constraints on both x and the KKT multiplier are satisfied</a:t>
                </a:r>
              </a:p>
              <a:p>
                <a:pPr lvl="3" algn="just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3601" r="-518" b="-6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Numerical Computation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1511</TotalTime>
  <Words>585</Words>
  <Application>Microsoft Macintosh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Cambria Math</vt:lpstr>
      <vt:lpstr>Euphemia</vt:lpstr>
      <vt:lpstr>数学 16x9</vt:lpstr>
      <vt:lpstr>Notes of Deep Learning</vt:lpstr>
      <vt:lpstr>Part I: Applied Math and Machine Learning Basics</vt:lpstr>
      <vt:lpstr>Part I: Applied Math and Machine Learning Basics</vt:lpstr>
      <vt:lpstr>Numerical Computation</vt:lpstr>
      <vt:lpstr>Numerical Computation</vt:lpstr>
      <vt:lpstr>Numerical Computation</vt:lpstr>
      <vt:lpstr>Numerical Computation</vt:lpstr>
      <vt:lpstr>Numerical Computation</vt:lpstr>
      <vt:lpstr>Numerical Computation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352</cp:revision>
  <dcterms:created xsi:type="dcterms:W3CDTF">2018-10-15T07:22:36Z</dcterms:created>
  <dcterms:modified xsi:type="dcterms:W3CDTF">2019-09-14T18:47:32Z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