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3" r:id="rId7"/>
    <p:sldId id="264" r:id="rId8"/>
    <p:sldId id="265" r:id="rId9"/>
    <p:sldId id="266" r:id="rId10"/>
    <p:sldId id="268" r:id="rId11"/>
    <p:sldId id="267"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F63DB-E1C5-4625-B620-57B2FD63BE68}" type="datetimeFigureOut">
              <a:rPr lang="en-IN" smtClean="0"/>
              <a:t>01-01-2018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103948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3DB-E1C5-4625-B620-57B2FD63BE68}" type="datetimeFigureOut">
              <a:rPr lang="en-IN" smtClean="0"/>
              <a:t>01-01-2018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181205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3DB-E1C5-4625-B620-57B2FD63BE68}" type="datetimeFigureOut">
              <a:rPr lang="en-IN" smtClean="0"/>
              <a:t>01-01-2018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168231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3DB-E1C5-4625-B620-57B2FD63BE68}" type="datetimeFigureOut">
              <a:rPr lang="en-IN" smtClean="0"/>
              <a:t>01-01-2018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52074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6F63DB-E1C5-4625-B620-57B2FD63BE68}" type="datetimeFigureOut">
              <a:rPr lang="en-IN" smtClean="0"/>
              <a:t>01-01-2018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49444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F63DB-E1C5-4625-B620-57B2FD63BE68}" type="datetimeFigureOut">
              <a:rPr lang="en-IN" smtClean="0"/>
              <a:t>01-01-2018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146351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F63DB-E1C5-4625-B620-57B2FD63BE68}" type="datetimeFigureOut">
              <a:rPr lang="en-IN" smtClean="0"/>
              <a:t>01-01-2018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223860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F63DB-E1C5-4625-B620-57B2FD63BE68}" type="datetimeFigureOut">
              <a:rPr lang="en-IN" smtClean="0"/>
              <a:t>01-01-2018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218286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F63DB-E1C5-4625-B620-57B2FD63BE68}" type="datetimeFigureOut">
              <a:rPr lang="en-IN" smtClean="0"/>
              <a:t>01-01-2018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152323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F63DB-E1C5-4625-B620-57B2FD63BE68}" type="datetimeFigureOut">
              <a:rPr lang="en-IN" smtClean="0"/>
              <a:t>01-01-2018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340412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F63DB-E1C5-4625-B620-57B2FD63BE68}" type="datetimeFigureOut">
              <a:rPr lang="en-IN" smtClean="0"/>
              <a:t>01-01-2018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A9C84-D855-401E-8338-7483B69E71E0}" type="slidenum">
              <a:rPr lang="en-IN" smtClean="0"/>
              <a:t>‹#›</a:t>
            </a:fld>
            <a:endParaRPr lang="en-IN"/>
          </a:p>
        </p:txBody>
      </p:sp>
    </p:spTree>
    <p:extLst>
      <p:ext uri="{BB962C8B-B14F-4D97-AF65-F5344CB8AC3E}">
        <p14:creationId xmlns:p14="http://schemas.microsoft.com/office/powerpoint/2010/main" val="213364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63DB-E1C5-4625-B620-57B2FD63BE68}" type="datetimeFigureOut">
              <a:rPr lang="en-IN" smtClean="0"/>
              <a:t>01-01-2018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A9C84-D855-401E-8338-7483B69E71E0}" type="slidenum">
              <a:rPr lang="en-IN" smtClean="0"/>
              <a:t>‹#›</a:t>
            </a:fld>
            <a:endParaRPr lang="en-IN"/>
          </a:p>
        </p:txBody>
      </p:sp>
    </p:spTree>
    <p:extLst>
      <p:ext uri="{BB962C8B-B14F-4D97-AF65-F5344CB8AC3E}">
        <p14:creationId xmlns:p14="http://schemas.microsoft.com/office/powerpoint/2010/main" val="31062821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Pentagon 1">
            <a:extLst>
              <a:ext uri="{FF2B5EF4-FFF2-40B4-BE49-F238E27FC236}">
                <a16:creationId xmlns:a16="http://schemas.microsoft.com/office/drawing/2014/main" id="{0C53DD5E-C262-4AFB-9AF7-2420890AB7FD}"/>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030" name="Picture 6" descr="Image result for microsoft imagine academy">
            <a:extLst>
              <a:ext uri="{FF2B5EF4-FFF2-40B4-BE49-F238E27FC236}">
                <a16:creationId xmlns:a16="http://schemas.microsoft.com/office/drawing/2014/main" id="{2102EFAD-2188-414C-B1EE-E152FA794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2BC9445-81CB-464E-B531-D4BCB455D1FA}"/>
              </a:ext>
            </a:extLst>
          </p:cNvPr>
          <p:cNvSpPr/>
          <p:nvPr/>
        </p:nvSpPr>
        <p:spPr>
          <a:xfrm>
            <a:off x="2541180" y="5626131"/>
            <a:ext cx="7109639" cy="923330"/>
          </a:xfrm>
          <a:prstGeom prst="rect">
            <a:avLst/>
          </a:prstGeom>
          <a:noFill/>
        </p:spPr>
        <p:txBody>
          <a:bodyPr wrap="none" lIns="91440" tIns="45720" rIns="91440" bIns="45720">
            <a:spAutoFit/>
          </a:bodyPr>
          <a:lstStyle/>
          <a:p>
            <a:pPr algn="ctr"/>
            <a:r>
              <a:rPr lang="en-US" sz="5400" b="1" spc="50" dirty="0">
                <a:ln w="9525" cmpd="sng">
                  <a:solidFill>
                    <a:schemeClr val="tx1"/>
                  </a:solidFill>
                  <a:prstDash val="solid"/>
                </a:ln>
                <a:solidFill>
                  <a:srgbClr val="70AD47">
                    <a:tint val="1000"/>
                  </a:srgbClr>
                </a:solidFill>
                <a:effectLst>
                  <a:glow rad="38100">
                    <a:schemeClr val="accent1">
                      <a:alpha val="40000"/>
                    </a:schemeClr>
                  </a:glow>
                </a:effectLst>
                <a:latin typeface="AR DESTINE" panose="02000000000000000000" pitchFamily="2" charset="0"/>
              </a:rPr>
              <a:t>Artificial Intelligence</a:t>
            </a:r>
          </a:p>
        </p:txBody>
      </p:sp>
    </p:spTree>
    <p:extLst>
      <p:ext uri="{BB962C8B-B14F-4D97-AF65-F5344CB8AC3E}">
        <p14:creationId xmlns:p14="http://schemas.microsoft.com/office/powerpoint/2010/main" val="204575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267286"/>
            <a:ext cx="29803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Algorithm</a:t>
            </a:r>
          </a:p>
        </p:txBody>
      </p:sp>
      <p:sp>
        <p:nvSpPr>
          <p:cNvPr id="3" name="Rectangle 2">
            <a:extLst>
              <a:ext uri="{FF2B5EF4-FFF2-40B4-BE49-F238E27FC236}">
                <a16:creationId xmlns:a16="http://schemas.microsoft.com/office/drawing/2014/main" id="{3D924341-52E0-4B51-9B31-C68E4189335C}"/>
              </a:ext>
            </a:extLst>
          </p:cNvPr>
          <p:cNvSpPr/>
          <p:nvPr/>
        </p:nvSpPr>
        <p:spPr>
          <a:xfrm>
            <a:off x="3854548" y="2071374"/>
            <a:ext cx="6096000" cy="3373359"/>
          </a:xfrm>
          <a:prstGeom prst="rect">
            <a:avLst/>
          </a:prstGeom>
        </p:spPr>
        <p:txBody>
          <a:bodyPr>
            <a:spAutoFit/>
          </a:bodyPr>
          <a:lstStyle/>
          <a:p>
            <a:pPr>
              <a:lnSpc>
                <a:spcPct val="150000"/>
              </a:lnSpc>
              <a:buFont typeface="Arial" panose="020B0604020202020204" pitchFamily="34" charset="0"/>
              <a:buChar char="•"/>
            </a:pPr>
            <a:r>
              <a:rPr lang="en-IN" b="1" dirty="0">
                <a:solidFill>
                  <a:srgbClr val="000000"/>
                </a:solidFill>
              </a:rPr>
              <a:t>Define linguistic variables and terms.</a:t>
            </a:r>
          </a:p>
          <a:p>
            <a:pPr>
              <a:lnSpc>
                <a:spcPct val="150000"/>
              </a:lnSpc>
              <a:buFont typeface="Arial" panose="020B0604020202020204" pitchFamily="34" charset="0"/>
              <a:buChar char="•"/>
            </a:pPr>
            <a:r>
              <a:rPr lang="en-IN" b="1" dirty="0">
                <a:solidFill>
                  <a:srgbClr val="000000"/>
                </a:solidFill>
              </a:rPr>
              <a:t>Construct membership functions for them.</a:t>
            </a:r>
          </a:p>
          <a:p>
            <a:pPr>
              <a:lnSpc>
                <a:spcPct val="150000"/>
              </a:lnSpc>
              <a:buFont typeface="Arial" panose="020B0604020202020204" pitchFamily="34" charset="0"/>
              <a:buChar char="•"/>
            </a:pPr>
            <a:r>
              <a:rPr lang="en-IN" b="1" dirty="0">
                <a:solidFill>
                  <a:srgbClr val="000000"/>
                </a:solidFill>
              </a:rPr>
              <a:t>Construct knowledge base of rules.</a:t>
            </a:r>
          </a:p>
          <a:p>
            <a:pPr>
              <a:lnSpc>
                <a:spcPct val="150000"/>
              </a:lnSpc>
              <a:buFont typeface="Arial" panose="020B0604020202020204" pitchFamily="34" charset="0"/>
              <a:buChar char="•"/>
            </a:pPr>
            <a:r>
              <a:rPr lang="en-IN" b="1" dirty="0">
                <a:solidFill>
                  <a:srgbClr val="000000"/>
                </a:solidFill>
              </a:rPr>
              <a:t>Convert crisp data into fuzzy data sets using membership functions. (fuzzification)</a:t>
            </a:r>
          </a:p>
          <a:p>
            <a:pPr>
              <a:lnSpc>
                <a:spcPct val="150000"/>
              </a:lnSpc>
              <a:buFont typeface="Arial" panose="020B0604020202020204" pitchFamily="34" charset="0"/>
              <a:buChar char="•"/>
            </a:pPr>
            <a:r>
              <a:rPr lang="en-IN" b="1" dirty="0">
                <a:solidFill>
                  <a:srgbClr val="000000"/>
                </a:solidFill>
              </a:rPr>
              <a:t>Evaluate rules in the rule base. (Inference Engine)</a:t>
            </a:r>
          </a:p>
          <a:p>
            <a:pPr>
              <a:lnSpc>
                <a:spcPct val="150000"/>
              </a:lnSpc>
              <a:buFont typeface="Arial" panose="020B0604020202020204" pitchFamily="34" charset="0"/>
              <a:buChar char="•"/>
            </a:pPr>
            <a:r>
              <a:rPr lang="en-IN" b="1" dirty="0">
                <a:solidFill>
                  <a:srgbClr val="000000"/>
                </a:solidFill>
              </a:rPr>
              <a:t>Combine results from each rule. (Inference Engine)</a:t>
            </a:r>
          </a:p>
          <a:p>
            <a:pPr>
              <a:lnSpc>
                <a:spcPct val="150000"/>
              </a:lnSpc>
              <a:buFont typeface="Arial" panose="020B0604020202020204" pitchFamily="34" charset="0"/>
              <a:buChar char="•"/>
            </a:pPr>
            <a:r>
              <a:rPr lang="en-IN" b="1" dirty="0">
                <a:solidFill>
                  <a:srgbClr val="000000"/>
                </a:solidFill>
              </a:rPr>
              <a:t>Convert output data into non-fuzzy values. (</a:t>
            </a:r>
            <a:r>
              <a:rPr lang="en-IN" b="1" dirty="0" err="1">
                <a:solidFill>
                  <a:srgbClr val="000000"/>
                </a:solidFill>
              </a:rPr>
              <a:t>defuzzification</a:t>
            </a:r>
            <a:r>
              <a:rPr lang="en-IN" b="1" dirty="0">
                <a:solidFill>
                  <a:srgbClr val="000000"/>
                </a:solidFill>
              </a:rPr>
              <a:t>)</a:t>
            </a:r>
            <a:endParaRPr lang="en-IN" b="1" i="0" dirty="0">
              <a:solidFill>
                <a:srgbClr val="000000"/>
              </a:solidFill>
              <a:effectLst/>
            </a:endParaRPr>
          </a:p>
        </p:txBody>
      </p:sp>
    </p:spTree>
    <p:extLst>
      <p:ext uri="{BB962C8B-B14F-4D97-AF65-F5344CB8AC3E}">
        <p14:creationId xmlns:p14="http://schemas.microsoft.com/office/powerpoint/2010/main" val="214022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2" name="Diagonal Stripe 1">
            <a:extLst>
              <a:ext uri="{FF2B5EF4-FFF2-40B4-BE49-F238E27FC236}">
                <a16:creationId xmlns:a16="http://schemas.microsoft.com/office/drawing/2014/main" id="{506AA2B8-D84D-48A2-A781-689EFB877C53}"/>
              </a:ext>
            </a:extLst>
          </p:cNvPr>
          <p:cNvSpPr/>
          <p:nvPr/>
        </p:nvSpPr>
        <p:spPr>
          <a:xfrm>
            <a:off x="3165230" y="0"/>
            <a:ext cx="9077113" cy="6858000"/>
          </a:xfrm>
          <a:prstGeom prst="diagStripe">
            <a:avLst>
              <a:gd name="adj" fmla="val 51415"/>
            </a:avLst>
          </a:prstGeom>
          <a:solidFill>
            <a:srgbClr val="0019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E194D09D-E65D-4968-812B-8A145270A086}"/>
              </a:ext>
            </a:extLst>
          </p:cNvPr>
          <p:cNvSpPr/>
          <p:nvPr/>
        </p:nvSpPr>
        <p:spPr>
          <a:xfrm rot="19315173">
            <a:off x="3861040" y="1419719"/>
            <a:ext cx="5504572" cy="2585323"/>
          </a:xfrm>
          <a:prstGeom prst="rect">
            <a:avLst/>
          </a:prstGeom>
          <a:noFill/>
        </p:spPr>
        <p:txBody>
          <a:bodyPr wrap="square" lIns="91440" tIns="45720" rIns="91440" bIns="45720">
            <a:spAutoFit/>
          </a:bodyPr>
          <a:lstStyle/>
          <a:p>
            <a:pPr algn="ctr"/>
            <a:r>
              <a:rPr lang="en-US" sz="5400" b="1" spc="50" dirty="0">
                <a:ln w="9525" cmpd="sng">
                  <a:solidFill>
                    <a:schemeClr val="tx1"/>
                  </a:solidFill>
                  <a:prstDash val="solid"/>
                </a:ln>
                <a:solidFill>
                  <a:srgbClr val="70AD47">
                    <a:tint val="1000"/>
                  </a:srgbClr>
                </a:solidFill>
                <a:effectLst>
                  <a:glow rad="38100">
                    <a:schemeClr val="accent1">
                      <a:alpha val="40000"/>
                    </a:schemeClr>
                  </a:glow>
                </a:effectLst>
                <a:latin typeface="AR DESTINE" panose="02000000000000000000" pitchFamily="2" charset="0"/>
              </a:rPr>
              <a:t>Natural Language Processing</a:t>
            </a:r>
          </a:p>
        </p:txBody>
      </p:sp>
      <p:pic>
        <p:nvPicPr>
          <p:cNvPr id="1026" name="Picture 2" descr="Image result for speaking gif">
            <a:extLst>
              <a:ext uri="{FF2B5EF4-FFF2-40B4-BE49-F238E27FC236}">
                <a16:creationId xmlns:a16="http://schemas.microsoft.com/office/drawing/2014/main" id="{08F0C075-7394-4DF4-8161-25AA360C8E2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053720" y="3079474"/>
            <a:ext cx="285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7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282781"/>
            <a:ext cx="388279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is NLP?</a:t>
            </a:r>
          </a:p>
        </p:txBody>
      </p:sp>
      <p:sp>
        <p:nvSpPr>
          <p:cNvPr id="3" name="Rectangle 2">
            <a:extLst>
              <a:ext uri="{FF2B5EF4-FFF2-40B4-BE49-F238E27FC236}">
                <a16:creationId xmlns:a16="http://schemas.microsoft.com/office/drawing/2014/main" id="{3D924341-52E0-4B51-9B31-C68E4189335C}"/>
              </a:ext>
            </a:extLst>
          </p:cNvPr>
          <p:cNvSpPr/>
          <p:nvPr/>
        </p:nvSpPr>
        <p:spPr>
          <a:xfrm>
            <a:off x="3854548" y="1872592"/>
            <a:ext cx="6096000" cy="3416320"/>
          </a:xfrm>
          <a:prstGeom prst="rect">
            <a:avLst/>
          </a:prstGeom>
        </p:spPr>
        <p:txBody>
          <a:bodyPr>
            <a:spAutoFit/>
          </a:bodyPr>
          <a:lstStyle/>
          <a:p>
            <a:r>
              <a:rPr lang="en-IN" dirty="0"/>
              <a:t>Natural Language Processing (NLP) refers to AI method of communicating with an intelligent systems using a natural language such as English.</a:t>
            </a:r>
          </a:p>
          <a:p>
            <a:r>
              <a:rPr lang="en-IN" dirty="0"/>
              <a:t>Processing of Natural Language is required when you want an intelligent system like robot to perform as per your instructions, when you want to hear decision from a dialogue based clinical expert system, etc.</a:t>
            </a:r>
          </a:p>
          <a:p>
            <a:r>
              <a:rPr lang="en-IN" dirty="0"/>
              <a:t>The field of NLP involves making computers to perform useful tasks with the natural languages humans use. The input and output of an NLP system can be −</a:t>
            </a:r>
          </a:p>
          <a:p>
            <a:pPr marL="285750" indent="-285750">
              <a:buFont typeface="Arial" panose="020B0604020202020204" pitchFamily="34" charset="0"/>
              <a:buChar char="•"/>
            </a:pPr>
            <a:r>
              <a:rPr lang="en-IN" dirty="0"/>
              <a:t>Speech</a:t>
            </a:r>
          </a:p>
          <a:p>
            <a:pPr marL="285750" indent="-285750">
              <a:buFont typeface="Arial" panose="020B0604020202020204" pitchFamily="34" charset="0"/>
              <a:buChar char="•"/>
            </a:pPr>
            <a:r>
              <a:rPr lang="en-IN" dirty="0"/>
              <a:t>Written Text</a:t>
            </a:r>
          </a:p>
        </p:txBody>
      </p:sp>
      <p:pic>
        <p:nvPicPr>
          <p:cNvPr id="8" name="Picture 2" descr="Image result for what smiley gif">
            <a:extLst>
              <a:ext uri="{FF2B5EF4-FFF2-40B4-BE49-F238E27FC236}">
                <a16:creationId xmlns:a16="http://schemas.microsoft.com/office/drawing/2014/main" id="{8D4675BA-497B-4BAA-AFC6-73C73358C8EE}"/>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950548" y="209667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4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910654" y="282781"/>
            <a:ext cx="377058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Components</a:t>
            </a:r>
          </a:p>
        </p:txBody>
      </p:sp>
      <p:sp>
        <p:nvSpPr>
          <p:cNvPr id="3" name="Rectangle 2">
            <a:extLst>
              <a:ext uri="{FF2B5EF4-FFF2-40B4-BE49-F238E27FC236}">
                <a16:creationId xmlns:a16="http://schemas.microsoft.com/office/drawing/2014/main" id="{3D924341-52E0-4B51-9B31-C68E4189335C}"/>
              </a:ext>
            </a:extLst>
          </p:cNvPr>
          <p:cNvSpPr/>
          <p:nvPr/>
        </p:nvSpPr>
        <p:spPr>
          <a:xfrm>
            <a:off x="3854548" y="1091309"/>
            <a:ext cx="6800200" cy="5355312"/>
          </a:xfrm>
          <a:prstGeom prst="rect">
            <a:avLst/>
          </a:prstGeom>
        </p:spPr>
        <p:txBody>
          <a:bodyPr wrap="square">
            <a:spAutoFit/>
          </a:bodyPr>
          <a:lstStyle/>
          <a:p>
            <a:r>
              <a:rPr lang="en-IN" dirty="0"/>
              <a:t>There are two components of NLP as given −</a:t>
            </a:r>
          </a:p>
          <a:p>
            <a:endParaRPr lang="en-IN" dirty="0"/>
          </a:p>
          <a:p>
            <a:r>
              <a:rPr lang="en-IN" b="1" dirty="0"/>
              <a:t>Natural Language Understanding (NLU)</a:t>
            </a:r>
          </a:p>
          <a:p>
            <a:r>
              <a:rPr lang="en-IN" dirty="0"/>
              <a:t>Understanding involves the following tasks −</a:t>
            </a:r>
          </a:p>
          <a:p>
            <a:r>
              <a:rPr lang="en-IN" dirty="0"/>
              <a:t>Mapping the given input in natural language into useful representations.</a:t>
            </a:r>
          </a:p>
          <a:p>
            <a:r>
              <a:rPr lang="en-IN" dirty="0" err="1"/>
              <a:t>Analyzing</a:t>
            </a:r>
            <a:r>
              <a:rPr lang="en-IN" dirty="0"/>
              <a:t> different aspects of the language.</a:t>
            </a:r>
            <a:br>
              <a:rPr lang="en-IN" dirty="0"/>
            </a:br>
            <a:endParaRPr lang="en-IN" dirty="0"/>
          </a:p>
          <a:p>
            <a:r>
              <a:rPr lang="en-IN" b="1" dirty="0"/>
              <a:t>Natural Language Generation (NLG)</a:t>
            </a:r>
          </a:p>
          <a:p>
            <a:r>
              <a:rPr lang="en-IN" dirty="0"/>
              <a:t>It is the process of producing meaningful phrases and sentences in the form of natural language from some internal representation.</a:t>
            </a:r>
          </a:p>
          <a:p>
            <a:r>
              <a:rPr lang="en-IN" dirty="0"/>
              <a:t>It involves −</a:t>
            </a:r>
          </a:p>
          <a:p>
            <a:pPr marL="285750" indent="-285750">
              <a:buFont typeface="Arial" panose="020B0604020202020204" pitchFamily="34" charset="0"/>
              <a:buChar char="•"/>
            </a:pPr>
            <a:r>
              <a:rPr lang="en-IN" b="1" dirty="0"/>
              <a:t>Text planning</a:t>
            </a:r>
            <a:r>
              <a:rPr lang="en-IN" dirty="0"/>
              <a:t> − It includes retrieving the relevant content from knowledge base.</a:t>
            </a:r>
          </a:p>
          <a:p>
            <a:pPr marL="285750" indent="-285750">
              <a:buFont typeface="Arial" panose="020B0604020202020204" pitchFamily="34" charset="0"/>
              <a:buChar char="•"/>
            </a:pPr>
            <a:r>
              <a:rPr lang="en-IN" b="1" dirty="0"/>
              <a:t>Sentence planning</a:t>
            </a:r>
            <a:r>
              <a:rPr lang="en-IN" dirty="0"/>
              <a:t> − It includes choosing required words, forming meaningful phrases, setting tone of the sentence.</a:t>
            </a:r>
          </a:p>
          <a:p>
            <a:pPr marL="285750" indent="-285750">
              <a:buFont typeface="Arial" panose="020B0604020202020204" pitchFamily="34" charset="0"/>
              <a:buChar char="•"/>
            </a:pPr>
            <a:r>
              <a:rPr lang="en-IN" b="1" dirty="0"/>
              <a:t>Text Realization</a:t>
            </a:r>
            <a:r>
              <a:rPr lang="en-IN" dirty="0"/>
              <a:t> − It is mapping sentence plan into sentence structure.</a:t>
            </a:r>
          </a:p>
          <a:p>
            <a:r>
              <a:rPr lang="en-IN" dirty="0"/>
              <a:t>The NLU is harder than NLG.</a:t>
            </a:r>
          </a:p>
        </p:txBody>
      </p:sp>
    </p:spTree>
    <p:extLst>
      <p:ext uri="{BB962C8B-B14F-4D97-AF65-F5344CB8AC3E}">
        <p14:creationId xmlns:p14="http://schemas.microsoft.com/office/powerpoint/2010/main" val="227095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329306"/>
            <a:ext cx="31675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Difficulties</a:t>
            </a:r>
          </a:p>
        </p:txBody>
      </p:sp>
      <p:sp>
        <p:nvSpPr>
          <p:cNvPr id="3" name="Rectangle 2">
            <a:extLst>
              <a:ext uri="{FF2B5EF4-FFF2-40B4-BE49-F238E27FC236}">
                <a16:creationId xmlns:a16="http://schemas.microsoft.com/office/drawing/2014/main" id="{3D924341-52E0-4B51-9B31-C68E4189335C}"/>
              </a:ext>
            </a:extLst>
          </p:cNvPr>
          <p:cNvSpPr/>
          <p:nvPr/>
        </p:nvSpPr>
        <p:spPr>
          <a:xfrm>
            <a:off x="3854548" y="1502127"/>
            <a:ext cx="6362878" cy="4801314"/>
          </a:xfrm>
          <a:prstGeom prst="rect">
            <a:avLst/>
          </a:prstGeom>
        </p:spPr>
        <p:txBody>
          <a:bodyPr wrap="square">
            <a:spAutoFit/>
          </a:bodyPr>
          <a:lstStyle/>
          <a:p>
            <a:r>
              <a:rPr lang="en-IN" dirty="0"/>
              <a:t>NL has an extremely rich form and structure.</a:t>
            </a:r>
          </a:p>
          <a:p>
            <a:r>
              <a:rPr lang="en-IN" dirty="0"/>
              <a:t>It is very ambiguous. There can be different levels of ambiguity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Lexical ambiguity</a:t>
            </a:r>
            <a:r>
              <a:rPr lang="en-IN" dirty="0"/>
              <a:t> − It is at very primitive level such as word-level.</a:t>
            </a:r>
          </a:p>
          <a:p>
            <a:pPr marL="285750" indent="-285750">
              <a:buFont typeface="Arial" panose="020B0604020202020204" pitchFamily="34" charset="0"/>
              <a:buChar char="•"/>
            </a:pPr>
            <a:r>
              <a:rPr lang="en-IN" dirty="0"/>
              <a:t>For example, treating the word “board” as noun or verb?</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Syntax Level ambiguity</a:t>
            </a:r>
            <a:r>
              <a:rPr lang="en-IN" dirty="0"/>
              <a:t> − A sentence can be parsed in different ways.</a:t>
            </a:r>
          </a:p>
          <a:p>
            <a:pPr marL="285750" indent="-285750">
              <a:buFont typeface="Arial" panose="020B0604020202020204" pitchFamily="34" charset="0"/>
              <a:buChar char="•"/>
            </a:pPr>
            <a:r>
              <a:rPr lang="en-IN" dirty="0"/>
              <a:t>For example, “He lifted the beetle with red cap.” − Did he use cap to lift the beetle or he lifted a beetle that had red cap?</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Referential ambiguity</a:t>
            </a:r>
            <a:r>
              <a:rPr lang="en-IN" dirty="0"/>
              <a:t> − Referring to something using pronouns. For example, Rima went to Gauri. She said, “I am tired.” − Exactly who is tired?</a:t>
            </a:r>
          </a:p>
          <a:p>
            <a:pPr marL="285750" indent="-285750">
              <a:buFont typeface="Arial" panose="020B0604020202020204" pitchFamily="34" charset="0"/>
              <a:buChar char="•"/>
            </a:pPr>
            <a:r>
              <a:rPr lang="en-IN" dirty="0"/>
              <a:t>One input can mean different meanings.</a:t>
            </a:r>
          </a:p>
          <a:p>
            <a:pPr marL="285750" indent="-285750">
              <a:buFont typeface="Arial" panose="020B0604020202020204" pitchFamily="34" charset="0"/>
              <a:buChar char="•"/>
            </a:pPr>
            <a:r>
              <a:rPr lang="en-IN" dirty="0"/>
              <a:t>Many inputs can mean the same thing.</a:t>
            </a:r>
          </a:p>
        </p:txBody>
      </p:sp>
    </p:spTree>
    <p:extLst>
      <p:ext uri="{BB962C8B-B14F-4D97-AF65-F5344CB8AC3E}">
        <p14:creationId xmlns:p14="http://schemas.microsoft.com/office/powerpoint/2010/main" val="348106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40643" y="150279"/>
            <a:ext cx="36363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Steps in NLP</a:t>
            </a:r>
          </a:p>
        </p:txBody>
      </p:sp>
      <p:sp>
        <p:nvSpPr>
          <p:cNvPr id="3" name="Rectangle 2">
            <a:extLst>
              <a:ext uri="{FF2B5EF4-FFF2-40B4-BE49-F238E27FC236}">
                <a16:creationId xmlns:a16="http://schemas.microsoft.com/office/drawing/2014/main" id="{3D924341-52E0-4B51-9B31-C68E4189335C}"/>
              </a:ext>
            </a:extLst>
          </p:cNvPr>
          <p:cNvSpPr/>
          <p:nvPr/>
        </p:nvSpPr>
        <p:spPr>
          <a:xfrm>
            <a:off x="3840643" y="1223889"/>
            <a:ext cx="8152573" cy="5355312"/>
          </a:xfrm>
          <a:prstGeom prst="rect">
            <a:avLst/>
          </a:prstGeom>
        </p:spPr>
        <p:txBody>
          <a:bodyPr wrap="square">
            <a:spAutoFit/>
          </a:bodyPr>
          <a:lstStyle/>
          <a:p>
            <a:pPr marL="285750" indent="-285750">
              <a:buFont typeface="Arial" panose="020B0604020202020204" pitchFamily="34" charset="0"/>
              <a:buChar char="•"/>
            </a:pPr>
            <a:r>
              <a:rPr lang="en-IN" b="1" dirty="0"/>
              <a:t>Lexical Analysis</a:t>
            </a:r>
            <a:r>
              <a:rPr lang="en-IN" dirty="0"/>
              <a:t> − It involves identifying and </a:t>
            </a:r>
            <a:r>
              <a:rPr lang="en-IN" dirty="0" err="1"/>
              <a:t>analyzing</a:t>
            </a:r>
            <a:r>
              <a:rPr lang="en-IN" dirty="0"/>
              <a:t> the structure of words. Lexicon of a language means the collection of words and phrases in a language. Lexical analysis is dividing the whole chunk of txt into paragraphs, sentences, and words.</a:t>
            </a:r>
          </a:p>
          <a:p>
            <a:pPr marL="285750" indent="-285750">
              <a:buFont typeface="Arial" panose="020B0604020202020204" pitchFamily="34" charset="0"/>
              <a:buChar char="•"/>
            </a:pPr>
            <a:r>
              <a:rPr lang="en-IN" b="1" dirty="0"/>
              <a:t>Syntactic Analysis (Parsing)</a:t>
            </a:r>
            <a:r>
              <a:rPr lang="en-IN" dirty="0"/>
              <a:t> − It involves analysis of words in the sentence for grammar and arranging words in a manner that shows the relationship among the words. The sentence such as “The school goes to boy” is rejected by English syntactic </a:t>
            </a:r>
            <a:r>
              <a:rPr lang="en-IN" dirty="0" err="1"/>
              <a:t>analyzer</a:t>
            </a:r>
            <a:r>
              <a:rPr lang="en-IN" dirty="0"/>
              <a:t>.</a:t>
            </a:r>
          </a:p>
          <a:p>
            <a:pPr marL="285750" indent="-285750">
              <a:buFont typeface="Arial" panose="020B0604020202020204" pitchFamily="34" charset="0"/>
              <a:buChar char="•"/>
            </a:pPr>
            <a:r>
              <a:rPr lang="en-IN" b="1" dirty="0"/>
              <a:t>Semantic Analysis</a:t>
            </a:r>
            <a:r>
              <a:rPr lang="en-IN" dirty="0"/>
              <a:t> − It draws the exact meaning or the dictionary meaning from the text. The text is checked for meaningfulness. It is done by mapping syntactic structures and objects in the task domain. The semantic </a:t>
            </a:r>
            <a:r>
              <a:rPr lang="en-IN" dirty="0" err="1"/>
              <a:t>analyzer</a:t>
            </a:r>
            <a:r>
              <a:rPr lang="en-IN" dirty="0"/>
              <a:t> disregards sentence such as “hot ice-cream”.</a:t>
            </a:r>
          </a:p>
          <a:p>
            <a:pPr marL="285750" indent="-285750">
              <a:buFont typeface="Arial" panose="020B0604020202020204" pitchFamily="34" charset="0"/>
              <a:buChar char="•"/>
            </a:pPr>
            <a:r>
              <a:rPr lang="en-IN" b="1" dirty="0"/>
              <a:t>Discourse Integration</a:t>
            </a:r>
            <a:r>
              <a:rPr lang="en-IN" dirty="0"/>
              <a:t> − The meaning of any sentence depends upon the meaning of the sentence just before it. In addition, it also brings about the meaning of immediately succeeding sentence.</a:t>
            </a:r>
          </a:p>
          <a:p>
            <a:pPr marL="285750" indent="-285750">
              <a:buFont typeface="Arial" panose="020B0604020202020204" pitchFamily="34" charset="0"/>
              <a:buChar char="•"/>
            </a:pPr>
            <a:r>
              <a:rPr lang="en-IN" b="1" dirty="0"/>
              <a:t>Pragmatic Analysis</a:t>
            </a:r>
            <a:r>
              <a:rPr lang="en-IN" dirty="0"/>
              <a:t> − During this, what was said is re-interpreted on what it actually meant. It involves deriving those aspects of language which require real world knowledge.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8838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40643" y="150279"/>
            <a:ext cx="36363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Steps in NLP</a:t>
            </a:r>
          </a:p>
        </p:txBody>
      </p:sp>
      <p:pic>
        <p:nvPicPr>
          <p:cNvPr id="2" name="Picture 1">
            <a:extLst>
              <a:ext uri="{FF2B5EF4-FFF2-40B4-BE49-F238E27FC236}">
                <a16:creationId xmlns:a16="http://schemas.microsoft.com/office/drawing/2014/main" id="{D9CB12C1-8AC4-4CCB-AFAD-1E82C32F8621}"/>
              </a:ext>
            </a:extLst>
          </p:cNvPr>
          <p:cNvPicPr>
            <a:picLocks noChangeAspect="1"/>
          </p:cNvPicPr>
          <p:nvPr/>
        </p:nvPicPr>
        <p:blipFill>
          <a:blip r:embed="rId4"/>
          <a:stretch>
            <a:fillRect/>
          </a:stretch>
        </p:blipFill>
        <p:spPr>
          <a:xfrm>
            <a:off x="5139565" y="1287738"/>
            <a:ext cx="4086225" cy="5210175"/>
          </a:xfrm>
          <a:prstGeom prst="rect">
            <a:avLst/>
          </a:prstGeom>
        </p:spPr>
      </p:pic>
    </p:spTree>
    <p:extLst>
      <p:ext uri="{BB962C8B-B14F-4D97-AF65-F5344CB8AC3E}">
        <p14:creationId xmlns:p14="http://schemas.microsoft.com/office/powerpoint/2010/main" val="244075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2" name="Diagonal Stripe 1">
            <a:extLst>
              <a:ext uri="{FF2B5EF4-FFF2-40B4-BE49-F238E27FC236}">
                <a16:creationId xmlns:a16="http://schemas.microsoft.com/office/drawing/2014/main" id="{506AA2B8-D84D-48A2-A781-689EFB877C53}"/>
              </a:ext>
            </a:extLst>
          </p:cNvPr>
          <p:cNvSpPr/>
          <p:nvPr/>
        </p:nvSpPr>
        <p:spPr>
          <a:xfrm>
            <a:off x="3165230" y="0"/>
            <a:ext cx="9077113" cy="6858000"/>
          </a:xfrm>
          <a:prstGeom prst="diagStripe">
            <a:avLst>
              <a:gd name="adj" fmla="val 51415"/>
            </a:avLst>
          </a:prstGeom>
          <a:solidFill>
            <a:srgbClr val="0019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E194D09D-E65D-4968-812B-8A145270A086}"/>
              </a:ext>
            </a:extLst>
          </p:cNvPr>
          <p:cNvSpPr/>
          <p:nvPr/>
        </p:nvSpPr>
        <p:spPr>
          <a:xfrm rot="19315173">
            <a:off x="3861040" y="1419719"/>
            <a:ext cx="5504572" cy="2585323"/>
          </a:xfrm>
          <a:prstGeom prst="rect">
            <a:avLst/>
          </a:prstGeom>
          <a:noFill/>
        </p:spPr>
        <p:txBody>
          <a:bodyPr wrap="square" lIns="91440" tIns="45720" rIns="91440" bIns="45720">
            <a:spAutoFit/>
          </a:bodyPr>
          <a:lstStyle/>
          <a:p>
            <a:pPr algn="ctr"/>
            <a:r>
              <a:rPr lang="en-US" sz="5400" b="1" spc="50" dirty="0">
                <a:ln w="9525" cmpd="sng">
                  <a:solidFill>
                    <a:schemeClr val="tx1"/>
                  </a:solidFill>
                  <a:prstDash val="solid"/>
                </a:ln>
                <a:solidFill>
                  <a:srgbClr val="70AD47">
                    <a:tint val="1000"/>
                  </a:srgbClr>
                </a:solidFill>
                <a:effectLst>
                  <a:glow rad="38100">
                    <a:schemeClr val="accent1">
                      <a:alpha val="40000"/>
                    </a:schemeClr>
                  </a:glow>
                </a:effectLst>
                <a:latin typeface="AR DESTINE" panose="02000000000000000000" pitchFamily="2" charset="0"/>
              </a:rPr>
              <a:t>Natural Language Processing</a:t>
            </a:r>
          </a:p>
        </p:txBody>
      </p:sp>
      <p:pic>
        <p:nvPicPr>
          <p:cNvPr id="1026" name="Picture 2" descr="Image result for speaking gif">
            <a:extLst>
              <a:ext uri="{FF2B5EF4-FFF2-40B4-BE49-F238E27FC236}">
                <a16:creationId xmlns:a16="http://schemas.microsoft.com/office/drawing/2014/main" id="{08F0C075-7394-4DF4-8161-25AA360C8E2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053720" y="3079474"/>
            <a:ext cx="285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53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279966"/>
            <a:ext cx="33618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is AI?</a:t>
            </a:r>
          </a:p>
        </p:txBody>
      </p:sp>
      <p:sp>
        <p:nvSpPr>
          <p:cNvPr id="5" name="Rectangle 4">
            <a:extLst>
              <a:ext uri="{FF2B5EF4-FFF2-40B4-BE49-F238E27FC236}">
                <a16:creationId xmlns:a16="http://schemas.microsoft.com/office/drawing/2014/main" id="{8891E2BD-0B75-4FCD-8932-A3DF7D2D2956}"/>
              </a:ext>
            </a:extLst>
          </p:cNvPr>
          <p:cNvSpPr/>
          <p:nvPr/>
        </p:nvSpPr>
        <p:spPr>
          <a:xfrm>
            <a:off x="3854548" y="1869052"/>
            <a:ext cx="6096000" cy="3416320"/>
          </a:xfrm>
          <a:prstGeom prst="rect">
            <a:avLst/>
          </a:prstGeom>
        </p:spPr>
        <p:txBody>
          <a:bodyPr>
            <a:spAutoFit/>
          </a:bodyPr>
          <a:lstStyle/>
          <a:p>
            <a:r>
              <a:rPr lang="en-IN" sz="2400" b="1" dirty="0">
                <a:latin typeface="LiberationSans-Bold"/>
              </a:rPr>
              <a:t>Artificial Intelligence </a:t>
            </a:r>
            <a:r>
              <a:rPr lang="en-IN" sz="2400" dirty="0">
                <a:latin typeface="LiberationSans"/>
              </a:rPr>
              <a:t>(</a:t>
            </a:r>
            <a:r>
              <a:rPr lang="en-IN" sz="2400" b="1" dirty="0">
                <a:latin typeface="LiberationSans-Bold"/>
              </a:rPr>
              <a:t>AI</a:t>
            </a:r>
            <a:r>
              <a:rPr lang="en-IN" sz="2400" dirty="0">
                <a:latin typeface="LiberationSans"/>
              </a:rPr>
              <a:t>) is a way to make machines think and behave intelligently. These machines are controlled by software inside them, so AI has a lot to do with intelligent software programs that control these machines. It is a science of finding theories and methodologies that can help machines understand the world and accordingly react to situations in the same way that humans do.</a:t>
            </a:r>
            <a:endParaRPr lang="en-IN" sz="2400" dirty="0"/>
          </a:p>
        </p:txBody>
      </p:sp>
      <p:pic>
        <p:nvPicPr>
          <p:cNvPr id="2050" name="Picture 2" descr="Image result for what smiley gif">
            <a:extLst>
              <a:ext uri="{FF2B5EF4-FFF2-40B4-BE49-F238E27FC236}">
                <a16:creationId xmlns:a16="http://schemas.microsoft.com/office/drawing/2014/main" id="{7E437C1E-DA05-48CC-90F0-4C992B4C327A}"/>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950548" y="209667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8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194D09D-E65D-4968-812B-8A145270A086}"/>
              </a:ext>
            </a:extLst>
          </p:cNvPr>
          <p:cNvSpPr/>
          <p:nvPr/>
        </p:nvSpPr>
        <p:spPr>
          <a:xfrm>
            <a:off x="6017618" y="2967335"/>
            <a:ext cx="3199717" cy="783193"/>
          </a:xfrm>
          <a:prstGeom prst="roundRect">
            <a:avLst/>
          </a:prstGeom>
          <a:solidFill>
            <a:srgbClr val="001936"/>
          </a:solidFill>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US" sz="4000" b="0" cap="none" spc="0" dirty="0">
                <a:ln w="0"/>
                <a:solidFill>
                  <a:schemeClr val="bg1"/>
                </a:solidFill>
                <a:effectLst>
                  <a:outerShdw blurRad="38100" dist="19050" dir="2700000" algn="tl" rotWithShape="0">
                    <a:schemeClr val="dk1">
                      <a:alpha val="40000"/>
                    </a:schemeClr>
                  </a:outerShdw>
                </a:effectLst>
              </a:rPr>
              <a:t>INTELLIGENCE</a:t>
            </a:r>
          </a:p>
        </p:txBody>
      </p:sp>
      <p:pic>
        <p:nvPicPr>
          <p:cNvPr id="3074" name="Picture 2" descr="Image result for bulb in head">
            <a:extLst>
              <a:ext uri="{FF2B5EF4-FFF2-40B4-BE49-F238E27FC236}">
                <a16:creationId xmlns:a16="http://schemas.microsoft.com/office/drawing/2014/main" id="{F210C8C9-B102-40BB-942E-52A4E166DA5D}"/>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918649" y="1048949"/>
            <a:ext cx="1251285" cy="12512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linguistic intelligence icon">
            <a:extLst>
              <a:ext uri="{FF2B5EF4-FFF2-40B4-BE49-F238E27FC236}">
                <a16:creationId xmlns:a16="http://schemas.microsoft.com/office/drawing/2014/main" id="{7DB30264-B22B-4AB9-9B1B-4A8789CC18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4626" y="296745"/>
            <a:ext cx="3421483" cy="13197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perception icon">
            <a:extLst>
              <a:ext uri="{FF2B5EF4-FFF2-40B4-BE49-F238E27FC236}">
                <a16:creationId xmlns:a16="http://schemas.microsoft.com/office/drawing/2014/main" id="{7AF8F404-BA07-48F6-BE09-F7364151C120}"/>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8972" y="1048949"/>
            <a:ext cx="977566" cy="9775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learning icon png">
            <a:extLst>
              <a:ext uri="{FF2B5EF4-FFF2-40B4-BE49-F238E27FC236}">
                <a16:creationId xmlns:a16="http://schemas.microsoft.com/office/drawing/2014/main" id="{1FFAF22B-D67B-4117-B840-7D17A7DFCB88}"/>
              </a:ext>
            </a:extLst>
          </p:cNvPr>
          <p:cNvPicPr>
            <a:picLocks noChangeAspect="1" noChangeArrowheads="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480686" y="4275216"/>
            <a:ext cx="1108877" cy="107617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problem solving icon">
            <a:extLst>
              <a:ext uri="{FF2B5EF4-FFF2-40B4-BE49-F238E27FC236}">
                <a16:creationId xmlns:a16="http://schemas.microsoft.com/office/drawing/2014/main" id="{357D573C-E46B-41DF-B796-960918B174B9}"/>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41009" y="4221874"/>
            <a:ext cx="1182855" cy="118285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CAC18C40-1F81-43C5-8D2E-A2C24B1DCEB4}"/>
              </a:ext>
            </a:extLst>
          </p:cNvPr>
          <p:cNvSpPr/>
          <p:nvPr/>
        </p:nvSpPr>
        <p:spPr>
          <a:xfrm rot="16200000">
            <a:off x="7071706" y="2313221"/>
            <a:ext cx="1091540" cy="2166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62D09ADC-869C-46AA-9718-2C4A5632A782}"/>
              </a:ext>
            </a:extLst>
          </p:cNvPr>
          <p:cNvSpPr/>
          <p:nvPr/>
        </p:nvSpPr>
        <p:spPr>
          <a:xfrm rot="18774937">
            <a:off x="8929505" y="2511468"/>
            <a:ext cx="1091540" cy="2166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4810FF83-0A2A-49AC-B60C-17142BA9E977}"/>
              </a:ext>
            </a:extLst>
          </p:cNvPr>
          <p:cNvSpPr/>
          <p:nvPr/>
        </p:nvSpPr>
        <p:spPr>
          <a:xfrm rot="13685560">
            <a:off x="5177623" y="2511468"/>
            <a:ext cx="1091540" cy="2166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9" name="Arrow: Right 18">
            <a:extLst>
              <a:ext uri="{FF2B5EF4-FFF2-40B4-BE49-F238E27FC236}">
                <a16:creationId xmlns:a16="http://schemas.microsoft.com/office/drawing/2014/main" id="{956F5EEB-AA09-476C-A470-C99E711E294A}"/>
              </a:ext>
            </a:extLst>
          </p:cNvPr>
          <p:cNvSpPr/>
          <p:nvPr/>
        </p:nvSpPr>
        <p:spPr>
          <a:xfrm rot="7562763">
            <a:off x="5579719" y="4033921"/>
            <a:ext cx="992309" cy="2166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F09D39E0-79E3-4672-9CFD-8D7BD0F84F98}"/>
              </a:ext>
            </a:extLst>
          </p:cNvPr>
          <p:cNvSpPr/>
          <p:nvPr/>
        </p:nvSpPr>
        <p:spPr>
          <a:xfrm rot="2533277">
            <a:off x="8903498" y="3961808"/>
            <a:ext cx="1091540" cy="2166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0FA23AC6-ADCC-4D00-A35A-1255EC30A6D9}"/>
              </a:ext>
            </a:extLst>
          </p:cNvPr>
          <p:cNvSpPr/>
          <p:nvPr/>
        </p:nvSpPr>
        <p:spPr>
          <a:xfrm>
            <a:off x="3973143" y="2238794"/>
            <a:ext cx="1093569" cy="307777"/>
          </a:xfrm>
          <a:prstGeom prst="rect">
            <a:avLst/>
          </a:prstGeom>
          <a:noFill/>
        </p:spPr>
        <p:txBody>
          <a:bodyPr wrap="none" lIns="91440" tIns="45720" rIns="91440" bIns="45720">
            <a:spAutoFit/>
          </a:bodyPr>
          <a:lstStyle/>
          <a:p>
            <a:pPr algn="ctr"/>
            <a:r>
              <a:rPr lang="en-US" sz="1400" b="1" cap="none" spc="0" dirty="0">
                <a:ln w="0"/>
                <a:solidFill>
                  <a:schemeClr val="tx1"/>
                </a:solidFill>
                <a:latin typeface="Century Gothic" panose="020B0502020202020204" pitchFamily="34" charset="0"/>
              </a:rPr>
              <a:t>Reasoning</a:t>
            </a:r>
          </a:p>
        </p:txBody>
      </p:sp>
      <p:sp>
        <p:nvSpPr>
          <p:cNvPr id="22" name="Rectangle 21">
            <a:extLst>
              <a:ext uri="{FF2B5EF4-FFF2-40B4-BE49-F238E27FC236}">
                <a16:creationId xmlns:a16="http://schemas.microsoft.com/office/drawing/2014/main" id="{8B73BC9C-1626-4A49-B5AC-BDB7AD1934F8}"/>
              </a:ext>
            </a:extLst>
          </p:cNvPr>
          <p:cNvSpPr/>
          <p:nvPr/>
        </p:nvSpPr>
        <p:spPr>
          <a:xfrm>
            <a:off x="7130005" y="1520702"/>
            <a:ext cx="974947" cy="307777"/>
          </a:xfrm>
          <a:prstGeom prst="rect">
            <a:avLst/>
          </a:prstGeom>
          <a:noFill/>
        </p:spPr>
        <p:txBody>
          <a:bodyPr wrap="none" lIns="91440" tIns="45720" rIns="91440" bIns="45720">
            <a:spAutoFit/>
          </a:bodyPr>
          <a:lstStyle/>
          <a:p>
            <a:pPr algn="ctr"/>
            <a:r>
              <a:rPr lang="en-US" sz="1400" b="1" cap="none" spc="0" dirty="0">
                <a:ln w="0"/>
                <a:solidFill>
                  <a:schemeClr val="tx1"/>
                </a:solidFill>
                <a:latin typeface="Century Gothic" panose="020B0502020202020204" pitchFamily="34" charset="0"/>
              </a:rPr>
              <a:t>Linguistic</a:t>
            </a:r>
          </a:p>
        </p:txBody>
      </p:sp>
      <p:sp>
        <p:nvSpPr>
          <p:cNvPr id="23" name="Rectangle 22">
            <a:extLst>
              <a:ext uri="{FF2B5EF4-FFF2-40B4-BE49-F238E27FC236}">
                <a16:creationId xmlns:a16="http://schemas.microsoft.com/office/drawing/2014/main" id="{A471711A-388A-44CA-9A94-8695E1B0CC18}"/>
              </a:ext>
            </a:extLst>
          </p:cNvPr>
          <p:cNvSpPr/>
          <p:nvPr/>
        </p:nvSpPr>
        <p:spPr>
          <a:xfrm>
            <a:off x="10333684" y="2026515"/>
            <a:ext cx="1128835" cy="307777"/>
          </a:xfrm>
          <a:prstGeom prst="rect">
            <a:avLst/>
          </a:prstGeom>
          <a:noFill/>
        </p:spPr>
        <p:txBody>
          <a:bodyPr wrap="none" lIns="91440" tIns="45720" rIns="91440" bIns="45720">
            <a:spAutoFit/>
          </a:bodyPr>
          <a:lstStyle/>
          <a:p>
            <a:pPr algn="ctr"/>
            <a:r>
              <a:rPr lang="en-US" sz="1400" b="1" cap="none" spc="0" dirty="0">
                <a:ln w="0"/>
                <a:solidFill>
                  <a:schemeClr val="tx1"/>
                </a:solidFill>
                <a:latin typeface="Century Gothic" panose="020B0502020202020204" pitchFamily="34" charset="0"/>
              </a:rPr>
              <a:t>Perception</a:t>
            </a:r>
          </a:p>
        </p:txBody>
      </p:sp>
      <p:sp>
        <p:nvSpPr>
          <p:cNvPr id="24" name="Rectangle 23">
            <a:extLst>
              <a:ext uri="{FF2B5EF4-FFF2-40B4-BE49-F238E27FC236}">
                <a16:creationId xmlns:a16="http://schemas.microsoft.com/office/drawing/2014/main" id="{D68401B0-152F-4552-A29E-C2E4B7C19536}"/>
              </a:ext>
            </a:extLst>
          </p:cNvPr>
          <p:cNvSpPr/>
          <p:nvPr/>
        </p:nvSpPr>
        <p:spPr>
          <a:xfrm>
            <a:off x="4625243" y="5404729"/>
            <a:ext cx="931666" cy="307777"/>
          </a:xfrm>
          <a:prstGeom prst="rect">
            <a:avLst/>
          </a:prstGeom>
          <a:noFill/>
        </p:spPr>
        <p:txBody>
          <a:bodyPr wrap="none" lIns="91440" tIns="45720" rIns="91440" bIns="45720">
            <a:spAutoFit/>
          </a:bodyPr>
          <a:lstStyle/>
          <a:p>
            <a:pPr algn="ctr"/>
            <a:r>
              <a:rPr lang="en-US" sz="1400" b="1" cap="none" spc="0" dirty="0">
                <a:ln w="0"/>
                <a:solidFill>
                  <a:schemeClr val="tx1"/>
                </a:solidFill>
                <a:latin typeface="Century Gothic" panose="020B0502020202020204" pitchFamily="34" charset="0"/>
              </a:rPr>
              <a:t>Learning</a:t>
            </a:r>
          </a:p>
        </p:txBody>
      </p:sp>
      <p:sp>
        <p:nvSpPr>
          <p:cNvPr id="25" name="Rectangle 24">
            <a:extLst>
              <a:ext uri="{FF2B5EF4-FFF2-40B4-BE49-F238E27FC236}">
                <a16:creationId xmlns:a16="http://schemas.microsoft.com/office/drawing/2014/main" id="{4A2F5127-B329-46CE-885E-FC2BC315DC76}"/>
              </a:ext>
            </a:extLst>
          </p:cNvPr>
          <p:cNvSpPr/>
          <p:nvPr/>
        </p:nvSpPr>
        <p:spPr>
          <a:xfrm>
            <a:off x="9545650" y="5404729"/>
            <a:ext cx="1576073" cy="307777"/>
          </a:xfrm>
          <a:prstGeom prst="rect">
            <a:avLst/>
          </a:prstGeom>
          <a:noFill/>
        </p:spPr>
        <p:txBody>
          <a:bodyPr wrap="none" lIns="91440" tIns="45720" rIns="91440" bIns="45720">
            <a:spAutoFit/>
          </a:bodyPr>
          <a:lstStyle/>
          <a:p>
            <a:pPr algn="ctr"/>
            <a:r>
              <a:rPr lang="en-US" sz="1400" b="1" cap="none" spc="0" dirty="0">
                <a:ln w="0"/>
                <a:solidFill>
                  <a:schemeClr val="tx1"/>
                </a:solidFill>
                <a:latin typeface="Century Gothic" panose="020B0502020202020204" pitchFamily="34" charset="0"/>
              </a:rPr>
              <a:t>Problem Solving</a:t>
            </a:r>
          </a:p>
        </p:txBody>
      </p:sp>
    </p:spTree>
    <p:extLst>
      <p:ext uri="{BB962C8B-B14F-4D97-AF65-F5344CB8AC3E}">
        <p14:creationId xmlns:p14="http://schemas.microsoft.com/office/powerpoint/2010/main" val="151519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225083"/>
            <a:ext cx="446853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Research Areas</a:t>
            </a:r>
          </a:p>
        </p:txBody>
      </p:sp>
      <p:sp>
        <p:nvSpPr>
          <p:cNvPr id="5" name="Rectangle 4">
            <a:extLst>
              <a:ext uri="{FF2B5EF4-FFF2-40B4-BE49-F238E27FC236}">
                <a16:creationId xmlns:a16="http://schemas.microsoft.com/office/drawing/2014/main" id="{8891E2BD-0B75-4FCD-8932-A3DF7D2D2956}"/>
              </a:ext>
            </a:extLst>
          </p:cNvPr>
          <p:cNvSpPr/>
          <p:nvPr/>
        </p:nvSpPr>
        <p:spPr>
          <a:xfrm>
            <a:off x="3854548" y="1869052"/>
            <a:ext cx="6096000" cy="3785652"/>
          </a:xfrm>
          <a:prstGeom prst="rect">
            <a:avLst/>
          </a:prstGeom>
        </p:spPr>
        <p:txBody>
          <a:bodyPr>
            <a:spAutoFit/>
          </a:bodyPr>
          <a:lstStyle/>
          <a:p>
            <a:pPr marL="342900" indent="-342900">
              <a:lnSpc>
                <a:spcPct val="200000"/>
              </a:lnSpc>
              <a:buFont typeface="Wingdings" panose="05000000000000000000" pitchFamily="2" charset="2"/>
              <a:buChar char="Ø"/>
            </a:pPr>
            <a:r>
              <a:rPr lang="en-IN" sz="2400" b="1" dirty="0">
                <a:latin typeface="Century Gothic" panose="020B0502020202020204" pitchFamily="34" charset="0"/>
              </a:rPr>
              <a:t>Fuzzy Logic</a:t>
            </a:r>
            <a:endParaRPr lang="en-IN" sz="2400" dirty="0">
              <a:latin typeface="Century Gothic" panose="020B0502020202020204" pitchFamily="34" charset="0"/>
            </a:endParaRPr>
          </a:p>
          <a:p>
            <a:pPr marL="342900" indent="-342900">
              <a:lnSpc>
                <a:spcPct val="200000"/>
              </a:lnSpc>
              <a:buFont typeface="Wingdings" panose="05000000000000000000" pitchFamily="2" charset="2"/>
              <a:buChar char="Ø"/>
            </a:pPr>
            <a:r>
              <a:rPr lang="en-IN" sz="2400" b="1" dirty="0">
                <a:latin typeface="Century Gothic" panose="020B0502020202020204" pitchFamily="34" charset="0"/>
              </a:rPr>
              <a:t>Natural Language Processing</a:t>
            </a:r>
          </a:p>
          <a:p>
            <a:pPr marL="342900" indent="-342900">
              <a:lnSpc>
                <a:spcPct val="200000"/>
              </a:lnSpc>
              <a:buFont typeface="Wingdings" panose="05000000000000000000" pitchFamily="2" charset="2"/>
              <a:buChar char="Ø"/>
            </a:pPr>
            <a:r>
              <a:rPr lang="en-IN" sz="2400" b="1" dirty="0">
                <a:latin typeface="Century Gothic" panose="020B0502020202020204" pitchFamily="34" charset="0"/>
              </a:rPr>
              <a:t>Expert Systems</a:t>
            </a:r>
          </a:p>
          <a:p>
            <a:pPr marL="342900" indent="-342900">
              <a:lnSpc>
                <a:spcPct val="200000"/>
              </a:lnSpc>
              <a:buFont typeface="Wingdings" panose="05000000000000000000" pitchFamily="2" charset="2"/>
              <a:buChar char="Ø"/>
            </a:pPr>
            <a:r>
              <a:rPr lang="en-IN" sz="2400" b="1" dirty="0">
                <a:latin typeface="Century Gothic" panose="020B0502020202020204" pitchFamily="34" charset="0"/>
              </a:rPr>
              <a:t>Robotics</a:t>
            </a:r>
          </a:p>
          <a:p>
            <a:pPr marL="342900" indent="-342900">
              <a:lnSpc>
                <a:spcPct val="200000"/>
              </a:lnSpc>
              <a:buFont typeface="Wingdings" panose="05000000000000000000" pitchFamily="2" charset="2"/>
              <a:buChar char="Ø"/>
            </a:pPr>
            <a:r>
              <a:rPr lang="en-IN" sz="2400" b="1" dirty="0">
                <a:latin typeface="Century Gothic" panose="020B0502020202020204" pitchFamily="34" charset="0"/>
              </a:rPr>
              <a:t>Neural Networks</a:t>
            </a:r>
          </a:p>
        </p:txBody>
      </p:sp>
      <p:pic>
        <p:nvPicPr>
          <p:cNvPr id="4098" name="Picture 2" descr="Image result for research gif">
            <a:extLst>
              <a:ext uri="{FF2B5EF4-FFF2-40B4-BE49-F238E27FC236}">
                <a16:creationId xmlns:a16="http://schemas.microsoft.com/office/drawing/2014/main" id="{5E896D9A-2802-4E93-8CA6-1B9ACEA0EAC8}"/>
              </a:ext>
            </a:extLst>
          </p:cNvPr>
          <p:cNvPicPr>
            <a:picLocks noChangeAspect="1" noChangeArrowheads="1" noCrop="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313338" y="2665308"/>
            <a:ext cx="2427971" cy="182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7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2" name="Diagonal Stripe 1">
            <a:extLst>
              <a:ext uri="{FF2B5EF4-FFF2-40B4-BE49-F238E27FC236}">
                <a16:creationId xmlns:a16="http://schemas.microsoft.com/office/drawing/2014/main" id="{506AA2B8-D84D-48A2-A781-689EFB877C53}"/>
              </a:ext>
            </a:extLst>
          </p:cNvPr>
          <p:cNvSpPr/>
          <p:nvPr/>
        </p:nvSpPr>
        <p:spPr>
          <a:xfrm>
            <a:off x="3165230" y="0"/>
            <a:ext cx="9077113" cy="6858000"/>
          </a:xfrm>
          <a:prstGeom prst="diagStripe">
            <a:avLst>
              <a:gd name="adj" fmla="val 51415"/>
            </a:avLst>
          </a:prstGeom>
          <a:solidFill>
            <a:srgbClr val="0019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E194D09D-E65D-4968-812B-8A145270A086}"/>
              </a:ext>
            </a:extLst>
          </p:cNvPr>
          <p:cNvSpPr/>
          <p:nvPr/>
        </p:nvSpPr>
        <p:spPr>
          <a:xfrm rot="19315173">
            <a:off x="3861040" y="2250715"/>
            <a:ext cx="5504572" cy="923330"/>
          </a:xfrm>
          <a:prstGeom prst="rect">
            <a:avLst/>
          </a:prstGeom>
          <a:noFill/>
        </p:spPr>
        <p:txBody>
          <a:bodyPr wrap="square" lIns="91440" tIns="45720" rIns="91440" bIns="45720">
            <a:spAutoFit/>
          </a:bodyPr>
          <a:lstStyle/>
          <a:p>
            <a:pPr algn="ctr"/>
            <a:r>
              <a:rPr lang="en-US" sz="5400" b="1" spc="50" dirty="0">
                <a:ln w="9525" cmpd="sng">
                  <a:solidFill>
                    <a:schemeClr val="tx1"/>
                  </a:solidFill>
                  <a:prstDash val="solid"/>
                </a:ln>
                <a:solidFill>
                  <a:srgbClr val="70AD47">
                    <a:tint val="1000"/>
                  </a:srgbClr>
                </a:solidFill>
                <a:effectLst>
                  <a:glow rad="38100">
                    <a:schemeClr val="accent1">
                      <a:alpha val="40000"/>
                    </a:schemeClr>
                  </a:glow>
                </a:effectLst>
                <a:latin typeface="AR DESTINE" panose="02000000000000000000" pitchFamily="2" charset="0"/>
              </a:rPr>
              <a:t>FUZZY LOGIC</a:t>
            </a:r>
          </a:p>
        </p:txBody>
      </p:sp>
      <p:pic>
        <p:nvPicPr>
          <p:cNvPr id="5122" name="Picture 2" descr="Image result for yes or no png">
            <a:extLst>
              <a:ext uri="{FF2B5EF4-FFF2-40B4-BE49-F238E27FC236}">
                <a16:creationId xmlns:a16="http://schemas.microsoft.com/office/drawing/2014/main" id="{73D66BAC-8562-451E-BE50-7144310BC744}"/>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780438" y="4154946"/>
            <a:ext cx="4700546" cy="205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25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150279"/>
            <a:ext cx="591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is Fuzzy Logic?</a:t>
            </a:r>
          </a:p>
        </p:txBody>
      </p:sp>
      <p:sp>
        <p:nvSpPr>
          <p:cNvPr id="5" name="Rectangle 4">
            <a:extLst>
              <a:ext uri="{FF2B5EF4-FFF2-40B4-BE49-F238E27FC236}">
                <a16:creationId xmlns:a16="http://schemas.microsoft.com/office/drawing/2014/main" id="{8891E2BD-0B75-4FCD-8932-A3DF7D2D2956}"/>
              </a:ext>
            </a:extLst>
          </p:cNvPr>
          <p:cNvSpPr/>
          <p:nvPr/>
        </p:nvSpPr>
        <p:spPr>
          <a:xfrm>
            <a:off x="3854548" y="1348551"/>
            <a:ext cx="6096000" cy="4955203"/>
          </a:xfrm>
          <a:prstGeom prst="rect">
            <a:avLst/>
          </a:prstGeom>
        </p:spPr>
        <p:txBody>
          <a:bodyPr>
            <a:spAutoFit/>
          </a:bodyPr>
          <a:lstStyle/>
          <a:p>
            <a:r>
              <a:rPr lang="en-IN" sz="2000" dirty="0"/>
              <a:t>Fuzzy Logic (FL) is a method of reasoning that resembles human reasoning. The approach of FL imitates the way of decision making in humans that involves all intermediate possibilities between digital values YES and NO.</a:t>
            </a:r>
          </a:p>
          <a:p>
            <a:endParaRPr lang="en-IN" sz="2800" dirty="0"/>
          </a:p>
          <a:p>
            <a:r>
              <a:rPr lang="en-IN" sz="2000" dirty="0"/>
              <a:t>The conventional logic block that a computer can understand takes precise input and produces a definite output as TRUE or FALSE, which is equivalent to human’s YES or NO.</a:t>
            </a:r>
          </a:p>
          <a:p>
            <a:endParaRPr lang="en-IN" sz="2800" dirty="0"/>
          </a:p>
          <a:p>
            <a:r>
              <a:rPr lang="en-IN" sz="2000" dirty="0"/>
              <a:t>It can be implemented in systems with various sizes and capabilities ranging from small micro-controllers to large, networked, workstation-based control systems.</a:t>
            </a:r>
          </a:p>
          <a:p>
            <a:r>
              <a:rPr lang="en-IN" sz="2000" dirty="0"/>
              <a:t>It can be implemented in hardware, software, or a combination of both.</a:t>
            </a:r>
          </a:p>
        </p:txBody>
      </p:sp>
      <p:pic>
        <p:nvPicPr>
          <p:cNvPr id="2050" name="Picture 2" descr="Image result for what smiley gif">
            <a:extLst>
              <a:ext uri="{FF2B5EF4-FFF2-40B4-BE49-F238E27FC236}">
                <a16:creationId xmlns:a16="http://schemas.microsoft.com/office/drawing/2014/main" id="{7E437C1E-DA05-48CC-90F0-4C992B4C327A}"/>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950548" y="209667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24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4991092" y="150279"/>
            <a:ext cx="367017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Architecture</a:t>
            </a:r>
          </a:p>
        </p:txBody>
      </p:sp>
      <p:pic>
        <p:nvPicPr>
          <p:cNvPr id="7170" name="Picture 2" descr="Image result for fuzzy logic architecture">
            <a:extLst>
              <a:ext uri="{FF2B5EF4-FFF2-40B4-BE49-F238E27FC236}">
                <a16:creationId xmlns:a16="http://schemas.microsoft.com/office/drawing/2014/main" id="{55AA57AC-91AA-4147-A4C8-83125CFFF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738" y="1988517"/>
            <a:ext cx="6915150" cy="358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267286"/>
            <a:ext cx="367017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Architecture</a:t>
            </a:r>
          </a:p>
        </p:txBody>
      </p:sp>
      <p:sp>
        <p:nvSpPr>
          <p:cNvPr id="10" name="Rectangle 9">
            <a:extLst>
              <a:ext uri="{FF2B5EF4-FFF2-40B4-BE49-F238E27FC236}">
                <a16:creationId xmlns:a16="http://schemas.microsoft.com/office/drawing/2014/main" id="{02895502-6A6E-46F2-9FB1-3B3C0CBBBEE5}"/>
              </a:ext>
            </a:extLst>
          </p:cNvPr>
          <p:cNvSpPr/>
          <p:nvPr/>
        </p:nvSpPr>
        <p:spPr>
          <a:xfrm>
            <a:off x="3854548" y="1743445"/>
            <a:ext cx="6096000" cy="1015663"/>
          </a:xfrm>
          <a:prstGeom prst="rect">
            <a:avLst/>
          </a:prstGeom>
        </p:spPr>
        <p:txBody>
          <a:bodyPr>
            <a:spAutoFit/>
          </a:bodyPr>
          <a:lstStyle/>
          <a:p>
            <a:r>
              <a:rPr lang="en-IN" sz="2000" b="1" dirty="0">
                <a:solidFill>
                  <a:srgbClr val="000000"/>
                </a:solidFill>
              </a:rPr>
              <a:t>Fuzzification Module</a:t>
            </a:r>
            <a:r>
              <a:rPr lang="en-IN" sz="2000" dirty="0">
                <a:solidFill>
                  <a:srgbClr val="000000"/>
                </a:solidFill>
              </a:rPr>
              <a:t> − It transforms the system inputs, which are crisp numbers, into fuzzy sets. It splits the input signal into five steps such as −</a:t>
            </a:r>
            <a:endParaRPr lang="en-IN" sz="2000" dirty="0"/>
          </a:p>
        </p:txBody>
      </p:sp>
      <p:graphicFrame>
        <p:nvGraphicFramePr>
          <p:cNvPr id="11" name="Table 10">
            <a:extLst>
              <a:ext uri="{FF2B5EF4-FFF2-40B4-BE49-F238E27FC236}">
                <a16:creationId xmlns:a16="http://schemas.microsoft.com/office/drawing/2014/main" id="{53FA44CF-B299-4F47-9F8E-BE3E8000EA76}"/>
              </a:ext>
            </a:extLst>
          </p:cNvPr>
          <p:cNvGraphicFramePr>
            <a:graphicFrameLocks noGrp="1"/>
          </p:cNvGraphicFramePr>
          <p:nvPr>
            <p:extLst>
              <p:ext uri="{D42A27DB-BD31-4B8C-83A1-F6EECF244321}">
                <p14:modId xmlns:p14="http://schemas.microsoft.com/office/powerpoint/2010/main" val="3224958883"/>
              </p:ext>
            </p:extLst>
          </p:nvPr>
        </p:nvGraphicFramePr>
        <p:xfrm>
          <a:off x="5464273" y="2878224"/>
          <a:ext cx="2876550" cy="3230880"/>
        </p:xfrm>
        <a:graphic>
          <a:graphicData uri="http://schemas.openxmlformats.org/drawingml/2006/table">
            <a:tbl>
              <a:tblPr>
                <a:tableStyleId>{327F97BB-C833-4FB7-BDE5-3F7075034690}</a:tableStyleId>
              </a:tblPr>
              <a:tblGrid>
                <a:gridCol w="1438275">
                  <a:extLst>
                    <a:ext uri="{9D8B030D-6E8A-4147-A177-3AD203B41FA5}">
                      <a16:colId xmlns:a16="http://schemas.microsoft.com/office/drawing/2014/main" val="4226565155"/>
                    </a:ext>
                  </a:extLst>
                </a:gridCol>
                <a:gridCol w="1438275">
                  <a:extLst>
                    <a:ext uri="{9D8B030D-6E8A-4147-A177-3AD203B41FA5}">
                      <a16:colId xmlns:a16="http://schemas.microsoft.com/office/drawing/2014/main" val="3649267411"/>
                    </a:ext>
                  </a:extLst>
                </a:gridCol>
              </a:tblGrid>
              <a:tr h="0">
                <a:tc>
                  <a:txBody>
                    <a:bodyPr/>
                    <a:lstStyle/>
                    <a:p>
                      <a:pPr algn="ctr" fontAlgn="t"/>
                      <a:r>
                        <a:rPr lang="en-IN">
                          <a:effectLst/>
                        </a:rPr>
                        <a:t>LP</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x is Large Positive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876833"/>
                  </a:ext>
                </a:extLst>
              </a:tr>
              <a:tr h="0">
                <a:tc>
                  <a:txBody>
                    <a:bodyPr/>
                    <a:lstStyle/>
                    <a:p>
                      <a:pPr algn="ctr" fontAlgn="t"/>
                      <a:r>
                        <a:rPr lang="en-IN" dirty="0">
                          <a:effectLst/>
                        </a:rPr>
                        <a:t>MP</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x is Medium Positive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0790"/>
                  </a:ext>
                </a:extLst>
              </a:tr>
              <a:tr h="0">
                <a:tc>
                  <a:txBody>
                    <a:bodyPr/>
                    <a:lstStyle/>
                    <a:p>
                      <a:pPr algn="ctr" fontAlgn="t"/>
                      <a:r>
                        <a:rPr lang="en-IN">
                          <a:effectLst/>
                        </a:rPr>
                        <a: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x is Small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498462"/>
                  </a:ext>
                </a:extLst>
              </a:tr>
              <a:tr h="0">
                <a:tc>
                  <a:txBody>
                    <a:bodyPr/>
                    <a:lstStyle/>
                    <a:p>
                      <a:pPr algn="ctr" fontAlgn="t"/>
                      <a:r>
                        <a:rPr lang="en-IN">
                          <a:effectLst/>
                        </a:rPr>
                        <a:t>MN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x is Medium Negative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9269617"/>
                  </a:ext>
                </a:extLst>
              </a:tr>
              <a:tr h="0">
                <a:tc>
                  <a:txBody>
                    <a:bodyPr/>
                    <a:lstStyle/>
                    <a:p>
                      <a:pPr algn="ctr" fontAlgn="t"/>
                      <a:r>
                        <a:rPr lang="en-IN">
                          <a:effectLst/>
                        </a:rPr>
                        <a:t>LN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x is Large Negative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097753"/>
                  </a:ext>
                </a:extLst>
              </a:tr>
            </a:tbl>
          </a:graphicData>
        </a:graphic>
      </p:graphicFrame>
    </p:spTree>
    <p:extLst>
      <p:ext uri="{BB962C8B-B14F-4D97-AF65-F5344CB8AC3E}">
        <p14:creationId xmlns:p14="http://schemas.microsoft.com/office/powerpoint/2010/main" val="123419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rtificial intelligence gif">
            <a:extLst>
              <a:ext uri="{FF2B5EF4-FFF2-40B4-BE49-F238E27FC236}">
                <a16:creationId xmlns:a16="http://schemas.microsoft.com/office/drawing/2014/main" id="{60C16214-8EF3-424F-8619-74852D97C2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652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Pentagon 5">
            <a:extLst>
              <a:ext uri="{FF2B5EF4-FFF2-40B4-BE49-F238E27FC236}">
                <a16:creationId xmlns:a16="http://schemas.microsoft.com/office/drawing/2014/main" id="{16EB470C-25E1-47F0-82B7-E26C856BE7D7}"/>
              </a:ext>
            </a:extLst>
          </p:cNvPr>
          <p:cNvSpPr/>
          <p:nvPr/>
        </p:nvSpPr>
        <p:spPr>
          <a:xfrm>
            <a:off x="0" y="267286"/>
            <a:ext cx="3854548" cy="68931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7" name="Picture 6" descr="Image result for microsoft imagine academy">
            <a:extLst>
              <a:ext uri="{FF2B5EF4-FFF2-40B4-BE49-F238E27FC236}">
                <a16:creationId xmlns:a16="http://schemas.microsoft.com/office/drawing/2014/main" id="{5F5D79E9-E1AF-4F3D-A4D6-1550F174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 y="396738"/>
            <a:ext cx="3432262" cy="430412"/>
          </a:xfrm>
          <a:prstGeom prst="rect">
            <a:avLst/>
          </a:prstGeom>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94D09D-E65D-4968-812B-8A145270A086}"/>
              </a:ext>
            </a:extLst>
          </p:cNvPr>
          <p:cNvSpPr/>
          <p:nvPr/>
        </p:nvSpPr>
        <p:spPr>
          <a:xfrm>
            <a:off x="3854548" y="267286"/>
            <a:ext cx="367017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Architecture</a:t>
            </a:r>
          </a:p>
        </p:txBody>
      </p:sp>
      <p:sp>
        <p:nvSpPr>
          <p:cNvPr id="2" name="Rectangle 1">
            <a:extLst>
              <a:ext uri="{FF2B5EF4-FFF2-40B4-BE49-F238E27FC236}">
                <a16:creationId xmlns:a16="http://schemas.microsoft.com/office/drawing/2014/main" id="{023C19E7-37FC-4262-8D06-AF188CDF8CBB}"/>
              </a:ext>
            </a:extLst>
          </p:cNvPr>
          <p:cNvSpPr/>
          <p:nvPr/>
        </p:nvSpPr>
        <p:spPr>
          <a:xfrm>
            <a:off x="3854548" y="1599589"/>
            <a:ext cx="6096000" cy="4315027"/>
          </a:xfrm>
          <a:prstGeom prst="rect">
            <a:avLst/>
          </a:prstGeom>
        </p:spPr>
        <p:txBody>
          <a:bodyPr>
            <a:spAutoFit/>
          </a:bodyPr>
          <a:lstStyle/>
          <a:p>
            <a:pPr algn="just">
              <a:lnSpc>
                <a:spcPct val="200000"/>
              </a:lnSpc>
              <a:buFont typeface="Arial" panose="020B0604020202020204" pitchFamily="34" charset="0"/>
              <a:buChar char="•"/>
            </a:pPr>
            <a:r>
              <a:rPr lang="en-IN" sz="2000" b="1" dirty="0">
                <a:solidFill>
                  <a:srgbClr val="000000"/>
                </a:solidFill>
              </a:rPr>
              <a:t>Knowledge Base</a:t>
            </a:r>
            <a:r>
              <a:rPr lang="en-IN" sz="2000" dirty="0">
                <a:solidFill>
                  <a:srgbClr val="000000"/>
                </a:solidFill>
              </a:rPr>
              <a:t> − It stores IF-THEN rules provided by experts.</a:t>
            </a:r>
          </a:p>
          <a:p>
            <a:pPr algn="just">
              <a:lnSpc>
                <a:spcPct val="200000"/>
              </a:lnSpc>
              <a:buFont typeface="Arial" panose="020B0604020202020204" pitchFamily="34" charset="0"/>
              <a:buChar char="•"/>
            </a:pPr>
            <a:r>
              <a:rPr lang="en-IN" sz="2000" b="1" dirty="0">
                <a:solidFill>
                  <a:srgbClr val="000000"/>
                </a:solidFill>
              </a:rPr>
              <a:t>Inference Engine</a:t>
            </a:r>
            <a:r>
              <a:rPr lang="en-IN" sz="2000" dirty="0">
                <a:solidFill>
                  <a:srgbClr val="000000"/>
                </a:solidFill>
              </a:rPr>
              <a:t> − It simulates the human reasoning process by making fuzzy inference on the inputs and IF-THEN rules.</a:t>
            </a:r>
          </a:p>
          <a:p>
            <a:pPr algn="just">
              <a:lnSpc>
                <a:spcPct val="200000"/>
              </a:lnSpc>
              <a:buFont typeface="Arial" panose="020B0604020202020204" pitchFamily="34" charset="0"/>
              <a:buChar char="•"/>
            </a:pPr>
            <a:r>
              <a:rPr lang="en-IN" sz="2000" b="1" dirty="0" err="1">
                <a:solidFill>
                  <a:srgbClr val="000000"/>
                </a:solidFill>
              </a:rPr>
              <a:t>Defuzzification</a:t>
            </a:r>
            <a:r>
              <a:rPr lang="en-IN" sz="2000" b="1" dirty="0">
                <a:solidFill>
                  <a:srgbClr val="000000"/>
                </a:solidFill>
              </a:rPr>
              <a:t> Module</a:t>
            </a:r>
            <a:r>
              <a:rPr lang="en-IN" sz="2000" dirty="0">
                <a:solidFill>
                  <a:srgbClr val="000000"/>
                </a:solidFill>
              </a:rPr>
              <a:t> − It transforms the fuzzy set obtained by the inference engine into a crisp value.</a:t>
            </a:r>
            <a:endParaRPr lang="en-IN" sz="2000" b="0" i="0" dirty="0">
              <a:solidFill>
                <a:srgbClr val="000000"/>
              </a:solidFill>
              <a:effectLst/>
            </a:endParaRPr>
          </a:p>
        </p:txBody>
      </p:sp>
    </p:spTree>
    <p:extLst>
      <p:ext uri="{BB962C8B-B14F-4D97-AF65-F5344CB8AC3E}">
        <p14:creationId xmlns:p14="http://schemas.microsoft.com/office/powerpoint/2010/main" val="433067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2726</TotalTime>
  <Words>482</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 DESTINE</vt:lpstr>
      <vt:lpstr>Arial</vt:lpstr>
      <vt:lpstr>Calibri</vt:lpstr>
      <vt:lpstr>Calibri Light</vt:lpstr>
      <vt:lpstr>Century Gothic</vt:lpstr>
      <vt:lpstr>LiberationSans</vt:lpstr>
      <vt:lpstr>LiberationSans-Bold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SARKAR</dc:creator>
  <cp:lastModifiedBy>SANKET SARKAR</cp:lastModifiedBy>
  <cp:revision>21</cp:revision>
  <dcterms:created xsi:type="dcterms:W3CDTF">2017-12-15T10:11:35Z</dcterms:created>
  <dcterms:modified xsi:type="dcterms:W3CDTF">2018-01-02T03:07:21Z</dcterms:modified>
</cp:coreProperties>
</file>