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 Vietnam" charset="1" panose="00000500000000000000"/>
      <p:regular r:id="rId10"/>
    </p:embeddedFont>
    <p:embeddedFont>
      <p:font typeface="Be Vietnam Bold" charset="1" panose="00000900000000000000"/>
      <p:regular r:id="rId11"/>
    </p:embeddedFont>
    <p:embeddedFont>
      <p:font typeface="Be Vietnam Italics" charset="1" panose="00000500000000000000"/>
      <p:regular r:id="rId12"/>
    </p:embeddedFont>
    <p:embeddedFont>
      <p:font typeface="Be Vietnam Bold Italics" charset="1" panose="00000900000000000000"/>
      <p:regular r:id="rId13"/>
    </p:embeddedFont>
    <p:embeddedFont>
      <p:font typeface="Inter" charset="1" panose="020B0502030000000004"/>
      <p:regular r:id="rId14"/>
    </p:embeddedFont>
    <p:embeddedFont>
      <p:font typeface="Inter Bold" charset="1" panose="020B0802030000000004"/>
      <p:regular r:id="rId15"/>
    </p:embeddedFont>
    <p:embeddedFont>
      <p:font typeface="Inter Italics" charset="1" panose="020B0502030000000004"/>
      <p:regular r:id="rId16"/>
    </p:embeddedFont>
    <p:embeddedFont>
      <p:font typeface="Inter Bold Italics" charset="1" panose="020B0802030000000004"/>
      <p:regular r:id="rId17"/>
    </p:embeddedFont>
    <p:embeddedFont>
      <p:font typeface="Canva Sans 1" charset="1" panose="020B0503030501040103"/>
      <p:regular r:id="rId18"/>
    </p:embeddedFont>
    <p:embeddedFont>
      <p:font typeface="Canva Sans 1 Bold" charset="1" panose="020B0803030501040103"/>
      <p:regular r:id="rId19"/>
    </p:embeddedFont>
    <p:embeddedFont>
      <p:font typeface="Canva Sans 1 Italics" charset="1" panose="020B0503030501040103"/>
      <p:regular r:id="rId20"/>
    </p:embeddedFont>
    <p:embeddedFont>
      <p:font typeface="Canva Sans 1 Bold Italics" charset="1" panose="020B0803030501040103"/>
      <p:regular r:id="rId21"/>
    </p:embeddedFont>
    <p:embeddedFont>
      <p:font typeface="Canva Sans 2" charset="1" panose="020B0503030501040103"/>
      <p:regular r:id="rId22"/>
    </p:embeddedFont>
    <p:embeddedFont>
      <p:font typeface="Canva Sans 2 Bold" charset="1" panose="020B0803030501040103"/>
      <p:regular r:id="rId23"/>
    </p:embeddedFont>
    <p:embeddedFont>
      <p:font typeface="Canva Sans 2 Italics" charset="1" panose="020B0503030501040103"/>
      <p:regular r:id="rId24"/>
    </p:embeddedFont>
    <p:embeddedFont>
      <p:font typeface="Canva Sans 2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16243688" y="386630"/>
            <a:ext cx="1716051" cy="1716051"/>
          </a:xfrm>
          <a:custGeom>
            <a:avLst/>
            <a:gdLst/>
            <a:ahLst/>
            <a:cxnLst/>
            <a:rect r="r" b="b" t="t" l="l"/>
            <a:pathLst>
              <a:path h="1716051" w="1716051">
                <a:moveTo>
                  <a:pt x="0" y="0"/>
                </a:moveTo>
                <a:lnTo>
                  <a:pt x="1716051" y="0"/>
                </a:lnTo>
                <a:lnTo>
                  <a:pt x="1716051" y="1716052"/>
                </a:lnTo>
                <a:lnTo>
                  <a:pt x="0" y="1716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9781" y="9674863"/>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9781" y="9240902"/>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6">
              <a:extLst>
                <a:ext uri="{96DAC541-7B7A-43D3-8B79-37D633B846F1}">
                  <asvg:svgBlip xmlns:asvg="http://schemas.microsoft.com/office/drawing/2016/SVG/main" r:embed="rId7"/>
                </a:ext>
              </a:extLst>
            </a:blip>
            <a:stretch>
              <a:fillRect l="0" t="-473054" r="0" b="-468952"/>
            </a:stretch>
          </a:blipFill>
        </p:spPr>
      </p:sp>
      <p:sp>
        <p:nvSpPr>
          <p:cNvPr name="TextBox 5" id="5"/>
          <p:cNvSpPr txBox="true"/>
          <p:nvPr/>
        </p:nvSpPr>
        <p:spPr>
          <a:xfrm rot="0">
            <a:off x="3402201" y="2873347"/>
            <a:ext cx="11483599" cy="3784599"/>
          </a:xfrm>
          <a:prstGeom prst="rect">
            <a:avLst/>
          </a:prstGeom>
        </p:spPr>
        <p:txBody>
          <a:bodyPr anchor="t" rtlCol="false" tIns="0" lIns="0" bIns="0" rIns="0">
            <a:spAutoFit/>
          </a:bodyPr>
          <a:lstStyle/>
          <a:p>
            <a:pPr algn="ctr">
              <a:lnSpc>
                <a:spcPts val="9799"/>
              </a:lnSpc>
            </a:pPr>
            <a:r>
              <a:rPr lang="en-US" sz="9999">
                <a:solidFill>
                  <a:srgbClr val="FFFFFF"/>
                </a:solidFill>
                <a:latin typeface="Inter Bold"/>
              </a:rPr>
              <a:t>MODEL SKOR KREDIT HOME CREDIT</a:t>
            </a:r>
          </a:p>
        </p:txBody>
      </p:sp>
      <p:grpSp>
        <p:nvGrpSpPr>
          <p:cNvPr name="Group 6" id="6"/>
          <p:cNvGrpSpPr/>
          <p:nvPr/>
        </p:nvGrpSpPr>
        <p:grpSpPr>
          <a:xfrm rot="0">
            <a:off x="5126011" y="7119589"/>
            <a:ext cx="8035979" cy="705956"/>
            <a:chOff x="0" y="0"/>
            <a:chExt cx="10714638" cy="941275"/>
          </a:xfrm>
        </p:grpSpPr>
        <p:grpSp>
          <p:nvGrpSpPr>
            <p:cNvPr name="Group 7" id="7"/>
            <p:cNvGrpSpPr/>
            <p:nvPr/>
          </p:nvGrpSpPr>
          <p:grpSpPr>
            <a:xfrm rot="0">
              <a:off x="0" y="0"/>
              <a:ext cx="10714638" cy="941275"/>
              <a:chOff x="0" y="0"/>
              <a:chExt cx="4626098" cy="406400"/>
            </a:xfrm>
          </p:grpSpPr>
          <p:sp>
            <p:nvSpPr>
              <p:cNvPr name="Freeform 8" id="8"/>
              <p:cNvSpPr/>
              <p:nvPr/>
            </p:nvSpPr>
            <p:spPr>
              <a:xfrm flipH="false" flipV="false" rot="0">
                <a:off x="203200" y="-326"/>
                <a:ext cx="4219698" cy="407051"/>
              </a:xfrm>
              <a:custGeom>
                <a:avLst/>
                <a:gdLst/>
                <a:ahLst/>
                <a:cxnLst/>
                <a:rect r="r" b="b" t="t" l="l"/>
                <a:pathLst>
                  <a:path h="407051" w="4219698">
                    <a:moveTo>
                      <a:pt x="4219698" y="326"/>
                    </a:moveTo>
                    <a:cubicBezTo>
                      <a:pt x="4146885" y="0"/>
                      <a:pt x="4079464" y="38659"/>
                      <a:pt x="4042963" y="101663"/>
                    </a:cubicBezTo>
                    <a:cubicBezTo>
                      <a:pt x="4006462" y="164667"/>
                      <a:pt x="4006462" y="242385"/>
                      <a:pt x="4042963" y="305389"/>
                    </a:cubicBezTo>
                    <a:cubicBezTo>
                      <a:pt x="4079464" y="368393"/>
                      <a:pt x="4146885" y="407052"/>
                      <a:pt x="4219698"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FFFF"/>
              </a:solidFill>
            </p:spPr>
          </p:sp>
          <p:sp>
            <p:nvSpPr>
              <p:cNvPr name="TextBox 9" id="9"/>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58503" y="99162"/>
              <a:ext cx="10397633" cy="6762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FAUZAN KAMIL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10480298" y="9674863"/>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52471" y="9240902"/>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sp>
        <p:nvSpPr>
          <p:cNvPr name="Freeform 4" id="4"/>
          <p:cNvSpPr/>
          <p:nvPr/>
        </p:nvSpPr>
        <p:spPr>
          <a:xfrm flipH="false" flipV="false" rot="-10800000">
            <a:off x="479781" y="518311"/>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801522" y="2929202"/>
            <a:ext cx="12684956" cy="2422830"/>
          </a:xfrm>
          <a:prstGeom prst="rect">
            <a:avLst/>
          </a:prstGeom>
        </p:spPr>
        <p:txBody>
          <a:bodyPr anchor="t" rtlCol="false" tIns="0" lIns="0" bIns="0" rIns="0">
            <a:spAutoFit/>
          </a:bodyPr>
          <a:lstStyle/>
          <a:p>
            <a:pPr algn="ctr">
              <a:lnSpc>
                <a:spcPts val="19750"/>
              </a:lnSpc>
            </a:pPr>
            <a:r>
              <a:rPr lang="en-US" sz="14107">
                <a:solidFill>
                  <a:srgbClr val="FFFFFF"/>
                </a:solidFill>
                <a:latin typeface="Inter Bold"/>
              </a:rPr>
              <a:t>THANK YOU</a:t>
            </a:r>
          </a:p>
        </p:txBody>
      </p:sp>
      <p:sp>
        <p:nvSpPr>
          <p:cNvPr name="TextBox 6" id="6"/>
          <p:cNvSpPr txBox="true"/>
          <p:nvPr/>
        </p:nvSpPr>
        <p:spPr>
          <a:xfrm rot="0">
            <a:off x="3901332" y="5837608"/>
            <a:ext cx="11171619" cy="824865"/>
          </a:xfrm>
          <a:prstGeom prst="rect">
            <a:avLst/>
          </a:prstGeom>
        </p:spPr>
        <p:txBody>
          <a:bodyPr anchor="t" rtlCol="false" tIns="0" lIns="0" bIns="0" rIns="0">
            <a:spAutoFit/>
          </a:bodyPr>
          <a:lstStyle/>
          <a:p>
            <a:pPr algn="ctr">
              <a:lnSpc>
                <a:spcPts val="3359"/>
              </a:lnSpc>
            </a:pPr>
            <a:r>
              <a:rPr lang="en-US" sz="2400">
                <a:solidFill>
                  <a:srgbClr val="FFFFFF"/>
                </a:solidFill>
                <a:latin typeface="Inter"/>
              </a:rPr>
              <a:t>Link Github:</a:t>
            </a:r>
          </a:p>
          <a:p>
            <a:pPr algn="ctr">
              <a:lnSpc>
                <a:spcPts val="3359"/>
              </a:lnSpc>
            </a:pPr>
            <a:r>
              <a:rPr lang="en-US" sz="2400">
                <a:solidFill>
                  <a:srgbClr val="FFFFFF"/>
                </a:solidFill>
                <a:latin typeface="Inter"/>
              </a:rPr>
              <a:t>https://github.com/Fauzan-Kamil/vix_Home_Credit_Rakamin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479781" y="9674863"/>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0510018" y="518311"/>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9781" y="9920406"/>
            <a:ext cx="1543027" cy="148082"/>
          </a:xfrm>
          <a:custGeom>
            <a:avLst/>
            <a:gdLst/>
            <a:ahLst/>
            <a:cxnLst/>
            <a:rect r="r" b="b" t="t" l="l"/>
            <a:pathLst>
              <a:path h="148082" w="1543027">
                <a:moveTo>
                  <a:pt x="0" y="0"/>
                </a:moveTo>
                <a:lnTo>
                  <a:pt x="1543027" y="0"/>
                </a:lnTo>
                <a:lnTo>
                  <a:pt x="1543027" y="148083"/>
                </a:lnTo>
                <a:lnTo>
                  <a:pt x="0" y="148083"/>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sp>
        <p:nvSpPr>
          <p:cNvPr name="Freeform 5" id="5"/>
          <p:cNvSpPr/>
          <p:nvPr/>
        </p:nvSpPr>
        <p:spPr>
          <a:xfrm flipH="false" flipV="false" rot="0">
            <a:off x="16744973" y="1369441"/>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sp>
        <p:nvSpPr>
          <p:cNvPr name="Freeform 6" id="6"/>
          <p:cNvSpPr/>
          <p:nvPr/>
        </p:nvSpPr>
        <p:spPr>
          <a:xfrm flipH="false" flipV="false" rot="0">
            <a:off x="16282191" y="954659"/>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grpSp>
        <p:nvGrpSpPr>
          <p:cNvPr name="Group 7" id="7"/>
          <p:cNvGrpSpPr/>
          <p:nvPr/>
        </p:nvGrpSpPr>
        <p:grpSpPr>
          <a:xfrm rot="0">
            <a:off x="1251295" y="1832873"/>
            <a:ext cx="15240941" cy="2705735"/>
            <a:chOff x="0" y="0"/>
            <a:chExt cx="20321255" cy="3607647"/>
          </a:xfrm>
        </p:grpSpPr>
        <p:sp>
          <p:nvSpPr>
            <p:cNvPr name="TextBox 8" id="8"/>
            <p:cNvSpPr txBox="true"/>
            <p:nvPr/>
          </p:nvSpPr>
          <p:spPr>
            <a:xfrm rot="0">
              <a:off x="0" y="-66675"/>
              <a:ext cx="9393257" cy="685588"/>
            </a:xfrm>
            <a:prstGeom prst="rect">
              <a:avLst/>
            </a:prstGeom>
          </p:spPr>
          <p:txBody>
            <a:bodyPr anchor="t" rtlCol="false" tIns="0" lIns="0" bIns="0" rIns="0">
              <a:spAutoFit/>
            </a:bodyPr>
            <a:lstStyle/>
            <a:p>
              <a:pPr algn="just">
                <a:lnSpc>
                  <a:spcPts val="4340"/>
                </a:lnSpc>
              </a:pPr>
              <a:r>
                <a:rPr lang="en-US" sz="3100">
                  <a:solidFill>
                    <a:srgbClr val="FFFFFF"/>
                  </a:solidFill>
                  <a:latin typeface="Inter Bold"/>
                </a:rPr>
                <a:t>BACKGROUND</a:t>
              </a:r>
            </a:p>
          </p:txBody>
        </p:sp>
        <p:sp>
          <p:nvSpPr>
            <p:cNvPr name="TextBox 9" id="9"/>
            <p:cNvSpPr txBox="true"/>
            <p:nvPr/>
          </p:nvSpPr>
          <p:spPr>
            <a:xfrm rot="0">
              <a:off x="0" y="723688"/>
              <a:ext cx="20321255" cy="2883958"/>
            </a:xfrm>
            <a:prstGeom prst="rect">
              <a:avLst/>
            </a:prstGeom>
          </p:spPr>
          <p:txBody>
            <a:bodyPr anchor="t" rtlCol="false" tIns="0" lIns="0" bIns="0" rIns="0">
              <a:spAutoFit/>
            </a:bodyPr>
            <a:lstStyle/>
            <a:p>
              <a:pPr algn="just">
                <a:lnSpc>
                  <a:spcPts val="3499"/>
                </a:lnSpc>
              </a:pPr>
              <a:r>
                <a:rPr lang="en-US" sz="2499">
                  <a:solidFill>
                    <a:srgbClr val="FFFFFF"/>
                  </a:solidFill>
                  <a:latin typeface="Inter"/>
                </a:rPr>
                <a:t>Home Credit menggunakan berbagai metode statistik dan Machine Learning untuk membuat prediksi skor kredit. Perusahaan ingin mengoptimalkan potensi maksimum data yang mereka miliki. Hal ini bertujuan untuk memastikan bahwa klien yang mampu membayar dapat diterima dan pinjaman diberikan dengan prinsipal, jangka waktu, dan jadwal pembayaran yang akan memberdayakan klien mereka untuk berhasil.</a:t>
              </a:r>
            </a:p>
          </p:txBody>
        </p:sp>
      </p:grpSp>
      <p:grpSp>
        <p:nvGrpSpPr>
          <p:cNvPr name="Group 10" id="10"/>
          <p:cNvGrpSpPr/>
          <p:nvPr/>
        </p:nvGrpSpPr>
        <p:grpSpPr>
          <a:xfrm rot="0">
            <a:off x="1251295" y="4821757"/>
            <a:ext cx="16265192" cy="1996610"/>
            <a:chOff x="0" y="0"/>
            <a:chExt cx="21686922" cy="2662147"/>
          </a:xfrm>
        </p:grpSpPr>
        <p:sp>
          <p:nvSpPr>
            <p:cNvPr name="TextBox 11" id="11"/>
            <p:cNvSpPr txBox="true"/>
            <p:nvPr/>
          </p:nvSpPr>
          <p:spPr>
            <a:xfrm rot="0">
              <a:off x="0" y="-66675"/>
              <a:ext cx="8908481" cy="685588"/>
            </a:xfrm>
            <a:prstGeom prst="rect">
              <a:avLst/>
            </a:prstGeom>
          </p:spPr>
          <p:txBody>
            <a:bodyPr anchor="t" rtlCol="false" tIns="0" lIns="0" bIns="0" rIns="0">
              <a:spAutoFit/>
            </a:bodyPr>
            <a:lstStyle/>
            <a:p>
              <a:pPr algn="just">
                <a:lnSpc>
                  <a:spcPts val="4340"/>
                </a:lnSpc>
              </a:pPr>
              <a:r>
                <a:rPr lang="en-US" sz="3100">
                  <a:solidFill>
                    <a:srgbClr val="FFFFFF"/>
                  </a:solidFill>
                  <a:latin typeface="Inter Bold"/>
                </a:rPr>
                <a:t>TUJUAN</a:t>
              </a:r>
            </a:p>
          </p:txBody>
        </p:sp>
        <p:sp>
          <p:nvSpPr>
            <p:cNvPr name="TextBox 12" id="12"/>
            <p:cNvSpPr txBox="true"/>
            <p:nvPr/>
          </p:nvSpPr>
          <p:spPr>
            <a:xfrm rot="0">
              <a:off x="0" y="709017"/>
              <a:ext cx="21686922" cy="1953130"/>
            </a:xfrm>
            <a:prstGeom prst="rect">
              <a:avLst/>
            </a:prstGeom>
          </p:spPr>
          <p:txBody>
            <a:bodyPr anchor="t" rtlCol="false" tIns="0" lIns="0" bIns="0" rIns="0">
              <a:spAutoFit/>
            </a:bodyPr>
            <a:lstStyle/>
            <a:p>
              <a:pPr algn="just">
                <a:lnSpc>
                  <a:spcPts val="3916"/>
                </a:lnSpc>
              </a:pPr>
              <a:r>
                <a:rPr lang="en-US" sz="2797">
                  <a:solidFill>
                    <a:srgbClr val="FFFFFF"/>
                  </a:solidFill>
                  <a:latin typeface="Inter"/>
                </a:rPr>
                <a:t>1. Mengidentifikasi pelanggan dengan karakteristik calon klien yang mengalami kesulitan dalam melunasi pinjaman.</a:t>
              </a:r>
            </a:p>
            <a:p>
              <a:pPr algn="just">
                <a:lnSpc>
                  <a:spcPts val="3916"/>
                </a:lnSpc>
              </a:pPr>
              <a:r>
                <a:rPr lang="en-US" sz="2797">
                  <a:solidFill>
                    <a:srgbClr val="FFFFFF"/>
                  </a:solidFill>
                  <a:latin typeface="Inter"/>
                </a:rPr>
                <a:t>2. Memprediksi kemampuan pelanggan dalam melunasi pinjaman.</a:t>
              </a:r>
            </a:p>
          </p:txBody>
        </p:sp>
      </p:grpSp>
      <p:grpSp>
        <p:nvGrpSpPr>
          <p:cNvPr name="Group 13" id="13"/>
          <p:cNvGrpSpPr/>
          <p:nvPr/>
        </p:nvGrpSpPr>
        <p:grpSpPr>
          <a:xfrm rot="0">
            <a:off x="1251295" y="483063"/>
            <a:ext cx="5299735" cy="1239356"/>
            <a:chOff x="0" y="0"/>
            <a:chExt cx="7066314" cy="1652475"/>
          </a:xfrm>
        </p:grpSpPr>
        <p:grpSp>
          <p:nvGrpSpPr>
            <p:cNvPr name="Group 14" id="14"/>
            <p:cNvGrpSpPr/>
            <p:nvPr/>
          </p:nvGrpSpPr>
          <p:grpSpPr>
            <a:xfrm rot="0">
              <a:off x="0" y="0"/>
              <a:ext cx="7066314" cy="1652475"/>
              <a:chOff x="0" y="0"/>
              <a:chExt cx="3050916" cy="713464"/>
            </a:xfrm>
          </p:grpSpPr>
          <p:sp>
            <p:nvSpPr>
              <p:cNvPr name="Freeform 15" id="15"/>
              <p:cNvSpPr/>
              <p:nvPr/>
            </p:nvSpPr>
            <p:spPr>
              <a:xfrm flipH="false" flipV="false" rot="0">
                <a:off x="203200" y="-572"/>
                <a:ext cx="2644516" cy="714607"/>
              </a:xfrm>
              <a:custGeom>
                <a:avLst/>
                <a:gdLst/>
                <a:ahLst/>
                <a:cxnLst/>
                <a:rect r="r" b="b" t="t" l="l"/>
                <a:pathLst>
                  <a:path h="714607" w="2644516">
                    <a:moveTo>
                      <a:pt x="2644516" y="572"/>
                    </a:moveTo>
                    <a:cubicBezTo>
                      <a:pt x="2516688" y="0"/>
                      <a:pt x="2398324" y="67868"/>
                      <a:pt x="2334245" y="178476"/>
                    </a:cubicBezTo>
                    <a:cubicBezTo>
                      <a:pt x="2270165" y="289084"/>
                      <a:pt x="2270165" y="425524"/>
                      <a:pt x="2334245" y="536132"/>
                    </a:cubicBezTo>
                    <a:cubicBezTo>
                      <a:pt x="2398324" y="646740"/>
                      <a:pt x="2516688" y="714608"/>
                      <a:pt x="2644516" y="714036"/>
                    </a:cubicBezTo>
                    <a:lnTo>
                      <a:pt x="0" y="714036"/>
                    </a:lnTo>
                    <a:cubicBezTo>
                      <a:pt x="127828" y="714608"/>
                      <a:pt x="246192" y="646740"/>
                      <a:pt x="310271" y="536132"/>
                    </a:cubicBezTo>
                    <a:cubicBezTo>
                      <a:pt x="374351" y="425524"/>
                      <a:pt x="374351" y="289084"/>
                      <a:pt x="310271" y="178476"/>
                    </a:cubicBezTo>
                    <a:cubicBezTo>
                      <a:pt x="246192" y="67868"/>
                      <a:pt x="127828" y="0"/>
                      <a:pt x="0" y="572"/>
                    </a:cubicBezTo>
                    <a:close/>
                  </a:path>
                </a:pathLst>
              </a:custGeom>
              <a:solidFill>
                <a:srgbClr val="FFFFFF"/>
              </a:solidFill>
            </p:spPr>
          </p:sp>
          <p:sp>
            <p:nvSpPr>
              <p:cNvPr name="TextBox 16" id="16"/>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97039" y="99162"/>
              <a:ext cx="6672236" cy="13874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BUSINESS UNDERSTANDING</a:t>
              </a:r>
              <a:r>
                <a:rPr lang="en-US" sz="3000">
                  <a:solidFill>
                    <a:srgbClr val="21153D"/>
                  </a:solidFill>
                  <a:latin typeface="Inter Bold"/>
                </a:rPr>
                <a:t> </a:t>
              </a:r>
            </a:p>
          </p:txBody>
        </p:sp>
      </p:grpSp>
      <p:grpSp>
        <p:nvGrpSpPr>
          <p:cNvPr name="Group 18" id="18"/>
          <p:cNvGrpSpPr/>
          <p:nvPr/>
        </p:nvGrpSpPr>
        <p:grpSpPr>
          <a:xfrm rot="0">
            <a:off x="1251295" y="6982354"/>
            <a:ext cx="17036705" cy="2197209"/>
            <a:chOff x="0" y="0"/>
            <a:chExt cx="22715607" cy="2929612"/>
          </a:xfrm>
        </p:grpSpPr>
        <p:sp>
          <p:nvSpPr>
            <p:cNvPr name="TextBox 19" id="19"/>
            <p:cNvSpPr txBox="true"/>
            <p:nvPr/>
          </p:nvSpPr>
          <p:spPr>
            <a:xfrm rot="0">
              <a:off x="0" y="-66675"/>
              <a:ext cx="9331041" cy="685588"/>
            </a:xfrm>
            <a:prstGeom prst="rect">
              <a:avLst/>
            </a:prstGeom>
          </p:spPr>
          <p:txBody>
            <a:bodyPr anchor="t" rtlCol="false" tIns="0" lIns="0" bIns="0" rIns="0">
              <a:spAutoFit/>
            </a:bodyPr>
            <a:lstStyle/>
            <a:p>
              <a:pPr algn="just">
                <a:lnSpc>
                  <a:spcPts val="4340"/>
                </a:lnSpc>
              </a:pPr>
              <a:r>
                <a:rPr lang="en-US" sz="3100">
                  <a:solidFill>
                    <a:srgbClr val="FFFFFF"/>
                  </a:solidFill>
                  <a:latin typeface="Inter Bold"/>
                </a:rPr>
                <a:t>TINDAKAN</a:t>
              </a:r>
            </a:p>
          </p:txBody>
        </p:sp>
        <p:sp>
          <p:nvSpPr>
            <p:cNvPr name="TextBox 20" id="20"/>
            <p:cNvSpPr txBox="true"/>
            <p:nvPr/>
          </p:nvSpPr>
          <p:spPr>
            <a:xfrm rot="0">
              <a:off x="0" y="728067"/>
              <a:ext cx="22715607" cy="2201545"/>
            </a:xfrm>
            <a:prstGeom prst="rect">
              <a:avLst/>
            </a:prstGeom>
          </p:spPr>
          <p:txBody>
            <a:bodyPr anchor="t" rtlCol="false" tIns="0" lIns="0" bIns="0" rIns="0">
              <a:spAutoFit/>
            </a:bodyPr>
            <a:lstStyle/>
            <a:p>
              <a:pPr algn="just">
                <a:lnSpc>
                  <a:spcPts val="3359"/>
                </a:lnSpc>
              </a:pPr>
              <a:r>
                <a:rPr lang="en-US" sz="2400">
                  <a:solidFill>
                    <a:srgbClr val="FFFFFF"/>
                  </a:solidFill>
                  <a:latin typeface="Inter"/>
                </a:rPr>
                <a:t>1. Melakukan pembersihan data dan visualisasi untuk mendapatkan wawasan bisnis yang lebih baik.</a:t>
              </a:r>
            </a:p>
            <a:p>
              <a:pPr algn="just">
                <a:lnSpc>
                  <a:spcPts val="3359"/>
                </a:lnSpc>
              </a:pPr>
              <a:r>
                <a:rPr lang="en-US" sz="2400">
                  <a:solidFill>
                    <a:srgbClr val="FFFFFF"/>
                  </a:solidFill>
                  <a:latin typeface="Inter"/>
                </a:rPr>
                <a:t>2. Membangun model menggunakan algoritma machine learning.</a:t>
              </a:r>
            </a:p>
            <a:p>
              <a:pPr algn="just">
                <a:lnSpc>
                  <a:spcPts val="3359"/>
                </a:lnSpc>
              </a:pPr>
              <a:r>
                <a:rPr lang="en-US" sz="2400">
                  <a:solidFill>
                    <a:srgbClr val="FFFFFF"/>
                  </a:solidFill>
                  <a:latin typeface="Inter"/>
                </a:rPr>
                <a:t>3. Memprediksi kemampuan pelanggan dalam melunasi pinjaman menggunakan data aplikasi uji.</a:t>
              </a:r>
            </a:p>
            <a:p>
              <a:pPr algn="just">
                <a:lnSpc>
                  <a:spcPts val="3359"/>
                </a:lnSpc>
              </a:pPr>
              <a:r>
                <a:rPr lang="en-US" sz="2400">
                  <a:solidFill>
                    <a:srgbClr val="FFFFFF"/>
                  </a:solidFill>
                  <a:latin typeface="Inter"/>
                </a:rPr>
                <a:t>4. Memberikan rekomendasi kepada perusahaan untuk meningkatkan kesuksesan klien dalam mengajukan pinjaman.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grpSp>
        <p:nvGrpSpPr>
          <p:cNvPr name="Group 2" id="2"/>
          <p:cNvGrpSpPr/>
          <p:nvPr/>
        </p:nvGrpSpPr>
        <p:grpSpPr>
          <a:xfrm rot="0">
            <a:off x="857565" y="1028700"/>
            <a:ext cx="8448520" cy="6693983"/>
            <a:chOff x="0" y="0"/>
            <a:chExt cx="11264694" cy="8925310"/>
          </a:xfrm>
        </p:grpSpPr>
        <p:sp>
          <p:nvSpPr>
            <p:cNvPr name="TextBox 3" id="3"/>
            <p:cNvSpPr txBox="true"/>
            <p:nvPr/>
          </p:nvSpPr>
          <p:spPr>
            <a:xfrm rot="0">
              <a:off x="0" y="85725"/>
              <a:ext cx="11264694" cy="2499997"/>
            </a:xfrm>
            <a:prstGeom prst="rect">
              <a:avLst/>
            </a:prstGeom>
          </p:spPr>
          <p:txBody>
            <a:bodyPr anchor="t" rtlCol="false" tIns="0" lIns="0" bIns="0" rIns="0">
              <a:spAutoFit/>
            </a:bodyPr>
            <a:lstStyle/>
            <a:p>
              <a:pPr marL="0" indent="0" lvl="0">
                <a:lnSpc>
                  <a:spcPts val="7140"/>
                </a:lnSpc>
              </a:pPr>
              <a:r>
                <a:rPr lang="en-US" sz="6800">
                  <a:solidFill>
                    <a:srgbClr val="FFFFFF"/>
                  </a:solidFill>
                  <a:latin typeface="Inter Bold"/>
                </a:rPr>
                <a:t>DATA UNDERSTANDING</a:t>
              </a:r>
            </a:p>
          </p:txBody>
        </p:sp>
        <p:sp>
          <p:nvSpPr>
            <p:cNvPr name="TextBox 4" id="4"/>
            <p:cNvSpPr txBox="true"/>
            <p:nvPr/>
          </p:nvSpPr>
          <p:spPr>
            <a:xfrm rot="0">
              <a:off x="0" y="2794470"/>
              <a:ext cx="11264694" cy="6130840"/>
            </a:xfrm>
            <a:prstGeom prst="rect">
              <a:avLst/>
            </a:prstGeom>
          </p:spPr>
          <p:txBody>
            <a:bodyPr anchor="t" rtlCol="false" tIns="0" lIns="0" bIns="0" rIns="0">
              <a:spAutoFit/>
            </a:bodyPr>
            <a:lstStyle/>
            <a:p>
              <a:pPr algn="just" marL="0" indent="0" lvl="0">
                <a:lnSpc>
                  <a:spcPts val="4118"/>
                </a:lnSpc>
              </a:pPr>
              <a:r>
                <a:rPr lang="en-US" sz="2900">
                  <a:solidFill>
                    <a:srgbClr val="FFFFFF"/>
                  </a:solidFill>
                  <a:latin typeface="Canva Sans 2"/>
                </a:rPr>
                <a:t>Untuk menyelesaikan masalah ini saya menggunakan  Dataset </a:t>
              </a:r>
              <a:r>
                <a:rPr lang="en-US" sz="2900">
                  <a:solidFill>
                    <a:srgbClr val="FFB500"/>
                  </a:solidFill>
                  <a:latin typeface="Canva Sans 2"/>
                </a:rPr>
                <a:t>application_train|test.csv</a:t>
              </a:r>
              <a:r>
                <a:rPr lang="en-US" sz="2900">
                  <a:solidFill>
                    <a:srgbClr val="FFFFFF"/>
                  </a:solidFill>
                  <a:latin typeface="Canva Sans 2"/>
                </a:rPr>
                <a:t> Tabel ini dibagi menjadi dua file terpisah yaitu file Data Latih (dengan TARGET) dan file Data Uji (tanpa TARGET). File Data Latih berisi informasi tentang pinjaman beserta variabel TARGET yang menunjukkan apakah pinjaman tersebut memiliki risiko atau tidak. Sedangkan file Data </a:t>
              </a:r>
            </a:p>
          </p:txBody>
        </p:sp>
      </p:grpSp>
      <p:grpSp>
        <p:nvGrpSpPr>
          <p:cNvPr name="Group 5" id="5"/>
          <p:cNvGrpSpPr/>
          <p:nvPr/>
        </p:nvGrpSpPr>
        <p:grpSpPr>
          <a:xfrm rot="0">
            <a:off x="9855547" y="3450853"/>
            <a:ext cx="7968038" cy="1809626"/>
            <a:chOff x="0" y="0"/>
            <a:chExt cx="10624050" cy="2412834"/>
          </a:xfrm>
        </p:grpSpPr>
        <p:sp>
          <p:nvSpPr>
            <p:cNvPr name="AutoShape 6" id="6"/>
            <p:cNvSpPr/>
            <p:nvPr/>
          </p:nvSpPr>
          <p:spPr>
            <a:xfrm rot="0">
              <a:off x="0" y="254373"/>
              <a:ext cx="10312418" cy="2158461"/>
            </a:xfrm>
            <a:prstGeom prst="rect">
              <a:avLst/>
            </a:prstGeom>
            <a:solidFill>
              <a:srgbClr val="FFFFFF"/>
            </a:solidFill>
          </p:spPr>
        </p:sp>
        <p:sp>
          <p:nvSpPr>
            <p:cNvPr name="AutoShape 7" id="7"/>
            <p:cNvSpPr/>
            <p:nvPr/>
          </p:nvSpPr>
          <p:spPr>
            <a:xfrm rot="0">
              <a:off x="2248248" y="0"/>
              <a:ext cx="8375802" cy="2158461"/>
            </a:xfrm>
            <a:prstGeom prst="rect">
              <a:avLst/>
            </a:prstGeom>
            <a:solidFill>
              <a:srgbClr val="F8049C"/>
            </a:solidFill>
          </p:spPr>
        </p:sp>
        <p:sp>
          <p:nvSpPr>
            <p:cNvPr name="TextBox 8" id="8"/>
            <p:cNvSpPr txBox="true"/>
            <p:nvPr/>
          </p:nvSpPr>
          <p:spPr>
            <a:xfrm rot="0">
              <a:off x="3056310" y="91189"/>
              <a:ext cx="6759678" cy="1890357"/>
            </a:xfrm>
            <a:prstGeom prst="rect">
              <a:avLst/>
            </a:prstGeom>
          </p:spPr>
          <p:txBody>
            <a:bodyPr anchor="t" rtlCol="false" tIns="0" lIns="0" bIns="0" rIns="0">
              <a:spAutoFit/>
            </a:bodyPr>
            <a:lstStyle/>
            <a:p>
              <a:pPr marL="0" indent="0" lvl="0">
                <a:lnSpc>
                  <a:spcPts val="5781"/>
                </a:lnSpc>
              </a:pPr>
              <a:r>
                <a:rPr lang="en-US" sz="4071">
                  <a:solidFill>
                    <a:srgbClr val="FFFFFF"/>
                  </a:solidFill>
                  <a:latin typeface="Inter Bold"/>
                </a:rPr>
                <a:t>307511 BARIS DAN 122 KOLOM</a:t>
              </a:r>
            </a:p>
          </p:txBody>
        </p:sp>
      </p:grpSp>
      <p:grpSp>
        <p:nvGrpSpPr>
          <p:cNvPr name="Group 9" id="9"/>
          <p:cNvGrpSpPr/>
          <p:nvPr/>
        </p:nvGrpSpPr>
        <p:grpSpPr>
          <a:xfrm rot="0">
            <a:off x="9894457" y="5817402"/>
            <a:ext cx="8393543" cy="1826411"/>
            <a:chOff x="0" y="0"/>
            <a:chExt cx="11191391" cy="2435214"/>
          </a:xfrm>
        </p:grpSpPr>
        <p:sp>
          <p:nvSpPr>
            <p:cNvPr name="AutoShape 10" id="10"/>
            <p:cNvSpPr/>
            <p:nvPr/>
          </p:nvSpPr>
          <p:spPr>
            <a:xfrm rot="0">
              <a:off x="0" y="256732"/>
              <a:ext cx="10408070" cy="2178482"/>
            </a:xfrm>
            <a:prstGeom prst="rect">
              <a:avLst/>
            </a:prstGeom>
            <a:solidFill>
              <a:srgbClr val="FFFFFF"/>
            </a:solidFill>
          </p:spPr>
        </p:sp>
        <p:sp>
          <p:nvSpPr>
            <p:cNvPr name="AutoShape 11" id="11"/>
            <p:cNvSpPr/>
            <p:nvPr/>
          </p:nvSpPr>
          <p:spPr>
            <a:xfrm rot="0">
              <a:off x="2269101" y="0"/>
              <a:ext cx="8453491" cy="2178482"/>
            </a:xfrm>
            <a:prstGeom prst="rect">
              <a:avLst/>
            </a:prstGeom>
            <a:solidFill>
              <a:srgbClr val="F8049C"/>
            </a:solidFill>
          </p:spPr>
        </p:sp>
        <p:sp>
          <p:nvSpPr>
            <p:cNvPr name="TextBox 12" id="12"/>
            <p:cNvSpPr txBox="true"/>
            <p:nvPr/>
          </p:nvSpPr>
          <p:spPr>
            <a:xfrm rot="0">
              <a:off x="3084659" y="-35774"/>
              <a:ext cx="8106732" cy="2183355"/>
            </a:xfrm>
            <a:prstGeom prst="rect">
              <a:avLst/>
            </a:prstGeom>
          </p:spPr>
          <p:txBody>
            <a:bodyPr anchor="t" rtlCol="false" tIns="0" lIns="0" bIns="0" rIns="0">
              <a:spAutoFit/>
            </a:bodyPr>
            <a:lstStyle/>
            <a:p>
              <a:pPr marL="0" indent="0" lvl="0">
                <a:lnSpc>
                  <a:spcPts val="4395"/>
                </a:lnSpc>
              </a:pPr>
              <a:r>
                <a:rPr lang="en-US" sz="3095">
                  <a:solidFill>
                    <a:srgbClr val="FFFFFF"/>
                  </a:solidFill>
                  <a:latin typeface="Inter Bold"/>
                </a:rPr>
                <a:t>TIPE DATA FLOAT SEBANYAK 65 DAN INTEGER 41 DAN OBJECT16</a:t>
              </a:r>
            </a:p>
          </p:txBody>
        </p:sp>
      </p:grpSp>
      <p:grpSp>
        <p:nvGrpSpPr>
          <p:cNvPr name="Group 13" id="13"/>
          <p:cNvGrpSpPr/>
          <p:nvPr/>
        </p:nvGrpSpPr>
        <p:grpSpPr>
          <a:xfrm rot="0">
            <a:off x="14308886" y="-311951"/>
            <a:ext cx="4139477" cy="2681302"/>
            <a:chOff x="0" y="0"/>
            <a:chExt cx="5519302" cy="3575069"/>
          </a:xfrm>
        </p:grpSpPr>
        <p:sp>
          <p:nvSpPr>
            <p:cNvPr name="Freeform 14" id="14"/>
            <p:cNvSpPr/>
            <p:nvPr/>
          </p:nvSpPr>
          <p:spPr>
            <a:xfrm flipH="false" flipV="false" rot="1313706">
              <a:off x="340556" y="545071"/>
              <a:ext cx="3404010" cy="2484927"/>
            </a:xfrm>
            <a:custGeom>
              <a:avLst/>
              <a:gdLst/>
              <a:ahLst/>
              <a:cxnLst/>
              <a:rect r="r" b="b" t="t" l="l"/>
              <a:pathLst>
                <a:path h="2484927" w="3404010">
                  <a:moveTo>
                    <a:pt x="0" y="0"/>
                  </a:moveTo>
                  <a:lnTo>
                    <a:pt x="3404010" y="0"/>
                  </a:lnTo>
                  <a:lnTo>
                    <a:pt x="3404010" y="2484927"/>
                  </a:lnTo>
                  <a:lnTo>
                    <a:pt x="0" y="24849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a:grpSpLocks noChangeAspect="true"/>
            </p:cNvGrpSpPr>
            <p:nvPr/>
          </p:nvGrpSpPr>
          <p:grpSpPr>
            <a:xfrm rot="0">
              <a:off x="4526543" y="1555376"/>
              <a:ext cx="992759" cy="992759"/>
              <a:chOff x="1371600" y="6705600"/>
              <a:chExt cx="10972800" cy="10972800"/>
            </a:xfrm>
          </p:grpSpPr>
          <p:sp>
            <p:nvSpPr>
              <p:cNvPr name="Freeform 16" id="16"/>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FFFF"/>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16330200" y="8351381"/>
            <a:ext cx="1543027" cy="1543027"/>
          </a:xfrm>
          <a:custGeom>
            <a:avLst/>
            <a:gdLst/>
            <a:ahLst/>
            <a:cxnLst/>
            <a:rect r="r" b="b" t="t" l="l"/>
            <a:pathLst>
              <a:path h="1543027" w="1543027">
                <a:moveTo>
                  <a:pt x="0" y="0"/>
                </a:moveTo>
                <a:lnTo>
                  <a:pt x="1543027" y="0"/>
                </a:lnTo>
                <a:lnTo>
                  <a:pt x="1543027" y="1543027"/>
                </a:lnTo>
                <a:lnTo>
                  <a:pt x="0" y="15430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463777" y="527836"/>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463777" y="986620"/>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2">
              <a:extLst>
                <a:ext uri="{96DAC541-7B7A-43D3-8B79-37D633B846F1}">
                  <asvg:svgBlip xmlns:asvg="http://schemas.microsoft.com/office/drawing/2016/SVG/main" r:embed="rId3"/>
                </a:ext>
              </a:extLst>
            </a:blip>
            <a:stretch>
              <a:fillRect l="0" t="-473054" r="0" b="-468952"/>
            </a:stretch>
          </a:blipFill>
        </p:spPr>
      </p:sp>
      <p:grpSp>
        <p:nvGrpSpPr>
          <p:cNvPr name="Group 5" id="5"/>
          <p:cNvGrpSpPr/>
          <p:nvPr/>
        </p:nvGrpSpPr>
        <p:grpSpPr>
          <a:xfrm rot="0">
            <a:off x="8438492" y="4612718"/>
            <a:ext cx="598944" cy="598944"/>
            <a:chOff x="0" y="0"/>
            <a:chExt cx="406400" cy="406400"/>
          </a:xfrm>
        </p:grpSpPr>
        <p:sp>
          <p:nvSpPr>
            <p:cNvPr name="Freeform 6" id="6"/>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FFFFFF"/>
            </a:solidFill>
          </p:spPr>
        </p:sp>
        <p:sp>
          <p:nvSpPr>
            <p:cNvPr name="TextBox 7" id="7"/>
            <p:cNvSpPr txBox="true"/>
            <p:nvPr/>
          </p:nvSpPr>
          <p:spPr>
            <a:xfrm>
              <a:off x="177800" y="-57150"/>
              <a:ext cx="558800" cy="463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121377" y="4588108"/>
            <a:ext cx="598944" cy="598944"/>
            <a:chOff x="0" y="0"/>
            <a:chExt cx="406400" cy="406400"/>
          </a:xfrm>
        </p:grpSpPr>
        <p:sp>
          <p:nvSpPr>
            <p:cNvPr name="Freeform 9" id="9"/>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FFFFFF"/>
            </a:solidFill>
          </p:spPr>
        </p:sp>
        <p:sp>
          <p:nvSpPr>
            <p:cNvPr name="TextBox 10" id="10"/>
            <p:cNvSpPr txBox="true"/>
            <p:nvPr/>
          </p:nvSpPr>
          <p:spPr>
            <a:xfrm>
              <a:off x="177800" y="-57150"/>
              <a:ext cx="558800" cy="463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883850" y="4612718"/>
            <a:ext cx="598944" cy="598944"/>
            <a:chOff x="0" y="0"/>
            <a:chExt cx="406400" cy="406400"/>
          </a:xfrm>
        </p:grpSpPr>
        <p:sp>
          <p:nvSpPr>
            <p:cNvPr name="Freeform 12" id="12"/>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FFFFFF"/>
            </a:solidFill>
          </p:spPr>
        </p:sp>
        <p:sp>
          <p:nvSpPr>
            <p:cNvPr name="TextBox 13" id="13"/>
            <p:cNvSpPr txBox="true"/>
            <p:nvPr/>
          </p:nvSpPr>
          <p:spPr>
            <a:xfrm>
              <a:off x="177800" y="-57150"/>
              <a:ext cx="558800" cy="4635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566735" y="4588108"/>
            <a:ext cx="598944" cy="598944"/>
            <a:chOff x="0" y="0"/>
            <a:chExt cx="406400" cy="406400"/>
          </a:xfrm>
        </p:grpSpPr>
        <p:sp>
          <p:nvSpPr>
            <p:cNvPr name="Freeform 15" id="15"/>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FFFFFF"/>
            </a:solidFill>
          </p:spPr>
        </p:sp>
        <p:sp>
          <p:nvSpPr>
            <p:cNvPr name="TextBox 16" id="16"/>
            <p:cNvSpPr txBox="true"/>
            <p:nvPr/>
          </p:nvSpPr>
          <p:spPr>
            <a:xfrm>
              <a:off x="177800" y="-57150"/>
              <a:ext cx="558800" cy="46355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028700" y="3446732"/>
            <a:ext cx="2888251" cy="2888251"/>
          </a:xfrm>
          <a:custGeom>
            <a:avLst/>
            <a:gdLst/>
            <a:ahLst/>
            <a:cxnLst/>
            <a:rect r="r" b="b" t="t" l="l"/>
            <a:pathLst>
              <a:path h="2888251" w="2888251">
                <a:moveTo>
                  <a:pt x="0" y="0"/>
                </a:moveTo>
                <a:lnTo>
                  <a:pt x="2888251" y="0"/>
                </a:lnTo>
                <a:lnTo>
                  <a:pt x="2888251" y="2888251"/>
                </a:lnTo>
                <a:lnTo>
                  <a:pt x="0" y="28882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5338593" y="3455142"/>
            <a:ext cx="2899874" cy="2899874"/>
          </a:xfrm>
          <a:custGeom>
            <a:avLst/>
            <a:gdLst/>
            <a:ahLst/>
            <a:cxnLst/>
            <a:rect r="r" b="b" t="t" l="l"/>
            <a:pathLst>
              <a:path h="2899874" w="2899874">
                <a:moveTo>
                  <a:pt x="0" y="0"/>
                </a:moveTo>
                <a:lnTo>
                  <a:pt x="2899874" y="0"/>
                </a:lnTo>
                <a:lnTo>
                  <a:pt x="2899874" y="2899874"/>
                </a:lnTo>
                <a:lnTo>
                  <a:pt x="0" y="28998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9682819" y="3455142"/>
            <a:ext cx="2888251" cy="2888251"/>
          </a:xfrm>
          <a:custGeom>
            <a:avLst/>
            <a:gdLst/>
            <a:ahLst/>
            <a:cxnLst/>
            <a:rect r="r" b="b" t="t" l="l"/>
            <a:pathLst>
              <a:path h="2888251" w="2888251">
                <a:moveTo>
                  <a:pt x="0" y="0"/>
                </a:moveTo>
                <a:lnTo>
                  <a:pt x="2888251" y="0"/>
                </a:lnTo>
                <a:lnTo>
                  <a:pt x="2888251" y="2888252"/>
                </a:lnTo>
                <a:lnTo>
                  <a:pt x="0" y="2888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357603" y="3775635"/>
            <a:ext cx="2230445" cy="2230445"/>
          </a:xfrm>
          <a:custGeom>
            <a:avLst/>
            <a:gdLst/>
            <a:ahLst/>
            <a:cxnLst/>
            <a:rect r="r" b="b" t="t" l="l"/>
            <a:pathLst>
              <a:path h="2230445" w="2230445">
                <a:moveTo>
                  <a:pt x="0" y="0"/>
                </a:moveTo>
                <a:lnTo>
                  <a:pt x="2230445" y="0"/>
                </a:lnTo>
                <a:lnTo>
                  <a:pt x="2230445" y="2230445"/>
                </a:lnTo>
                <a:lnTo>
                  <a:pt x="0" y="22304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5676427" y="3796967"/>
            <a:ext cx="2230445" cy="2230445"/>
          </a:xfrm>
          <a:custGeom>
            <a:avLst/>
            <a:gdLst/>
            <a:ahLst/>
            <a:cxnLst/>
            <a:rect r="r" b="b" t="t" l="l"/>
            <a:pathLst>
              <a:path h="2230445" w="2230445">
                <a:moveTo>
                  <a:pt x="0" y="0"/>
                </a:moveTo>
                <a:lnTo>
                  <a:pt x="2230445" y="0"/>
                </a:lnTo>
                <a:lnTo>
                  <a:pt x="2230445" y="2230445"/>
                </a:lnTo>
                <a:lnTo>
                  <a:pt x="0" y="22304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0014855" y="3791156"/>
            <a:ext cx="2230445" cy="2230445"/>
          </a:xfrm>
          <a:custGeom>
            <a:avLst/>
            <a:gdLst/>
            <a:ahLst/>
            <a:cxnLst/>
            <a:rect r="r" b="b" t="t" l="l"/>
            <a:pathLst>
              <a:path h="2230445" w="2230445">
                <a:moveTo>
                  <a:pt x="0" y="0"/>
                </a:moveTo>
                <a:lnTo>
                  <a:pt x="2230445" y="0"/>
                </a:lnTo>
                <a:lnTo>
                  <a:pt x="2230445" y="2230445"/>
                </a:lnTo>
                <a:lnTo>
                  <a:pt x="0" y="22304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1344001" y="3995383"/>
            <a:ext cx="2548776" cy="1589449"/>
          </a:xfrm>
          <a:prstGeom prst="rect">
            <a:avLst/>
          </a:prstGeom>
        </p:spPr>
        <p:txBody>
          <a:bodyPr anchor="t" rtlCol="false" tIns="0" lIns="0" bIns="0" rIns="0">
            <a:spAutoFit/>
          </a:bodyPr>
          <a:lstStyle/>
          <a:p>
            <a:pPr algn="ctr">
              <a:lnSpc>
                <a:spcPts val="3217"/>
              </a:lnSpc>
            </a:pPr>
            <a:r>
              <a:rPr lang="en-US" sz="2298">
                <a:solidFill>
                  <a:srgbClr val="FFFFFF"/>
                </a:solidFill>
                <a:latin typeface="Inter Bold"/>
              </a:rPr>
              <a:t>CHEK &amp; HANDLING MISSING VALUE, OUTLIER</a:t>
            </a:r>
          </a:p>
        </p:txBody>
      </p:sp>
      <p:sp>
        <p:nvSpPr>
          <p:cNvPr name="TextBox 24" id="24"/>
          <p:cNvSpPr txBox="true"/>
          <p:nvPr/>
        </p:nvSpPr>
        <p:spPr>
          <a:xfrm rot="0">
            <a:off x="5670188" y="4666830"/>
            <a:ext cx="2236684" cy="422319"/>
          </a:xfrm>
          <a:prstGeom prst="rect">
            <a:avLst/>
          </a:prstGeom>
        </p:spPr>
        <p:txBody>
          <a:bodyPr anchor="t" rtlCol="false" tIns="0" lIns="0" bIns="0" rIns="0">
            <a:spAutoFit/>
          </a:bodyPr>
          <a:lstStyle/>
          <a:p>
            <a:pPr algn="ctr">
              <a:lnSpc>
                <a:spcPts val="3497"/>
              </a:lnSpc>
            </a:pPr>
            <a:r>
              <a:rPr lang="en-US" sz="2498">
                <a:solidFill>
                  <a:srgbClr val="FFFFFF"/>
                </a:solidFill>
                <a:latin typeface="Inter Bold"/>
              </a:rPr>
              <a:t>EDA</a:t>
            </a:r>
          </a:p>
        </p:txBody>
      </p:sp>
      <p:sp>
        <p:nvSpPr>
          <p:cNvPr name="TextBox 25" id="25"/>
          <p:cNvSpPr txBox="true"/>
          <p:nvPr/>
        </p:nvSpPr>
        <p:spPr>
          <a:xfrm rot="0">
            <a:off x="10024058" y="3995383"/>
            <a:ext cx="2236684" cy="1736769"/>
          </a:xfrm>
          <a:prstGeom prst="rect">
            <a:avLst/>
          </a:prstGeom>
        </p:spPr>
        <p:txBody>
          <a:bodyPr anchor="t" rtlCol="false" tIns="0" lIns="0" bIns="0" rIns="0">
            <a:spAutoFit/>
          </a:bodyPr>
          <a:lstStyle/>
          <a:p>
            <a:pPr algn="ctr">
              <a:lnSpc>
                <a:spcPts val="3497"/>
              </a:lnSpc>
            </a:pPr>
            <a:r>
              <a:rPr lang="en-US" sz="2498">
                <a:solidFill>
                  <a:srgbClr val="FFFFFF"/>
                </a:solidFill>
                <a:latin typeface="Inter Bold"/>
              </a:rPr>
              <a:t>ENCODING, HANDLING IMBALANCE DATA</a:t>
            </a:r>
          </a:p>
        </p:txBody>
      </p:sp>
      <p:grpSp>
        <p:nvGrpSpPr>
          <p:cNvPr name="Group 26" id="26"/>
          <p:cNvGrpSpPr/>
          <p:nvPr/>
        </p:nvGrpSpPr>
        <p:grpSpPr>
          <a:xfrm rot="0">
            <a:off x="5557740" y="1411523"/>
            <a:ext cx="7172521" cy="705956"/>
            <a:chOff x="0" y="0"/>
            <a:chExt cx="4129029" cy="406400"/>
          </a:xfrm>
        </p:grpSpPr>
        <p:sp>
          <p:nvSpPr>
            <p:cNvPr name="Freeform 27" id="27"/>
            <p:cNvSpPr/>
            <p:nvPr/>
          </p:nvSpPr>
          <p:spPr>
            <a:xfrm flipH="false" flipV="false" rot="0">
              <a:off x="203200" y="-326"/>
              <a:ext cx="3722629" cy="407051"/>
            </a:xfrm>
            <a:custGeom>
              <a:avLst/>
              <a:gdLst/>
              <a:ahLst/>
              <a:cxnLst/>
              <a:rect r="r" b="b" t="t" l="l"/>
              <a:pathLst>
                <a:path h="407051" w="3722629">
                  <a:moveTo>
                    <a:pt x="3722629" y="326"/>
                  </a:moveTo>
                  <a:cubicBezTo>
                    <a:pt x="3649816" y="0"/>
                    <a:pt x="3582394" y="38659"/>
                    <a:pt x="3545893" y="101663"/>
                  </a:cubicBezTo>
                  <a:cubicBezTo>
                    <a:pt x="3509393" y="164667"/>
                    <a:pt x="3509393" y="242385"/>
                    <a:pt x="3545893" y="305389"/>
                  </a:cubicBezTo>
                  <a:cubicBezTo>
                    <a:pt x="3582394" y="368393"/>
                    <a:pt x="3649816" y="407052"/>
                    <a:pt x="3722629"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FFFF"/>
            </a:solidFill>
          </p:spPr>
        </p:sp>
        <p:sp>
          <p:nvSpPr>
            <p:cNvPr name="TextBox 28" id="28"/>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5824368" y="1469226"/>
            <a:ext cx="6639264" cy="5238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DATA PREPROCESSING</a:t>
            </a:r>
          </a:p>
        </p:txBody>
      </p:sp>
      <p:sp>
        <p:nvSpPr>
          <p:cNvPr name="Freeform 30" id="30"/>
          <p:cNvSpPr/>
          <p:nvPr/>
        </p:nvSpPr>
        <p:spPr>
          <a:xfrm flipH="false" flipV="false" rot="0">
            <a:off x="14074907" y="3443454"/>
            <a:ext cx="2888251" cy="2888251"/>
          </a:xfrm>
          <a:custGeom>
            <a:avLst/>
            <a:gdLst/>
            <a:ahLst/>
            <a:cxnLst/>
            <a:rect r="r" b="b" t="t" l="l"/>
            <a:pathLst>
              <a:path h="2888251" w="2888251">
                <a:moveTo>
                  <a:pt x="0" y="0"/>
                </a:moveTo>
                <a:lnTo>
                  <a:pt x="2888251" y="0"/>
                </a:lnTo>
                <a:lnTo>
                  <a:pt x="2888251" y="2888252"/>
                </a:lnTo>
                <a:lnTo>
                  <a:pt x="0" y="2888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0">
            <a:off x="14406943" y="3779468"/>
            <a:ext cx="2230445" cy="2230445"/>
          </a:xfrm>
          <a:custGeom>
            <a:avLst/>
            <a:gdLst/>
            <a:ahLst/>
            <a:cxnLst/>
            <a:rect r="r" b="b" t="t" l="l"/>
            <a:pathLst>
              <a:path h="2230445" w="2230445">
                <a:moveTo>
                  <a:pt x="0" y="0"/>
                </a:moveTo>
                <a:lnTo>
                  <a:pt x="2230445" y="0"/>
                </a:lnTo>
                <a:lnTo>
                  <a:pt x="2230445" y="2230445"/>
                </a:lnTo>
                <a:lnTo>
                  <a:pt x="0" y="22304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2" id="32"/>
          <p:cNvSpPr txBox="true"/>
          <p:nvPr/>
        </p:nvSpPr>
        <p:spPr>
          <a:xfrm rot="0">
            <a:off x="14465432" y="3995383"/>
            <a:ext cx="2236684" cy="1736769"/>
          </a:xfrm>
          <a:prstGeom prst="rect">
            <a:avLst/>
          </a:prstGeom>
        </p:spPr>
        <p:txBody>
          <a:bodyPr anchor="t" rtlCol="false" tIns="0" lIns="0" bIns="0" rIns="0">
            <a:spAutoFit/>
          </a:bodyPr>
          <a:lstStyle/>
          <a:p>
            <a:pPr algn="ctr">
              <a:lnSpc>
                <a:spcPts val="3497"/>
              </a:lnSpc>
            </a:pPr>
            <a:r>
              <a:rPr lang="en-US" sz="2498">
                <a:solidFill>
                  <a:srgbClr val="FFFFFF"/>
                </a:solidFill>
                <a:latin typeface="Inter Bold"/>
              </a:rPr>
              <a:t>FEATURE SCALING, SPLITING DATA (80:20)</a:t>
            </a:r>
          </a:p>
        </p:txBody>
      </p:sp>
      <p:grpSp>
        <p:nvGrpSpPr>
          <p:cNvPr name="Group 33" id="33"/>
          <p:cNvGrpSpPr/>
          <p:nvPr/>
        </p:nvGrpSpPr>
        <p:grpSpPr>
          <a:xfrm rot="0">
            <a:off x="12802005" y="4588108"/>
            <a:ext cx="598944" cy="598944"/>
            <a:chOff x="0" y="0"/>
            <a:chExt cx="406400" cy="406400"/>
          </a:xfrm>
        </p:grpSpPr>
        <p:sp>
          <p:nvSpPr>
            <p:cNvPr name="Freeform 34" id="34"/>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FFFFFF"/>
            </a:solidFill>
          </p:spPr>
        </p:sp>
        <p:sp>
          <p:nvSpPr>
            <p:cNvPr name="TextBox 35" id="35"/>
            <p:cNvSpPr txBox="true"/>
            <p:nvPr/>
          </p:nvSpPr>
          <p:spPr>
            <a:xfrm>
              <a:off x="177800" y="-57150"/>
              <a:ext cx="558800" cy="46355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3247363" y="4588108"/>
            <a:ext cx="598944" cy="598944"/>
            <a:chOff x="0" y="0"/>
            <a:chExt cx="406400" cy="406400"/>
          </a:xfrm>
        </p:grpSpPr>
        <p:sp>
          <p:nvSpPr>
            <p:cNvPr name="Freeform 37" id="37"/>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FFFFFF"/>
            </a:solidFill>
          </p:spPr>
        </p:sp>
        <p:sp>
          <p:nvSpPr>
            <p:cNvPr name="TextBox 38" id="38"/>
            <p:cNvSpPr txBox="true"/>
            <p:nvPr/>
          </p:nvSpPr>
          <p:spPr>
            <a:xfrm>
              <a:off x="177800" y="-57150"/>
              <a:ext cx="558800" cy="463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382003" y="386630"/>
            <a:ext cx="1716051" cy="1716051"/>
          </a:xfrm>
          <a:custGeom>
            <a:avLst/>
            <a:gdLst/>
            <a:ahLst/>
            <a:cxnLst/>
            <a:rect r="r" b="b" t="t" l="l"/>
            <a:pathLst>
              <a:path h="1716051" w="1716051">
                <a:moveTo>
                  <a:pt x="0" y="0"/>
                </a:moveTo>
                <a:lnTo>
                  <a:pt x="1716051" y="0"/>
                </a:lnTo>
                <a:lnTo>
                  <a:pt x="1716051" y="1716052"/>
                </a:lnTo>
                <a:lnTo>
                  <a:pt x="0" y="1716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30200" y="8351381"/>
            <a:ext cx="1543027" cy="1543027"/>
          </a:xfrm>
          <a:custGeom>
            <a:avLst/>
            <a:gdLst/>
            <a:ahLst/>
            <a:cxnLst/>
            <a:rect r="r" b="b" t="t" l="l"/>
            <a:pathLst>
              <a:path h="1543027" w="1543027">
                <a:moveTo>
                  <a:pt x="0" y="0"/>
                </a:moveTo>
                <a:lnTo>
                  <a:pt x="1543027" y="0"/>
                </a:lnTo>
                <a:lnTo>
                  <a:pt x="1543027" y="1543027"/>
                </a:lnTo>
                <a:lnTo>
                  <a:pt x="0" y="15430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991133" y="1411523"/>
            <a:ext cx="6979831" cy="705956"/>
            <a:chOff x="0" y="0"/>
            <a:chExt cx="9306441" cy="941275"/>
          </a:xfrm>
        </p:grpSpPr>
        <p:grpSp>
          <p:nvGrpSpPr>
            <p:cNvPr name="Group 5" id="5"/>
            <p:cNvGrpSpPr/>
            <p:nvPr/>
          </p:nvGrpSpPr>
          <p:grpSpPr>
            <a:xfrm rot="0">
              <a:off x="0" y="0"/>
              <a:ext cx="9306441" cy="941275"/>
              <a:chOff x="0" y="0"/>
              <a:chExt cx="4018102" cy="406400"/>
            </a:xfrm>
          </p:grpSpPr>
          <p:sp>
            <p:nvSpPr>
              <p:cNvPr name="Freeform 6" id="6"/>
              <p:cNvSpPr/>
              <p:nvPr/>
            </p:nvSpPr>
            <p:spPr>
              <a:xfrm flipH="false" flipV="false" rot="0">
                <a:off x="203200" y="-326"/>
                <a:ext cx="3611702" cy="407051"/>
              </a:xfrm>
              <a:custGeom>
                <a:avLst/>
                <a:gdLst/>
                <a:ahLst/>
                <a:cxnLst/>
                <a:rect r="r" b="b" t="t" l="l"/>
                <a:pathLst>
                  <a:path h="407051" w="3611702">
                    <a:moveTo>
                      <a:pt x="3611702" y="326"/>
                    </a:moveTo>
                    <a:cubicBezTo>
                      <a:pt x="3538889" y="0"/>
                      <a:pt x="3471468" y="38659"/>
                      <a:pt x="3434967" y="101663"/>
                    </a:cubicBezTo>
                    <a:cubicBezTo>
                      <a:pt x="3398467" y="164667"/>
                      <a:pt x="3398467" y="242385"/>
                      <a:pt x="3434967" y="305389"/>
                    </a:cubicBezTo>
                    <a:cubicBezTo>
                      <a:pt x="3471468" y="368393"/>
                      <a:pt x="3538889" y="407052"/>
                      <a:pt x="3611702"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FFFF"/>
              </a:solidFill>
            </p:spPr>
          </p:sp>
          <p:sp>
            <p:nvSpPr>
              <p:cNvPr name="TextBox 7" id="7"/>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10928" y="99162"/>
              <a:ext cx="9095513" cy="6762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EXPLORATORY DATA ANALYSIS</a:t>
              </a:r>
            </a:p>
          </p:txBody>
        </p:sp>
      </p:grpSp>
      <p:sp>
        <p:nvSpPr>
          <p:cNvPr name="Freeform 9" id="9"/>
          <p:cNvSpPr/>
          <p:nvPr/>
        </p:nvSpPr>
        <p:spPr>
          <a:xfrm flipH="false" flipV="false" rot="0">
            <a:off x="0" y="2651804"/>
            <a:ext cx="7835388" cy="6238200"/>
          </a:xfrm>
          <a:custGeom>
            <a:avLst/>
            <a:gdLst/>
            <a:ahLst/>
            <a:cxnLst/>
            <a:rect r="r" b="b" t="t" l="l"/>
            <a:pathLst>
              <a:path h="6238200" w="7835388">
                <a:moveTo>
                  <a:pt x="0" y="0"/>
                </a:moveTo>
                <a:lnTo>
                  <a:pt x="7835388" y="0"/>
                </a:lnTo>
                <a:lnTo>
                  <a:pt x="7835388" y="6238200"/>
                </a:lnTo>
                <a:lnTo>
                  <a:pt x="0" y="6238200"/>
                </a:lnTo>
                <a:lnTo>
                  <a:pt x="0" y="0"/>
                </a:lnTo>
                <a:close/>
              </a:path>
            </a:pathLst>
          </a:custGeom>
          <a:blipFill>
            <a:blip r:embed="rId6"/>
            <a:stretch>
              <a:fillRect l="0" t="-529" r="-105" b="-337"/>
            </a:stretch>
          </a:blipFill>
        </p:spPr>
      </p:sp>
      <p:sp>
        <p:nvSpPr>
          <p:cNvPr name="TextBox 10" id="10"/>
          <p:cNvSpPr txBox="true"/>
          <p:nvPr/>
        </p:nvSpPr>
        <p:spPr>
          <a:xfrm rot="0">
            <a:off x="8057072" y="3030824"/>
            <a:ext cx="8273127" cy="5854126"/>
          </a:xfrm>
          <a:prstGeom prst="rect">
            <a:avLst/>
          </a:prstGeom>
        </p:spPr>
        <p:txBody>
          <a:bodyPr anchor="t" rtlCol="false" tIns="0" lIns="0" bIns="0" rIns="0">
            <a:spAutoFit/>
          </a:bodyPr>
          <a:lstStyle/>
          <a:p>
            <a:pPr algn="just" marL="517639" indent="-258819" lvl="1">
              <a:lnSpc>
                <a:spcPts val="3356"/>
              </a:lnSpc>
              <a:buFont typeface="Arial"/>
              <a:buChar char="•"/>
            </a:pPr>
            <a:r>
              <a:rPr lang="en-US" sz="2397">
                <a:solidFill>
                  <a:srgbClr val="FFFFFF"/>
                </a:solidFill>
                <a:latin typeface="Inter"/>
              </a:rPr>
              <a:t>Terdapat 282.686 klien yang termasuk dalam kategori 0 pada variabel Target. Kategori 0 menunjukkan bahwa klien tersebut tidak mengalami kesulitan dalam pembayaran pinjaman. Mereka melakukan pembayaran tepat waktu pada setiap angsuran pinjaman yang pertama.</a:t>
            </a:r>
          </a:p>
          <a:p>
            <a:pPr algn="just">
              <a:lnSpc>
                <a:spcPts val="3356"/>
              </a:lnSpc>
            </a:pPr>
          </a:p>
          <a:p>
            <a:pPr algn="just" marL="517639" indent="-258819" lvl="1">
              <a:lnSpc>
                <a:spcPts val="3356"/>
              </a:lnSpc>
              <a:buFont typeface="Arial"/>
              <a:buChar char="•"/>
            </a:pPr>
            <a:r>
              <a:rPr lang="en-US" sz="2397">
                <a:solidFill>
                  <a:srgbClr val="FFFFFF"/>
                </a:solidFill>
                <a:latin typeface="Inter"/>
              </a:rPr>
              <a:t>Terdapat 24.825 klien yang termasuk dalam kategori 1 pada variabel Target. Kategori 1 menunjukkan bahwa klien tersebut mengalami kesulitan dalam pembayaran pinjaman. Mereka memiliki keterlambatan pembayaran lebih dari X hari pada setidaknya satu dari Y angsuran pertama pinjaman dalam contoh data kita.</a:t>
            </a:r>
          </a:p>
          <a:p>
            <a:pPr algn="just">
              <a:lnSpc>
                <a:spcPts val="335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15670525" y="33652"/>
            <a:ext cx="1716051" cy="1716051"/>
          </a:xfrm>
          <a:custGeom>
            <a:avLst/>
            <a:gdLst/>
            <a:ahLst/>
            <a:cxnLst/>
            <a:rect r="r" b="b" t="t" l="l"/>
            <a:pathLst>
              <a:path h="1716051" w="1716051">
                <a:moveTo>
                  <a:pt x="0" y="0"/>
                </a:moveTo>
                <a:lnTo>
                  <a:pt x="1716051" y="0"/>
                </a:lnTo>
                <a:lnTo>
                  <a:pt x="1716051" y="1716052"/>
                </a:lnTo>
                <a:lnTo>
                  <a:pt x="0" y="1716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8515" y="8524596"/>
            <a:ext cx="1543027" cy="1543027"/>
          </a:xfrm>
          <a:custGeom>
            <a:avLst/>
            <a:gdLst/>
            <a:ahLst/>
            <a:cxnLst/>
            <a:rect r="r" b="b" t="t" l="l"/>
            <a:pathLst>
              <a:path h="1543027" w="1543027">
                <a:moveTo>
                  <a:pt x="0" y="0"/>
                </a:moveTo>
                <a:lnTo>
                  <a:pt x="1543027" y="0"/>
                </a:lnTo>
                <a:lnTo>
                  <a:pt x="1543027" y="1543027"/>
                </a:lnTo>
                <a:lnTo>
                  <a:pt x="0" y="15430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884254" y="891678"/>
            <a:ext cx="6979831" cy="705956"/>
            <a:chOff x="0" y="0"/>
            <a:chExt cx="9306441" cy="941275"/>
          </a:xfrm>
        </p:grpSpPr>
        <p:grpSp>
          <p:nvGrpSpPr>
            <p:cNvPr name="Group 5" id="5"/>
            <p:cNvGrpSpPr/>
            <p:nvPr/>
          </p:nvGrpSpPr>
          <p:grpSpPr>
            <a:xfrm rot="0">
              <a:off x="0" y="0"/>
              <a:ext cx="9306441" cy="941275"/>
              <a:chOff x="0" y="0"/>
              <a:chExt cx="4018102" cy="406400"/>
            </a:xfrm>
          </p:grpSpPr>
          <p:sp>
            <p:nvSpPr>
              <p:cNvPr name="Freeform 6" id="6"/>
              <p:cNvSpPr/>
              <p:nvPr/>
            </p:nvSpPr>
            <p:spPr>
              <a:xfrm flipH="false" flipV="false" rot="0">
                <a:off x="203200" y="-326"/>
                <a:ext cx="3611702" cy="407051"/>
              </a:xfrm>
              <a:custGeom>
                <a:avLst/>
                <a:gdLst/>
                <a:ahLst/>
                <a:cxnLst/>
                <a:rect r="r" b="b" t="t" l="l"/>
                <a:pathLst>
                  <a:path h="407051" w="3611702">
                    <a:moveTo>
                      <a:pt x="3611702" y="326"/>
                    </a:moveTo>
                    <a:cubicBezTo>
                      <a:pt x="3538889" y="0"/>
                      <a:pt x="3471468" y="38659"/>
                      <a:pt x="3434967" y="101663"/>
                    </a:cubicBezTo>
                    <a:cubicBezTo>
                      <a:pt x="3398467" y="164667"/>
                      <a:pt x="3398467" y="242385"/>
                      <a:pt x="3434967" y="305389"/>
                    </a:cubicBezTo>
                    <a:cubicBezTo>
                      <a:pt x="3471468" y="368393"/>
                      <a:pt x="3538889" y="407052"/>
                      <a:pt x="3611702"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FFFF"/>
              </a:solidFill>
            </p:spPr>
          </p:sp>
          <p:sp>
            <p:nvSpPr>
              <p:cNvPr name="TextBox 7" id="7"/>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10928" y="99162"/>
              <a:ext cx="9095513" cy="6762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EXPLORATORY DATA ANALYSIS</a:t>
              </a:r>
            </a:p>
          </p:txBody>
        </p:sp>
      </p:grpSp>
      <p:sp>
        <p:nvSpPr>
          <p:cNvPr name="Freeform 9" id="9"/>
          <p:cNvSpPr/>
          <p:nvPr/>
        </p:nvSpPr>
        <p:spPr>
          <a:xfrm flipH="false" flipV="false" rot="0">
            <a:off x="0" y="2794566"/>
            <a:ext cx="7570422" cy="6073108"/>
          </a:xfrm>
          <a:custGeom>
            <a:avLst/>
            <a:gdLst/>
            <a:ahLst/>
            <a:cxnLst/>
            <a:rect r="r" b="b" t="t" l="l"/>
            <a:pathLst>
              <a:path h="6073108" w="7570422">
                <a:moveTo>
                  <a:pt x="0" y="0"/>
                </a:moveTo>
                <a:lnTo>
                  <a:pt x="7570422" y="0"/>
                </a:lnTo>
                <a:lnTo>
                  <a:pt x="7570422" y="6073107"/>
                </a:lnTo>
                <a:lnTo>
                  <a:pt x="0" y="6073107"/>
                </a:lnTo>
                <a:lnTo>
                  <a:pt x="0" y="0"/>
                </a:lnTo>
                <a:close/>
              </a:path>
            </a:pathLst>
          </a:custGeom>
          <a:blipFill>
            <a:blip r:embed="rId6"/>
            <a:stretch>
              <a:fillRect l="0" t="0" r="0" b="0"/>
            </a:stretch>
          </a:blipFill>
        </p:spPr>
      </p:sp>
      <p:sp>
        <p:nvSpPr>
          <p:cNvPr name="TextBox 10" id="10"/>
          <p:cNvSpPr txBox="true"/>
          <p:nvPr/>
        </p:nvSpPr>
        <p:spPr>
          <a:xfrm rot="0">
            <a:off x="7570422" y="2537097"/>
            <a:ext cx="9816154" cy="7530526"/>
          </a:xfrm>
          <a:prstGeom prst="rect">
            <a:avLst/>
          </a:prstGeom>
        </p:spPr>
        <p:txBody>
          <a:bodyPr anchor="t" rtlCol="false" tIns="0" lIns="0" bIns="0" rIns="0">
            <a:spAutoFit/>
          </a:bodyPr>
          <a:lstStyle/>
          <a:p>
            <a:pPr algn="just" marL="517639" indent="-258819" lvl="1">
              <a:lnSpc>
                <a:spcPts val="3356"/>
              </a:lnSpc>
              <a:buFont typeface="Arial"/>
              <a:buChar char="•"/>
            </a:pPr>
            <a:r>
              <a:rPr lang="en-US" sz="2397">
                <a:solidFill>
                  <a:srgbClr val="FFFFFF"/>
                </a:solidFill>
                <a:latin typeface="Inter"/>
              </a:rPr>
              <a:t>Terdapat 255.011 pinjaman yang memiliki tipe kontrak "0" (cash) dan kategori target "0". Ini berarti mayoritas pinjaman dengan tipe kontrak tunai memiliki klien yang tidak mengalami kesulitan dalam pembayaran pinjaman.</a:t>
            </a:r>
          </a:p>
          <a:p>
            <a:pPr algn="just" marL="517639" indent="-258819" lvl="1">
              <a:lnSpc>
                <a:spcPts val="3356"/>
              </a:lnSpc>
              <a:buFont typeface="Arial"/>
              <a:buChar char="•"/>
            </a:pPr>
            <a:r>
              <a:rPr lang="en-US" sz="2397">
                <a:solidFill>
                  <a:srgbClr val="FFFFFF"/>
                </a:solidFill>
                <a:latin typeface="Inter"/>
              </a:rPr>
              <a:t>Terdapat 27.675 pinjaman yang memiliki tipe kontrak "1" (revolving) dan kategori target "0". Ini menunjukkan bahwa mayoritas pinjaman dengan tipe kontrak revolving juga memiliki klien yang tidak mengalami kesulitan dalam pembayaran pinjaman.</a:t>
            </a:r>
          </a:p>
          <a:p>
            <a:pPr algn="just" marL="517639" indent="-258819" lvl="1">
              <a:lnSpc>
                <a:spcPts val="3356"/>
              </a:lnSpc>
              <a:buFont typeface="Arial"/>
              <a:buChar char="•"/>
            </a:pPr>
            <a:r>
              <a:rPr lang="en-US" sz="2397">
                <a:solidFill>
                  <a:srgbClr val="FFFFFF"/>
                </a:solidFill>
                <a:latin typeface="Inter"/>
              </a:rPr>
              <a:t>Terdapat 23.221 pinjaman yang memiliki tipe kontrak "0" (cash) dan kategori target "1". Ini menunjukkan bahwa sejumlah pinjaman dengan tipe kontrak tunai mengalami kesulitan dalam pembayaran pinjaman.</a:t>
            </a:r>
          </a:p>
          <a:p>
            <a:pPr algn="just" marL="517639" indent="-258819" lvl="1">
              <a:lnSpc>
                <a:spcPts val="3356"/>
              </a:lnSpc>
              <a:buFont typeface="Arial"/>
              <a:buChar char="•"/>
            </a:pPr>
            <a:r>
              <a:rPr lang="en-US" sz="2397">
                <a:solidFill>
                  <a:srgbClr val="FFFFFF"/>
                </a:solidFill>
                <a:latin typeface="Inter"/>
              </a:rPr>
              <a:t>Terdapat 1.604 pinjaman yang memiliki tipe kontrak "1" (revolving) dan kategori target "1". Ini menunjukkan bahwa sejumlah pinjaman dengan tipe kontrak revolving juga mengalami kesulitan dalam pembayaran pinjaman.</a:t>
            </a:r>
          </a:p>
          <a:p>
            <a:pPr algn="just">
              <a:lnSpc>
                <a:spcPts val="335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16079447" y="8218229"/>
            <a:ext cx="1716051" cy="1716051"/>
          </a:xfrm>
          <a:custGeom>
            <a:avLst/>
            <a:gdLst/>
            <a:ahLst/>
            <a:cxnLst/>
            <a:rect r="r" b="b" t="t" l="l"/>
            <a:pathLst>
              <a:path h="1716051" w="1716051">
                <a:moveTo>
                  <a:pt x="0" y="0"/>
                </a:moveTo>
                <a:lnTo>
                  <a:pt x="1716051" y="0"/>
                </a:lnTo>
                <a:lnTo>
                  <a:pt x="1716051" y="1716051"/>
                </a:lnTo>
                <a:lnTo>
                  <a:pt x="0" y="1716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2003" y="9786198"/>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sp>
        <p:nvSpPr>
          <p:cNvPr name="Freeform 4" id="4"/>
          <p:cNvSpPr/>
          <p:nvPr/>
        </p:nvSpPr>
        <p:spPr>
          <a:xfrm flipH="false" flipV="false" rot="0">
            <a:off x="16252471" y="335382"/>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sp>
        <p:nvSpPr>
          <p:cNvPr name="Freeform 5" id="5"/>
          <p:cNvSpPr/>
          <p:nvPr/>
        </p:nvSpPr>
        <p:spPr>
          <a:xfrm flipH="false" flipV="false" rot="0">
            <a:off x="382003" y="409423"/>
            <a:ext cx="7315200" cy="172905"/>
          </a:xfrm>
          <a:custGeom>
            <a:avLst/>
            <a:gdLst/>
            <a:ahLst/>
            <a:cxnLst/>
            <a:rect r="r" b="b" t="t" l="l"/>
            <a:pathLst>
              <a:path h="172905" w="7315200">
                <a:moveTo>
                  <a:pt x="0" y="0"/>
                </a:moveTo>
                <a:lnTo>
                  <a:pt x="7315200" y="0"/>
                </a:lnTo>
                <a:lnTo>
                  <a:pt x="7315200" y="172904"/>
                </a:lnTo>
                <a:lnTo>
                  <a:pt x="0" y="1729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82003" y="868207"/>
            <a:ext cx="1543027" cy="148082"/>
          </a:xfrm>
          <a:custGeom>
            <a:avLst/>
            <a:gdLst/>
            <a:ahLst/>
            <a:cxnLst/>
            <a:rect r="r" b="b" t="t" l="l"/>
            <a:pathLst>
              <a:path h="148082" w="1543027">
                <a:moveTo>
                  <a:pt x="0" y="0"/>
                </a:moveTo>
                <a:lnTo>
                  <a:pt x="1543027" y="0"/>
                </a:lnTo>
                <a:lnTo>
                  <a:pt x="1543027" y="148082"/>
                </a:lnTo>
                <a:lnTo>
                  <a:pt x="0" y="148082"/>
                </a:lnTo>
                <a:lnTo>
                  <a:pt x="0" y="0"/>
                </a:lnTo>
                <a:close/>
              </a:path>
            </a:pathLst>
          </a:custGeom>
          <a:blipFill>
            <a:blip r:embed="rId4">
              <a:extLst>
                <a:ext uri="{96DAC541-7B7A-43D3-8B79-37D633B846F1}">
                  <asvg:svgBlip xmlns:asvg="http://schemas.microsoft.com/office/drawing/2016/SVG/main" r:embed="rId5"/>
                </a:ext>
              </a:extLst>
            </a:blip>
            <a:stretch>
              <a:fillRect l="0" t="-473054" r="0" b="-468952"/>
            </a:stretch>
          </a:blipFill>
        </p:spPr>
      </p:sp>
      <p:grpSp>
        <p:nvGrpSpPr>
          <p:cNvPr name="Group 7" id="7"/>
          <p:cNvGrpSpPr/>
          <p:nvPr/>
        </p:nvGrpSpPr>
        <p:grpSpPr>
          <a:xfrm rot="0">
            <a:off x="7199554" y="1411523"/>
            <a:ext cx="3888892" cy="705956"/>
            <a:chOff x="0" y="0"/>
            <a:chExt cx="2238731" cy="406400"/>
          </a:xfrm>
        </p:grpSpPr>
        <p:sp>
          <p:nvSpPr>
            <p:cNvPr name="Freeform 8" id="8"/>
            <p:cNvSpPr/>
            <p:nvPr/>
          </p:nvSpPr>
          <p:spPr>
            <a:xfrm flipH="false" flipV="false" rot="0">
              <a:off x="203200" y="-326"/>
              <a:ext cx="1832331" cy="407051"/>
            </a:xfrm>
            <a:custGeom>
              <a:avLst/>
              <a:gdLst/>
              <a:ahLst/>
              <a:cxnLst/>
              <a:rect r="r" b="b" t="t" l="l"/>
              <a:pathLst>
                <a:path h="407051" w="1832331">
                  <a:moveTo>
                    <a:pt x="1832331" y="326"/>
                  </a:moveTo>
                  <a:cubicBezTo>
                    <a:pt x="1759518" y="0"/>
                    <a:pt x="1692097" y="38659"/>
                    <a:pt x="1655596" y="101663"/>
                  </a:cubicBezTo>
                  <a:cubicBezTo>
                    <a:pt x="1619095" y="164667"/>
                    <a:pt x="1619095" y="242385"/>
                    <a:pt x="1655596" y="305389"/>
                  </a:cubicBezTo>
                  <a:cubicBezTo>
                    <a:pt x="1692097" y="368393"/>
                    <a:pt x="1759518" y="407052"/>
                    <a:pt x="1832331"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FFFF"/>
            </a:solidFill>
          </p:spPr>
        </p:sp>
        <p:sp>
          <p:nvSpPr>
            <p:cNvPr name="TextBox 9" id="9"/>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0" id="10"/>
          <p:cNvGraphicFramePr>
            <a:graphicFrameLocks noGrp="true"/>
          </p:cNvGraphicFramePr>
          <p:nvPr/>
        </p:nvGraphicFramePr>
        <p:xfrm>
          <a:off x="529241" y="3593657"/>
          <a:ext cx="7315200" cy="4232275"/>
        </p:xfrm>
        <a:graphic>
          <a:graphicData uri="http://schemas.openxmlformats.org/drawingml/2006/table">
            <a:tbl>
              <a:tblPr/>
              <a:tblGrid>
                <a:gridCol w="1828800"/>
                <a:gridCol w="1828800"/>
                <a:gridCol w="1828800"/>
                <a:gridCol w="1828800"/>
              </a:tblGrid>
              <a:tr h="803718">
                <a:tc>
                  <a:txBody>
                    <a:bodyPr anchor="t" rtlCol="false"/>
                    <a:lstStyle/>
                    <a:p>
                      <a:pPr algn="ctr">
                        <a:lnSpc>
                          <a:spcPts val="1819"/>
                        </a:lnSpc>
                        <a:defRPr/>
                      </a:pPr>
                      <a:r>
                        <a:rPr lang="en-US" sz="1299">
                          <a:solidFill>
                            <a:srgbClr val="000000"/>
                          </a:solidFill>
                          <a:latin typeface="Inter Bold"/>
                        </a:rPr>
                        <a:t>Model</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1B673"/>
                    </a:solidFill>
                  </a:tcPr>
                </a:tc>
                <a:tc>
                  <a:txBody>
                    <a:bodyPr anchor="t" rtlCol="false"/>
                    <a:lstStyle/>
                    <a:p>
                      <a:pPr algn="ctr">
                        <a:lnSpc>
                          <a:spcPts val="1819"/>
                        </a:lnSpc>
                        <a:defRPr/>
                      </a:pPr>
                      <a:r>
                        <a:rPr lang="en-US" sz="1299">
                          <a:solidFill>
                            <a:srgbClr val="000000"/>
                          </a:solidFill>
                          <a:latin typeface="Inter Bold"/>
                        </a:rPr>
                        <a:t>Mean Absolute Error</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1B673"/>
                    </a:solidFill>
                  </a:tcPr>
                </a:tc>
                <a:tc>
                  <a:txBody>
                    <a:bodyPr anchor="t" rtlCol="false"/>
                    <a:lstStyle/>
                    <a:p>
                      <a:pPr algn="ctr">
                        <a:lnSpc>
                          <a:spcPts val="1819"/>
                        </a:lnSpc>
                        <a:defRPr/>
                      </a:pPr>
                      <a:r>
                        <a:rPr lang="en-US" sz="1299">
                          <a:solidFill>
                            <a:srgbClr val="000000"/>
                          </a:solidFill>
                          <a:latin typeface="Inter Bold"/>
                        </a:rPr>
                        <a:t>Accuracy</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1B673"/>
                    </a:solidFill>
                  </a:tcPr>
                </a:tc>
                <a:tc>
                  <a:txBody>
                    <a:bodyPr anchor="t" rtlCol="false"/>
                    <a:lstStyle/>
                    <a:p>
                      <a:pPr algn="ctr" marL="0" indent="0" lvl="0">
                        <a:lnSpc>
                          <a:spcPts val="1819"/>
                        </a:lnSpc>
                        <a:spcBef>
                          <a:spcPct val="0"/>
                        </a:spcBef>
                        <a:defRPr/>
                      </a:pPr>
                      <a:r>
                        <a:rPr lang="en-US" sz="1299">
                          <a:solidFill>
                            <a:srgbClr val="000000"/>
                          </a:solidFill>
                          <a:latin typeface="Inter Bold"/>
                        </a:rPr>
                        <a:t>ROC AUC</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81B673"/>
                    </a:solidFill>
                  </a:tcPr>
                </a:tc>
              </a:tr>
              <a:tr h="685711">
                <a:tc>
                  <a:txBody>
                    <a:bodyPr anchor="t" rtlCol="false"/>
                    <a:lstStyle/>
                    <a:p>
                      <a:pPr algn="l">
                        <a:lnSpc>
                          <a:spcPts val="1679"/>
                        </a:lnSpc>
                        <a:defRPr/>
                      </a:pPr>
                      <a:r>
                        <a:rPr lang="en-US" sz="1200">
                          <a:solidFill>
                            <a:srgbClr val="FFFFFF"/>
                          </a:solidFill>
                          <a:latin typeface="Inter"/>
                        </a:rPr>
                        <a:t>Logistic Regression</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0.169410</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0.830590</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0.830597</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85711">
                <a:tc>
                  <a:txBody>
                    <a:bodyPr anchor="t" rtlCol="false"/>
                    <a:lstStyle/>
                    <a:p>
                      <a:pPr algn="l">
                        <a:lnSpc>
                          <a:spcPts val="1679"/>
                        </a:lnSpc>
                        <a:defRPr/>
                      </a:pPr>
                      <a:r>
                        <a:rPr lang="en-US" sz="1200">
                          <a:solidFill>
                            <a:srgbClr val="FFFFFF"/>
                          </a:solidFill>
                          <a:latin typeface="Inter"/>
                        </a:rPr>
                        <a:t>Random Forest</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0.047588</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0.952412</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0.952462</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85711">
                <a:tc>
                  <a:txBody>
                    <a:bodyPr anchor="t" rtlCol="false"/>
                    <a:lstStyle/>
                    <a:p>
                      <a:pPr algn="l">
                        <a:lnSpc>
                          <a:spcPts val="1679"/>
                        </a:lnSpc>
                        <a:defRPr/>
                      </a:pPr>
                      <a:r>
                        <a:rPr lang="en-US" sz="1200">
                          <a:solidFill>
                            <a:srgbClr val="FFFFFF"/>
                          </a:solidFill>
                          <a:latin typeface="Inter"/>
                        </a:rPr>
                        <a:t>XGBoost</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0.045598</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0.954402</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0.954448</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85711">
                <a:tc>
                  <a:txBody>
                    <a:bodyPr anchor="t" rtlCol="false"/>
                    <a:lstStyle/>
                    <a:p>
                      <a:pPr algn="l">
                        <a:lnSpc>
                          <a:spcPts val="1679"/>
                        </a:lnSpc>
                        <a:defRPr/>
                      </a:pPr>
                      <a:r>
                        <a:rPr lang="en-US" sz="1200">
                          <a:solidFill>
                            <a:srgbClr val="FFFFFF"/>
                          </a:solidFill>
                          <a:latin typeface="Inter"/>
                        </a:rPr>
                        <a:t>Decision Tree</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0.099978</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0.900022</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0.900010</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85711">
                <a:tc>
                  <a:txBody>
                    <a:bodyPr anchor="t" rtlCol="false"/>
                    <a:lstStyle/>
                    <a:p>
                      <a:pPr algn="l">
                        <a:lnSpc>
                          <a:spcPts val="1679"/>
                        </a:lnSpc>
                        <a:defRPr/>
                      </a:pPr>
                      <a:r>
                        <a:rPr lang="en-US" sz="1200">
                          <a:solidFill>
                            <a:srgbClr val="FFFFFF"/>
                          </a:solidFill>
                          <a:latin typeface="Inter"/>
                        </a:rPr>
                        <a:t>Gradient Boosting</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0.055998</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0.944002</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679"/>
                        </a:lnSpc>
                        <a:defRPr/>
                      </a:pPr>
                      <a:r>
                        <a:rPr lang="en-US" sz="1200">
                          <a:solidFill>
                            <a:srgbClr val="FFFFFF"/>
                          </a:solidFill>
                          <a:latin typeface="Inter"/>
                        </a:rPr>
                        <a:t>0.944054</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
        <p:nvSpPr>
          <p:cNvPr name="TextBox 11" id="11"/>
          <p:cNvSpPr txBox="true"/>
          <p:nvPr/>
        </p:nvSpPr>
        <p:spPr>
          <a:xfrm rot="0">
            <a:off x="8217391" y="3568197"/>
            <a:ext cx="4315895" cy="431799"/>
          </a:xfrm>
          <a:prstGeom prst="rect">
            <a:avLst/>
          </a:prstGeom>
        </p:spPr>
        <p:txBody>
          <a:bodyPr anchor="t" rtlCol="false" tIns="0" lIns="0" bIns="0" rIns="0">
            <a:spAutoFit/>
          </a:bodyPr>
          <a:lstStyle/>
          <a:p>
            <a:pPr>
              <a:lnSpc>
                <a:spcPts val="3500"/>
              </a:lnSpc>
            </a:pPr>
            <a:r>
              <a:rPr lang="en-US" sz="2500">
                <a:solidFill>
                  <a:srgbClr val="FFFFFF"/>
                </a:solidFill>
                <a:latin typeface="Inter Bold"/>
              </a:rPr>
              <a:t>MODEL TERBAIK</a:t>
            </a:r>
          </a:p>
        </p:txBody>
      </p:sp>
      <p:sp>
        <p:nvSpPr>
          <p:cNvPr name="TextBox 12" id="12"/>
          <p:cNvSpPr txBox="true"/>
          <p:nvPr/>
        </p:nvSpPr>
        <p:spPr>
          <a:xfrm rot="0">
            <a:off x="8217391" y="3961896"/>
            <a:ext cx="7604844" cy="3159186"/>
          </a:xfrm>
          <a:prstGeom prst="rect">
            <a:avLst/>
          </a:prstGeom>
        </p:spPr>
        <p:txBody>
          <a:bodyPr anchor="t" rtlCol="false" tIns="0" lIns="0" bIns="0" rIns="0">
            <a:spAutoFit/>
          </a:bodyPr>
          <a:lstStyle/>
          <a:p>
            <a:pPr>
              <a:lnSpc>
                <a:spcPts val="2796"/>
              </a:lnSpc>
            </a:pPr>
            <a:r>
              <a:rPr lang="en-US" sz="1997">
                <a:solidFill>
                  <a:srgbClr val="FFFFFF"/>
                </a:solidFill>
                <a:latin typeface="Inter"/>
              </a:rPr>
              <a:t>Berdasarkan tabel disamping, model dengan performa terbaik dapat ditentukan dengan membandingkan nilai-nilai metrik Mean Absolute Error (MAE), Accuracy, dan ROC AUC. Semakin rendah nilai MAE dan semakin tinggi nilai Accuracy serta ROC AUC, semakin baik performa model tersebut. Model </a:t>
            </a:r>
            <a:r>
              <a:rPr lang="en-US" sz="1997">
                <a:solidFill>
                  <a:srgbClr val="FFB500"/>
                </a:solidFill>
                <a:latin typeface="Inter Bold"/>
              </a:rPr>
              <a:t>XGBoost</a:t>
            </a:r>
            <a:r>
              <a:rPr lang="en-US" sz="1997">
                <a:solidFill>
                  <a:srgbClr val="FFFFFF"/>
                </a:solidFill>
                <a:latin typeface="Inter"/>
              </a:rPr>
              <a:t> memiliki nilai </a:t>
            </a:r>
            <a:r>
              <a:rPr lang="en-US" sz="1997">
                <a:solidFill>
                  <a:srgbClr val="FFB500"/>
                </a:solidFill>
                <a:latin typeface="Inter Bold"/>
              </a:rPr>
              <a:t>MAE</a:t>
            </a:r>
            <a:r>
              <a:rPr lang="en-US" sz="1997">
                <a:solidFill>
                  <a:srgbClr val="FFB500"/>
                </a:solidFill>
                <a:latin typeface="Inter"/>
              </a:rPr>
              <a:t> </a:t>
            </a:r>
            <a:r>
              <a:rPr lang="en-US" sz="1997">
                <a:solidFill>
                  <a:srgbClr val="FFB500"/>
                </a:solidFill>
                <a:latin typeface="Inter Bold"/>
              </a:rPr>
              <a:t>yang paling rendah</a:t>
            </a:r>
            <a:r>
              <a:rPr lang="en-US" sz="1997">
                <a:solidFill>
                  <a:srgbClr val="FFFFFF"/>
                </a:solidFill>
                <a:latin typeface="Inter"/>
              </a:rPr>
              <a:t> dan nilai </a:t>
            </a:r>
            <a:r>
              <a:rPr lang="en-US" sz="1997">
                <a:solidFill>
                  <a:srgbClr val="FFB500"/>
                </a:solidFill>
                <a:latin typeface="Inter"/>
              </a:rPr>
              <a:t>Accuracy</a:t>
            </a:r>
            <a:r>
              <a:rPr lang="en-US" sz="1997">
                <a:solidFill>
                  <a:srgbClr val="FFFFFF"/>
                </a:solidFill>
                <a:latin typeface="Inter"/>
              </a:rPr>
              <a:t> serta </a:t>
            </a:r>
            <a:r>
              <a:rPr lang="en-US" sz="1997">
                <a:solidFill>
                  <a:srgbClr val="FFB500"/>
                </a:solidFill>
                <a:latin typeface="Inter"/>
              </a:rPr>
              <a:t>ROC AUC</a:t>
            </a:r>
            <a:r>
              <a:rPr lang="en-US" sz="1997">
                <a:solidFill>
                  <a:srgbClr val="FFFFFF"/>
                </a:solidFill>
                <a:latin typeface="Inter"/>
              </a:rPr>
              <a:t> yang paling tinggi dibandingkan dengan model-model lainnya. Oleh karena itu, model XGBoost dapat dipilih sebagai model </a:t>
            </a:r>
            <a:r>
              <a:rPr lang="en-US" sz="1997">
                <a:solidFill>
                  <a:srgbClr val="FFB500"/>
                </a:solidFill>
                <a:latin typeface="Inter"/>
              </a:rPr>
              <a:t>terbaik.</a:t>
            </a:r>
          </a:p>
        </p:txBody>
      </p:sp>
      <p:sp>
        <p:nvSpPr>
          <p:cNvPr name="TextBox 13" id="13"/>
          <p:cNvSpPr txBox="true"/>
          <p:nvPr/>
        </p:nvSpPr>
        <p:spPr>
          <a:xfrm rot="0">
            <a:off x="7470124" y="1469226"/>
            <a:ext cx="3347751" cy="5238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MODELING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479781" y="9674863"/>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0510018" y="518311"/>
            <a:ext cx="7315200" cy="172905"/>
          </a:xfrm>
          <a:custGeom>
            <a:avLst/>
            <a:gdLst/>
            <a:ahLst/>
            <a:cxnLst/>
            <a:rect r="r" b="b" t="t" l="l"/>
            <a:pathLst>
              <a:path h="172905" w="7315200">
                <a:moveTo>
                  <a:pt x="0" y="0"/>
                </a:moveTo>
                <a:lnTo>
                  <a:pt x="7315200" y="0"/>
                </a:lnTo>
                <a:lnTo>
                  <a:pt x="7315200" y="172905"/>
                </a:lnTo>
                <a:lnTo>
                  <a:pt x="0" y="172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953651" y="1160557"/>
            <a:ext cx="7615705" cy="705956"/>
            <a:chOff x="0" y="0"/>
            <a:chExt cx="10154274" cy="941275"/>
          </a:xfrm>
        </p:grpSpPr>
        <p:grpSp>
          <p:nvGrpSpPr>
            <p:cNvPr name="Group 5" id="5"/>
            <p:cNvGrpSpPr/>
            <p:nvPr/>
          </p:nvGrpSpPr>
          <p:grpSpPr>
            <a:xfrm rot="0">
              <a:off x="0" y="0"/>
              <a:ext cx="10154274" cy="941275"/>
              <a:chOff x="0" y="0"/>
              <a:chExt cx="4384158" cy="406400"/>
            </a:xfrm>
          </p:grpSpPr>
          <p:sp>
            <p:nvSpPr>
              <p:cNvPr name="Freeform 6" id="6"/>
              <p:cNvSpPr/>
              <p:nvPr/>
            </p:nvSpPr>
            <p:spPr>
              <a:xfrm flipH="false" flipV="false" rot="0">
                <a:off x="203200" y="-326"/>
                <a:ext cx="3977758" cy="407051"/>
              </a:xfrm>
              <a:custGeom>
                <a:avLst/>
                <a:gdLst/>
                <a:ahLst/>
                <a:cxnLst/>
                <a:rect r="r" b="b" t="t" l="l"/>
                <a:pathLst>
                  <a:path h="407051" w="3977758">
                    <a:moveTo>
                      <a:pt x="3977758" y="326"/>
                    </a:moveTo>
                    <a:cubicBezTo>
                      <a:pt x="3904945" y="0"/>
                      <a:pt x="3837524" y="38659"/>
                      <a:pt x="3801023" y="101663"/>
                    </a:cubicBezTo>
                    <a:cubicBezTo>
                      <a:pt x="3764522" y="164667"/>
                      <a:pt x="3764522" y="242385"/>
                      <a:pt x="3801023" y="305389"/>
                    </a:cubicBezTo>
                    <a:cubicBezTo>
                      <a:pt x="3837524" y="368393"/>
                      <a:pt x="3904945" y="407052"/>
                      <a:pt x="3977758"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FFFFF"/>
              </a:solidFill>
            </p:spPr>
          </p:sp>
          <p:sp>
            <p:nvSpPr>
              <p:cNvPr name="TextBox 7" id="7"/>
              <p:cNvSpPr txBox="true"/>
              <p:nvPr/>
            </p:nvSpPr>
            <p:spPr>
              <a:xfrm>
                <a:off x="0" y="-57150"/>
                <a:ext cx="812800" cy="46355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42568" y="99162"/>
              <a:ext cx="9269139" cy="676275"/>
            </a:xfrm>
            <a:prstGeom prst="rect">
              <a:avLst/>
            </a:prstGeom>
          </p:spPr>
          <p:txBody>
            <a:bodyPr anchor="t" rtlCol="false" tIns="0" lIns="0" bIns="0" rIns="0">
              <a:spAutoFit/>
            </a:bodyPr>
            <a:lstStyle/>
            <a:p>
              <a:pPr algn="ctr">
                <a:lnSpc>
                  <a:spcPts val="4200"/>
                </a:lnSpc>
              </a:pPr>
              <a:r>
                <a:rPr lang="en-US" sz="3000">
                  <a:solidFill>
                    <a:srgbClr val="21153D"/>
                  </a:solidFill>
                  <a:latin typeface="Inter Bold"/>
                </a:rPr>
                <a:t>MODELING (FEATURE IMPORTANCE)</a:t>
              </a:r>
            </a:p>
          </p:txBody>
        </p:sp>
      </p:grpSp>
      <p:sp>
        <p:nvSpPr>
          <p:cNvPr name="Freeform 9" id="9"/>
          <p:cNvSpPr/>
          <p:nvPr/>
        </p:nvSpPr>
        <p:spPr>
          <a:xfrm flipH="false" flipV="false" rot="0">
            <a:off x="9882931" y="2110045"/>
            <a:ext cx="8405069" cy="6013470"/>
          </a:xfrm>
          <a:custGeom>
            <a:avLst/>
            <a:gdLst/>
            <a:ahLst/>
            <a:cxnLst/>
            <a:rect r="r" b="b" t="t" l="l"/>
            <a:pathLst>
              <a:path h="6013470" w="8405069">
                <a:moveTo>
                  <a:pt x="0" y="0"/>
                </a:moveTo>
                <a:lnTo>
                  <a:pt x="8405069" y="0"/>
                </a:lnTo>
                <a:lnTo>
                  <a:pt x="8405069" y="6013470"/>
                </a:lnTo>
                <a:lnTo>
                  <a:pt x="0" y="6013470"/>
                </a:lnTo>
                <a:lnTo>
                  <a:pt x="0" y="0"/>
                </a:lnTo>
                <a:close/>
              </a:path>
            </a:pathLst>
          </a:custGeom>
          <a:blipFill>
            <a:blip r:embed="rId4"/>
            <a:stretch>
              <a:fillRect l="0" t="0" r="0" b="-888"/>
            </a:stretch>
          </a:blipFill>
        </p:spPr>
      </p:sp>
      <p:sp>
        <p:nvSpPr>
          <p:cNvPr name="TextBox 10" id="10"/>
          <p:cNvSpPr txBox="true"/>
          <p:nvPr/>
        </p:nvSpPr>
        <p:spPr>
          <a:xfrm rot="0">
            <a:off x="216835" y="2184400"/>
            <a:ext cx="9203314" cy="7750175"/>
          </a:xfrm>
          <a:prstGeom prst="rect">
            <a:avLst/>
          </a:prstGeom>
        </p:spPr>
        <p:txBody>
          <a:bodyPr anchor="t" rtlCol="false" tIns="0" lIns="0" bIns="0" rIns="0">
            <a:spAutoFit/>
          </a:bodyPr>
          <a:lstStyle/>
          <a:p>
            <a:pPr algn="just">
              <a:lnSpc>
                <a:spcPts val="2800"/>
              </a:lnSpc>
            </a:pPr>
            <a:r>
              <a:rPr lang="en-US" sz="2000">
                <a:solidFill>
                  <a:srgbClr val="FFFFFF"/>
                </a:solidFill>
                <a:latin typeface="Be Vietnam"/>
              </a:rPr>
              <a:t>Berdasarkan analisis fitur importance, terdapat 10 fitur yang memiliki kontribusi penting dalam memprediksi target variabel. Berikut adalah narasi mengenai 10 fitur importance tersebut:</a:t>
            </a:r>
          </a:p>
          <a:p>
            <a:pPr algn="just" marL="431801" indent="-215900" lvl="1">
              <a:lnSpc>
                <a:spcPts val="2800"/>
              </a:lnSpc>
              <a:buFont typeface="Arial"/>
              <a:buChar char="•"/>
            </a:pPr>
            <a:r>
              <a:rPr lang="en-US" sz="2000">
                <a:solidFill>
                  <a:srgbClr val="FFFFFF"/>
                </a:solidFill>
                <a:latin typeface="Be Vietnam"/>
              </a:rPr>
              <a:t>BASEMENTAREA_MODE: Luas area basement dengan importance 0.082021.</a:t>
            </a:r>
          </a:p>
          <a:p>
            <a:pPr algn="just" marL="431801" indent="-215900" lvl="1">
              <a:lnSpc>
                <a:spcPts val="2800"/>
              </a:lnSpc>
              <a:buFont typeface="Arial"/>
              <a:buChar char="•"/>
            </a:pPr>
            <a:r>
              <a:rPr lang="en-US" sz="2000">
                <a:solidFill>
                  <a:srgbClr val="FFFFFF"/>
                </a:solidFill>
                <a:latin typeface="Be Vietnam"/>
              </a:rPr>
              <a:t>BASEMENTAREA_MEDI: Luas area basement dengan metrik median, importance 0.081614.</a:t>
            </a:r>
          </a:p>
          <a:p>
            <a:pPr algn="just" marL="431801" indent="-215900" lvl="1">
              <a:lnSpc>
                <a:spcPts val="2800"/>
              </a:lnSpc>
              <a:buFont typeface="Arial"/>
              <a:buChar char="•"/>
            </a:pPr>
            <a:r>
              <a:rPr lang="en-US" sz="2000">
                <a:solidFill>
                  <a:srgbClr val="FFFFFF"/>
                </a:solidFill>
                <a:latin typeface="Be Vietnam"/>
              </a:rPr>
              <a:t>OBS_30_CNT_SOCIAL_CIRCLE: Jumlah interaksi sosial dalam 30 hari terakhir dengan importance 0.073601.</a:t>
            </a:r>
          </a:p>
          <a:p>
            <a:pPr algn="just" marL="431801" indent="-215900" lvl="1">
              <a:lnSpc>
                <a:spcPts val="2800"/>
              </a:lnSpc>
              <a:buFont typeface="Arial"/>
              <a:buChar char="•"/>
            </a:pPr>
            <a:r>
              <a:rPr lang="en-US" sz="2000">
                <a:solidFill>
                  <a:srgbClr val="FFFFFF"/>
                </a:solidFill>
                <a:latin typeface="Be Vietnam"/>
              </a:rPr>
              <a:t>AMT_REQ_CREDIT_BUREAU_QRT: Jumlah permintaan kredit dari kreditur pada kuartal tertentu dengan importance 0.056666.</a:t>
            </a:r>
          </a:p>
          <a:p>
            <a:pPr algn="just" marL="431801" indent="-215900" lvl="1">
              <a:lnSpc>
                <a:spcPts val="2800"/>
              </a:lnSpc>
              <a:buFont typeface="Arial"/>
              <a:buChar char="•"/>
            </a:pPr>
            <a:r>
              <a:rPr lang="en-US" sz="2000">
                <a:solidFill>
                  <a:srgbClr val="FFFFFF"/>
                </a:solidFill>
                <a:latin typeface="Be Vietnam"/>
              </a:rPr>
              <a:t>NONLIVINGAPARTMENTS_AVG: Rata-rata luas apartemen non-tinggal dengan importance 0.051993.</a:t>
            </a:r>
          </a:p>
          <a:p>
            <a:pPr algn="just" marL="431801" indent="-215900" lvl="1">
              <a:lnSpc>
                <a:spcPts val="2800"/>
              </a:lnSpc>
              <a:buFont typeface="Arial"/>
              <a:buChar char="•"/>
            </a:pPr>
            <a:r>
              <a:rPr lang="en-US" sz="2000">
                <a:solidFill>
                  <a:srgbClr val="FFFFFF"/>
                </a:solidFill>
                <a:latin typeface="Be Vietnam"/>
              </a:rPr>
              <a:t>ENTRANCES_MEDI: Tingkat keberhasilan pintu masuk dengan importance 0.048012.</a:t>
            </a:r>
          </a:p>
          <a:p>
            <a:pPr algn="just" marL="431801" indent="-215900" lvl="1">
              <a:lnSpc>
                <a:spcPts val="2800"/>
              </a:lnSpc>
              <a:buFont typeface="Arial"/>
              <a:buChar char="•"/>
            </a:pPr>
            <a:r>
              <a:rPr lang="en-US" sz="2000">
                <a:solidFill>
                  <a:srgbClr val="FFFFFF"/>
                </a:solidFill>
                <a:latin typeface="Be Vietnam"/>
              </a:rPr>
              <a:t>FLAG_PHONE: Kepemilikan telepon dengan importance 0.040936.</a:t>
            </a:r>
          </a:p>
          <a:p>
            <a:pPr algn="just" marL="431801" indent="-215900" lvl="1">
              <a:lnSpc>
                <a:spcPts val="2800"/>
              </a:lnSpc>
              <a:buFont typeface="Arial"/>
              <a:buChar char="•"/>
            </a:pPr>
            <a:r>
              <a:rPr lang="en-US" sz="2000">
                <a:solidFill>
                  <a:srgbClr val="FFFFFF"/>
                </a:solidFill>
                <a:latin typeface="Be Vietnam"/>
              </a:rPr>
              <a:t>AMT_REQ_CREDIT_BUREAU_MON: Jumlah permintaan kredit dari kreditur dalam sebulan dengan importance 0.036697.</a:t>
            </a:r>
          </a:p>
          <a:p>
            <a:pPr algn="just" marL="431801" indent="-215900" lvl="1">
              <a:lnSpc>
                <a:spcPts val="2800"/>
              </a:lnSpc>
              <a:buFont typeface="Arial"/>
              <a:buChar char="•"/>
            </a:pPr>
            <a:r>
              <a:rPr lang="en-US" sz="2000">
                <a:solidFill>
                  <a:srgbClr val="FFFFFF"/>
                </a:solidFill>
                <a:latin typeface="Be Vietnam"/>
              </a:rPr>
              <a:t>ELEVATORS_MODE: Tingkat keberhasilan elevator dengan importance 0.033803.</a:t>
            </a:r>
          </a:p>
          <a:p>
            <a:pPr algn="just" marL="431801" indent="-215900" lvl="1">
              <a:lnSpc>
                <a:spcPts val="2800"/>
              </a:lnSpc>
              <a:buFont typeface="Arial"/>
              <a:buChar char="•"/>
            </a:pPr>
            <a:r>
              <a:rPr lang="en-US" sz="2000">
                <a:solidFill>
                  <a:srgbClr val="FFFFFF"/>
                </a:solidFill>
                <a:latin typeface="Be Vietnam"/>
              </a:rPr>
              <a:t>FLAG_OWN_CAR: Kepemilikan mobil dengan importance 0.033468.</a:t>
            </a:r>
          </a:p>
          <a:p>
            <a:pPr algn="just">
              <a:lnSpc>
                <a:spcPts val="28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1153D"/>
        </a:solidFill>
      </p:bgPr>
    </p:bg>
    <p:spTree>
      <p:nvGrpSpPr>
        <p:cNvPr id="1" name=""/>
        <p:cNvGrpSpPr/>
        <p:nvPr/>
      </p:nvGrpSpPr>
      <p:grpSpPr>
        <a:xfrm>
          <a:off x="0" y="0"/>
          <a:ext cx="0" cy="0"/>
          <a:chOff x="0" y="0"/>
          <a:chExt cx="0" cy="0"/>
        </a:xfrm>
      </p:grpSpPr>
      <p:sp>
        <p:nvSpPr>
          <p:cNvPr name="Freeform 2" id="2"/>
          <p:cNvSpPr/>
          <p:nvPr/>
        </p:nvSpPr>
        <p:spPr>
          <a:xfrm flipH="false" flipV="false" rot="0">
            <a:off x="6026824" y="4266180"/>
            <a:ext cx="1589783" cy="1589783"/>
          </a:xfrm>
          <a:custGeom>
            <a:avLst/>
            <a:gdLst/>
            <a:ahLst/>
            <a:cxnLst/>
            <a:rect r="r" b="b" t="t" l="l"/>
            <a:pathLst>
              <a:path h="1589783" w="1589783">
                <a:moveTo>
                  <a:pt x="0" y="0"/>
                </a:moveTo>
                <a:lnTo>
                  <a:pt x="1589784" y="0"/>
                </a:lnTo>
                <a:lnTo>
                  <a:pt x="1589784" y="1589783"/>
                </a:lnTo>
                <a:lnTo>
                  <a:pt x="0" y="1589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0362" y="4338796"/>
            <a:ext cx="1636675" cy="1636675"/>
          </a:xfrm>
          <a:custGeom>
            <a:avLst/>
            <a:gdLst/>
            <a:ahLst/>
            <a:cxnLst/>
            <a:rect r="r" b="b" t="t" l="l"/>
            <a:pathLst>
              <a:path h="1636675" w="1636675">
                <a:moveTo>
                  <a:pt x="0" y="0"/>
                </a:moveTo>
                <a:lnTo>
                  <a:pt x="1636676" y="0"/>
                </a:lnTo>
                <a:lnTo>
                  <a:pt x="1636676" y="1636676"/>
                </a:lnTo>
                <a:lnTo>
                  <a:pt x="0" y="1636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43272" y="3979618"/>
            <a:ext cx="1482904" cy="1482904"/>
          </a:xfrm>
          <a:custGeom>
            <a:avLst/>
            <a:gdLst/>
            <a:ahLst/>
            <a:cxnLst/>
            <a:rect r="r" b="b" t="t" l="l"/>
            <a:pathLst>
              <a:path h="1482904" w="1482904">
                <a:moveTo>
                  <a:pt x="0" y="0"/>
                </a:moveTo>
                <a:lnTo>
                  <a:pt x="1482905" y="0"/>
                </a:lnTo>
                <a:lnTo>
                  <a:pt x="1482905" y="1482904"/>
                </a:lnTo>
                <a:lnTo>
                  <a:pt x="0" y="14829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67901" y="7139288"/>
            <a:ext cx="1549704" cy="1549704"/>
          </a:xfrm>
          <a:custGeom>
            <a:avLst/>
            <a:gdLst/>
            <a:ahLst/>
            <a:cxnLst/>
            <a:rect r="r" b="b" t="t" l="l"/>
            <a:pathLst>
              <a:path h="1549704" w="1549704">
                <a:moveTo>
                  <a:pt x="0" y="0"/>
                </a:moveTo>
                <a:lnTo>
                  <a:pt x="1549704" y="0"/>
                </a:lnTo>
                <a:lnTo>
                  <a:pt x="1549704" y="1549704"/>
                </a:lnTo>
                <a:lnTo>
                  <a:pt x="0" y="15497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130676" y="7019628"/>
            <a:ext cx="1540717" cy="1556124"/>
          </a:xfrm>
          <a:custGeom>
            <a:avLst/>
            <a:gdLst/>
            <a:ahLst/>
            <a:cxnLst/>
            <a:rect r="r" b="b" t="t" l="l"/>
            <a:pathLst>
              <a:path h="1556124" w="1540717">
                <a:moveTo>
                  <a:pt x="0" y="0"/>
                </a:moveTo>
                <a:lnTo>
                  <a:pt x="1540716" y="0"/>
                </a:lnTo>
                <a:lnTo>
                  <a:pt x="1540716" y="1556124"/>
                </a:lnTo>
                <a:lnTo>
                  <a:pt x="0" y="1556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362820" y="1134205"/>
            <a:ext cx="15562359" cy="666750"/>
          </a:xfrm>
          <a:prstGeom prst="rect">
            <a:avLst/>
          </a:prstGeom>
        </p:spPr>
        <p:txBody>
          <a:bodyPr anchor="t" rtlCol="false" tIns="0" lIns="0" bIns="0" rIns="0">
            <a:spAutoFit/>
          </a:bodyPr>
          <a:lstStyle/>
          <a:p>
            <a:pPr algn="ctr" marL="0" indent="0" lvl="0">
              <a:lnSpc>
                <a:spcPts val="5220"/>
              </a:lnSpc>
              <a:spcBef>
                <a:spcPct val="0"/>
              </a:spcBef>
            </a:pPr>
            <a:r>
              <a:rPr lang="en-US" sz="4350">
                <a:solidFill>
                  <a:srgbClr val="FFFFFF"/>
                </a:solidFill>
                <a:latin typeface="Inter Bold"/>
              </a:rPr>
              <a:t>RECOMMENDATION</a:t>
            </a:r>
          </a:p>
        </p:txBody>
      </p:sp>
      <p:sp>
        <p:nvSpPr>
          <p:cNvPr name="TextBox 8" id="8"/>
          <p:cNvSpPr txBox="true"/>
          <p:nvPr/>
        </p:nvSpPr>
        <p:spPr>
          <a:xfrm rot="0">
            <a:off x="1870496" y="4079997"/>
            <a:ext cx="3054785" cy="1895475"/>
          </a:xfrm>
          <a:prstGeom prst="rect">
            <a:avLst/>
          </a:prstGeom>
        </p:spPr>
        <p:txBody>
          <a:bodyPr anchor="t" rtlCol="false" tIns="0" lIns="0" bIns="0" rIns="0">
            <a:spAutoFit/>
          </a:bodyPr>
          <a:lstStyle/>
          <a:p>
            <a:pPr algn="ctr" marL="0" indent="0" lvl="0">
              <a:lnSpc>
                <a:spcPts val="3000"/>
              </a:lnSpc>
              <a:spcBef>
                <a:spcPct val="0"/>
              </a:spcBef>
            </a:pPr>
            <a:r>
              <a:rPr lang="en-US" sz="2000">
                <a:solidFill>
                  <a:srgbClr val="FFFFFF"/>
                </a:solidFill>
                <a:latin typeface="Be Vietnam"/>
              </a:rPr>
              <a:t>Fokus pada klien dengan kesulitan pembayaran pinjaman (kategori 1) dan berikan dukungan finansial.</a:t>
            </a:r>
          </a:p>
        </p:txBody>
      </p:sp>
      <p:sp>
        <p:nvSpPr>
          <p:cNvPr name="TextBox 9" id="9"/>
          <p:cNvSpPr txBox="true"/>
          <p:nvPr/>
        </p:nvSpPr>
        <p:spPr>
          <a:xfrm rot="0">
            <a:off x="7616608" y="3889497"/>
            <a:ext cx="3054785" cy="2276475"/>
          </a:xfrm>
          <a:prstGeom prst="rect">
            <a:avLst/>
          </a:prstGeom>
        </p:spPr>
        <p:txBody>
          <a:bodyPr anchor="t" rtlCol="false" tIns="0" lIns="0" bIns="0" rIns="0">
            <a:spAutoFit/>
          </a:bodyPr>
          <a:lstStyle/>
          <a:p>
            <a:pPr algn="ctr" marL="0" indent="0" lvl="0">
              <a:lnSpc>
                <a:spcPts val="3000"/>
              </a:lnSpc>
              <a:spcBef>
                <a:spcPct val="0"/>
              </a:spcBef>
            </a:pPr>
            <a:r>
              <a:rPr lang="en-US" sz="2000">
                <a:solidFill>
                  <a:srgbClr val="FFFFFF"/>
                </a:solidFill>
                <a:latin typeface="Be Vietnam"/>
              </a:rPr>
              <a:t>Evaluasi faktor yang berkontribusi pada kesulitan pembayaran pinjaman pada tipe kontrak tunai dan revolving.</a:t>
            </a:r>
          </a:p>
        </p:txBody>
      </p:sp>
      <p:sp>
        <p:nvSpPr>
          <p:cNvPr name="TextBox 10" id="10"/>
          <p:cNvSpPr txBox="true"/>
          <p:nvPr/>
        </p:nvSpPr>
        <p:spPr>
          <a:xfrm rot="0">
            <a:off x="4417605" y="7007115"/>
            <a:ext cx="3054785" cy="1514475"/>
          </a:xfrm>
          <a:prstGeom prst="rect">
            <a:avLst/>
          </a:prstGeom>
        </p:spPr>
        <p:txBody>
          <a:bodyPr anchor="t" rtlCol="false" tIns="0" lIns="0" bIns="0" rIns="0">
            <a:spAutoFit/>
          </a:bodyPr>
          <a:lstStyle/>
          <a:p>
            <a:pPr algn="ctr" marL="0" indent="0" lvl="0">
              <a:lnSpc>
                <a:spcPts val="3000"/>
              </a:lnSpc>
              <a:spcBef>
                <a:spcPct val="0"/>
              </a:spcBef>
            </a:pPr>
            <a:r>
              <a:rPr lang="en-US" sz="2000">
                <a:solidFill>
                  <a:srgbClr val="FFFFFF"/>
                </a:solidFill>
                <a:latin typeface="Be Vietnam"/>
              </a:rPr>
              <a:t>Pahami karakteristik klien dengan kesulitan pembayaran pada tipe kontrak revolving.</a:t>
            </a:r>
          </a:p>
        </p:txBody>
      </p:sp>
      <p:sp>
        <p:nvSpPr>
          <p:cNvPr name="TextBox 11" id="11"/>
          <p:cNvSpPr txBox="true"/>
          <p:nvPr/>
        </p:nvSpPr>
        <p:spPr>
          <a:xfrm rot="0">
            <a:off x="13870395" y="3698997"/>
            <a:ext cx="3054785" cy="2657475"/>
          </a:xfrm>
          <a:prstGeom prst="rect">
            <a:avLst/>
          </a:prstGeom>
        </p:spPr>
        <p:txBody>
          <a:bodyPr anchor="t" rtlCol="false" tIns="0" lIns="0" bIns="0" rIns="0">
            <a:spAutoFit/>
          </a:bodyPr>
          <a:lstStyle/>
          <a:p>
            <a:pPr algn="ctr" marL="0" indent="0" lvl="0">
              <a:lnSpc>
                <a:spcPts val="3000"/>
              </a:lnSpc>
              <a:spcBef>
                <a:spcPct val="0"/>
              </a:spcBef>
            </a:pPr>
            <a:r>
              <a:rPr lang="en-US" sz="2000">
                <a:solidFill>
                  <a:srgbClr val="FFFFFF"/>
                </a:solidFill>
                <a:latin typeface="Be Vietnam"/>
              </a:rPr>
              <a:t>Perbaiki persyaratan dan proses pemberian pinjaman untuk mengurangi risiko pembayaran yang tidak lancar pada tipe kontrak tunai.</a:t>
            </a:r>
          </a:p>
        </p:txBody>
      </p:sp>
      <p:sp>
        <p:nvSpPr>
          <p:cNvPr name="TextBox 12" id="12"/>
          <p:cNvSpPr txBox="true"/>
          <p:nvPr/>
        </p:nvSpPr>
        <p:spPr>
          <a:xfrm rot="0">
            <a:off x="10671392" y="6849239"/>
            <a:ext cx="3054785" cy="1839754"/>
          </a:xfrm>
          <a:prstGeom prst="rect">
            <a:avLst/>
          </a:prstGeom>
        </p:spPr>
        <p:txBody>
          <a:bodyPr anchor="t" rtlCol="false" tIns="0" lIns="0" bIns="0" rIns="0">
            <a:spAutoFit/>
          </a:bodyPr>
          <a:lstStyle/>
          <a:p>
            <a:pPr algn="ctr" marL="0" indent="0" lvl="0">
              <a:lnSpc>
                <a:spcPts val="2943"/>
              </a:lnSpc>
              <a:spcBef>
                <a:spcPct val="0"/>
              </a:spcBef>
            </a:pPr>
            <a:r>
              <a:rPr lang="en-US" sz="1962">
                <a:solidFill>
                  <a:srgbClr val="FFFFFF"/>
                </a:solidFill>
                <a:latin typeface="Be Vietnam"/>
              </a:rPr>
              <a:t>Lakukan penelitian dan analisis lebih lanjut untuk mendapatkan wawasan dalam mengelola risiko pembayaran pinjaman.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DAFkqZLIADM</dc:identifier>
  <dcterms:modified xsi:type="dcterms:W3CDTF">2011-08-01T06:04:30Z</dcterms:modified>
  <cp:revision>1</cp:revision>
  <dc:title>Home_Credit_VIX</dc:title>
</cp:coreProperties>
</file>