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rvo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Roboto Condensed Ligh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E96921-87BB-45EA-B2EB-6DADAAA8FC9F}">
  <a:tblStyle styleId="{F3E96921-87BB-45EA-B2EB-6DADAAA8FC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RobotoCondensed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vo-bold.fntdata"/><Relationship Id="rId16" Type="http://schemas.openxmlformats.org/officeDocument/2006/relationships/font" Target="fonts/Arvo-regular.fntdata"/><Relationship Id="rId19" Type="http://schemas.openxmlformats.org/officeDocument/2006/relationships/font" Target="fonts/Arvo-boldItalic.fntdata"/><Relationship Id="rId18" Type="http://schemas.openxmlformats.org/officeDocument/2006/relationships/font" Target="fonts/Arv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9150c88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9150c88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9150c88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59150c88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9150c88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9150c88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9150c88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9150c88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9150c88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59150c88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59150c88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59150c88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59150c88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59150c88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59150c88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59150c88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Google Shape;18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Google Shape;29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30" name="Google Shape;30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" name="Google Shape;40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5" name="Google Shape;45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" name="Google Shape;52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3" name="Google Shape;53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4" name="Google Shape;54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6" name="Google Shape;56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7" name="Google Shape;57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4" name="Google Shape;64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6" name="Google Shape;66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" name="Google Shape;71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2" name="Google Shape;72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3" name="Google Shape;73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4" name="Google Shape;74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9" name="Google Shape;79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4" name="Google Shape;84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5" name="Google Shape;85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6" name="Google Shape;86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8" name="Google Shape;88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1" name="Google Shape;91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Google Shape;92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" name="Google Shape;99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5" name="Google Shape;105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6" name="Google Shape;106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9" name="Google Shape;109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2" name="Google Shape;112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3" name="Google Shape;113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8" name="Google Shape;118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" name="Google Shape;120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7" name="Google Shape;127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8" name="Google Shape;128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1" name="Google Shape;131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4" name="Google Shape;134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5" name="Google Shape;135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7" name="Google Shape;137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0" name="Google Shape;140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" name="Google Shape;142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6" name="Google Shape;146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1" name="Google Shape;151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4" name="Google Shape;154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6" name="Google Shape;156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" name="Google Shape;180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Systems</a:t>
            </a:r>
            <a:endParaRPr/>
          </a:p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idx="4294967295" type="ctrTitle"/>
          </p:nvPr>
        </p:nvSpPr>
        <p:spPr>
          <a:xfrm>
            <a:off x="1444200" y="886800"/>
            <a:ext cx="6255600" cy="3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01101000 01100101 01101100 01101100 01101111 00101100 00100000 01110111 01101111 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01110010 01101100 01100100 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think this says?</a:t>
            </a:r>
            <a:endParaRPr/>
          </a:p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Recognized Program in the World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3206400" y="2222850"/>
            <a:ext cx="2731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hello, world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System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814275" y="1158775"/>
            <a:ext cx="6332100" cy="26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Decimal System -&gt; Base 10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Every number can be </a:t>
            </a:r>
            <a:r>
              <a:rPr lang="en"/>
              <a:t>deconstructed</a:t>
            </a:r>
            <a:r>
              <a:rPr lang="en"/>
              <a:t> in parts with k * 10</a:t>
            </a:r>
            <a:r>
              <a:rPr baseline="30000" lang="en"/>
              <a:t>n</a:t>
            </a:r>
            <a:endParaRPr baseline="30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p16"/>
          <p:cNvGraphicFramePr/>
          <p:nvPr/>
        </p:nvGraphicFramePr>
        <p:xfrm>
          <a:off x="814275" y="28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{F3E96921-87BB-45EA-B2EB-6DADAAA8FC9F}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 * 10</a:t>
                      </a:r>
                      <a:r>
                        <a:rPr baseline="30000"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r>
                        <a:rPr lang="en"/>
                        <a:t> * 10</a:t>
                      </a:r>
                      <a:r>
                        <a:rPr baseline="30000"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/>
                        <a:t> * 10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 * 10</a:t>
                      </a:r>
                      <a:r>
                        <a:rPr baseline="30000"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* 10</a:t>
                      </a:r>
                      <a:r>
                        <a:rPr baseline="30000" lang="en"/>
                        <a:t>0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" name="Google Shape;216;p16"/>
          <p:cNvSpPr txBox="1"/>
          <p:nvPr/>
        </p:nvSpPr>
        <p:spPr>
          <a:xfrm>
            <a:off x="814275" y="3733350"/>
            <a:ext cx="62049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50,000 + 3,000 + 600 + 20 +7</a:t>
            </a:r>
            <a:endParaRPr sz="3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53,627</a:t>
            </a:r>
            <a:endParaRPr sz="3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System</a:t>
            </a:r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814275" y="1441150"/>
            <a:ext cx="61326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Binary System - Base 2</a:t>
            </a:r>
            <a:endParaRPr/>
          </a:p>
        </p:txBody>
      </p:sp>
      <p:graphicFrame>
        <p:nvGraphicFramePr>
          <p:cNvPr id="224" name="Google Shape;224;p17"/>
          <p:cNvGraphicFramePr/>
          <p:nvPr/>
        </p:nvGraphicFramePr>
        <p:xfrm>
          <a:off x="762825" y="228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{F3E96921-87BB-45EA-B2EB-6DADAAA8FC9F}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it represents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0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Ns 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2264175" y="3975325"/>
            <a:ext cx="3232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1011</a:t>
            </a:r>
            <a:r>
              <a:rPr b="1" baseline="-25000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 </a:t>
            </a:r>
            <a:r>
              <a:rPr b="1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 8 + 2 + 1 = 11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</a:t>
            </a:r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814275" y="1395875"/>
            <a:ext cx="61326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Convert 46</a:t>
            </a:r>
            <a:r>
              <a:rPr b="1" baseline="-25000" lang="en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 into binary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233" name="Google Shape;233;p18"/>
          <p:cNvGraphicFramePr/>
          <p:nvPr/>
        </p:nvGraphicFramePr>
        <p:xfrm>
          <a:off x="814275" y="22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{F3E96921-87BB-45EA-B2EB-6DADAAA8FC9F}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Ns 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5 </a:t>
                      </a:r>
                      <a:r>
                        <a:rPr lang="en"/>
                        <a:t>= 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4 </a:t>
                      </a:r>
                      <a:r>
                        <a:rPr lang="en"/>
                        <a:t>=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3 </a:t>
                      </a:r>
                      <a:r>
                        <a:rPr lang="en"/>
                        <a:t>=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2 </a:t>
                      </a:r>
                      <a:r>
                        <a:rPr lang="en"/>
                        <a:t>=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1 </a:t>
                      </a:r>
                      <a:r>
                        <a:rPr lang="en"/>
                        <a:t>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0</a:t>
                      </a:r>
                      <a:r>
                        <a:rPr lang="en"/>
                        <a:t> =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18"/>
          <p:cNvSpPr txBox="1"/>
          <p:nvPr/>
        </p:nvSpPr>
        <p:spPr>
          <a:xfrm>
            <a:off x="1848425" y="3155825"/>
            <a:ext cx="10341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46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    32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---------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14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3916750" y="3155825"/>
            <a:ext cx="10341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14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      8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---------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6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4950875" y="3155825"/>
            <a:ext cx="10341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6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      4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---------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5985075" y="3110975"/>
            <a:ext cx="10341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      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---------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2264175" y="4135175"/>
            <a:ext cx="3232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101110</a:t>
            </a:r>
            <a:r>
              <a:rPr b="1" baseline="-25000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9" name="Google Shape;239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Numeric Base Systems</a:t>
            </a:r>
            <a:endParaRPr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Octal -&gt; Base 8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Hexadecimal -&gt; Base 16</a:t>
            </a:r>
            <a:endParaRPr/>
          </a:p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Make Tech </a:t>
            </a:r>
            <a:r>
              <a:rPr lang="en"/>
              <a:t>Easier</a:t>
            </a:r>
            <a:endParaRPr/>
          </a:p>
        </p:txBody>
      </p:sp>
      <p:sp>
        <p:nvSpPr>
          <p:cNvPr id="252" name="Google Shape;252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813" y="201250"/>
            <a:ext cx="4991075" cy="42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#2</a:t>
            </a:r>
            <a:endParaRPr/>
          </a:p>
        </p:txBody>
      </p: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633175" y="707650"/>
            <a:ext cx="61326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Convert 1984</a:t>
            </a:r>
            <a:r>
              <a:rPr b="1" baseline="-25000" lang="en" sz="2400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1" lang="en" sz="2400">
                <a:latin typeface="Roboto Condensed"/>
                <a:ea typeface="Roboto Condensed"/>
                <a:cs typeface="Roboto Condensed"/>
                <a:sym typeface="Roboto Condensed"/>
              </a:rPr>
              <a:t> into hexadecimal.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261" name="Google Shape;261;p21"/>
          <p:cNvGraphicFramePr/>
          <p:nvPr/>
        </p:nvGraphicFramePr>
        <p:xfrm>
          <a:off x="952500" y="151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{F3E96921-87BB-45EA-B2EB-6DADAAA8FC9F}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Ns 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= 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 = 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r>
                        <a:rPr baseline="30000" lang="en"/>
                        <a:t>1</a:t>
                      </a:r>
                      <a:r>
                        <a:rPr lang="en"/>
                        <a:t> =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r>
                        <a:rPr baseline="30000" lang="en"/>
                        <a:t>0</a:t>
                      </a:r>
                      <a:r>
                        <a:rPr lang="en"/>
                        <a:t> =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2" name="Google Shape;262;p21"/>
          <p:cNvSpPr txBox="1"/>
          <p:nvPr/>
        </p:nvSpPr>
        <p:spPr>
          <a:xfrm>
            <a:off x="3199975" y="2470850"/>
            <a:ext cx="84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1984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    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1792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-------------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212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2046900" y="2425050"/>
            <a:ext cx="84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256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       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7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-------------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1792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4353050" y="2470850"/>
            <a:ext cx="84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16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    12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-------------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212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5506125" y="2470850"/>
            <a:ext cx="84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212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    212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-------------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5123825" y="3562500"/>
            <a:ext cx="3501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</a:t>
            </a: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</a:t>
            </a:r>
            <a:r>
              <a:rPr lang="en" sz="2400" u="sng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7</a:t>
            </a: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</a:t>
            </a:r>
            <a:r>
              <a:rPr lang="en" sz="2400" u="sng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12</a:t>
            </a: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</a:t>
            </a:r>
            <a:r>
              <a:rPr lang="en" sz="2400" u="sng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 </a:t>
            </a:r>
            <a:r>
              <a:rPr b="1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 7C0</a:t>
            </a:r>
            <a:r>
              <a:rPr b="1" baseline="-25000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</a:t>
            </a:r>
            <a:r>
              <a:rPr b="1" lang="en" sz="24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u="sng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440675" y="3562500"/>
            <a:ext cx="4513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7(</a:t>
            </a: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16</a:t>
            </a:r>
            <a:r>
              <a:rPr baseline="30000"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</a:t>
            </a: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 + 12(</a:t>
            </a: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16</a:t>
            </a:r>
            <a:r>
              <a:rPr baseline="30000"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</a:t>
            </a: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 + 0(16</a:t>
            </a:r>
            <a:r>
              <a:rPr baseline="30000"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</a:t>
            </a:r>
            <a:r>
              <a:rPr lang="en"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 = 1984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