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Proxima Nova"/>
      <p:regular r:id="rId66"/>
      <p:bold r:id="rId67"/>
      <p:italic r:id="rId68"/>
      <p:boldItalic r:id="rId69"/>
    </p:embeddedFont>
    <p:embeddedFont>
      <p:font typeface="Amatic SC"/>
      <p:regular r:id="rId70"/>
      <p:bold r:id="rId71"/>
    </p:embeddedFont>
    <p:embeddedFont>
      <p:font typeface="Balthazar"/>
      <p:regular r:id="rId72"/>
    </p:embeddedFont>
    <p:embeddedFont>
      <p:font typeface="Merriweather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1CAFEE-F2DC-40FE-A009-1D5268653EE7}">
  <a:tblStyle styleId="{581CAFEE-F2DC-40FE-A009-1D5268653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erriweather-regular.fntdata"/><Relationship Id="rId72" Type="http://schemas.openxmlformats.org/officeDocument/2006/relationships/font" Target="fonts/Balthazar-regular.fntdata"/><Relationship Id="rId31" Type="http://schemas.openxmlformats.org/officeDocument/2006/relationships/slide" Target="slides/slide25.xml"/><Relationship Id="rId75" Type="http://schemas.openxmlformats.org/officeDocument/2006/relationships/font" Target="fonts/Merriweather-italic.fntdata"/><Relationship Id="rId30" Type="http://schemas.openxmlformats.org/officeDocument/2006/relationships/slide" Target="slides/slide24.xml"/><Relationship Id="rId74" Type="http://schemas.openxmlformats.org/officeDocument/2006/relationships/font" Target="fonts/Merriweather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font" Target="fonts/Merriweather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AmaticSC-bold.fntdata"/><Relationship Id="rId70" Type="http://schemas.openxmlformats.org/officeDocument/2006/relationships/font" Target="fonts/AmaticSC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ProximaNova-italic.fntdata"/><Relationship Id="rId23" Type="http://schemas.openxmlformats.org/officeDocument/2006/relationships/slide" Target="slides/slide17.xml"/><Relationship Id="rId67" Type="http://schemas.openxmlformats.org/officeDocument/2006/relationships/font" Target="fonts/ProximaNova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roximaNova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8647b540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8647b54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842350ccb8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842350ccb8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842350ccb8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842350ccb8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842350ccb8_0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842350ccb8_0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842350ccb8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842350ccb8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842350ccb8_0_1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842350ccb8_0_1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842350ccb8_0_1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842350ccb8_0_1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842350ccb8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842350ccb8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842350ccb8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842350ccb8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842350ccb8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842350ccb8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842350ccb8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842350ccb8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842350ccb8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842350ccb8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842350ccb8_0_1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842350ccb8_0_1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842350ccb8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842350ccb8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842350ccb8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842350ccb8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842350ccb8_0_2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842350ccb8_0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842350ccb8_0_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842350ccb8_0_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842350ccb8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842350ccb8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842350ccb8_0_2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842350ccb8_0_2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842350ccb8_0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842350ccb8_0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842350ccb8_0_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842350ccb8_0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842350ccb8_0_2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842350ccb8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42350ccb8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42350ccb8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842350ccb8_0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842350ccb8_0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842350ccb8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842350ccb8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842350ccb8_0_2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842350ccb8_0_2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842350ccb8_0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842350ccb8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842350ccb8_0_2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842350ccb8_0_2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842350ccb8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842350ccb8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842350ccb8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842350ccb8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842350ccb8_0_2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842350ccb8_0_2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842350ccb8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842350ccb8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842350ccb8_0_2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842350ccb8_0_2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842350ccb8_0_1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842350ccb8_0_1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8647b540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8647b540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8647b540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8647b540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8647b540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8647b540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8647b540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8647b540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8647b540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8647b540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842350ccb8_0_1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842350ccb8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842350ccb8_0_2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842350ccb8_0_2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842350ccb8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842350ccb8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842350ccb8_0_2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842350ccb8_0_2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842350ccb8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842350ccb8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842350ccb8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842350ccb8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42350ccb8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42350ccb8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842350ccb8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842350ccb8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842350ccb8_0_2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842350ccb8_0_2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842350ccb8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842350ccb8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842350ccb8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842350ccb8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8647b540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8647b540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8647b540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8647b540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647b5405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647b540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8647b5405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8647b5405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8647b540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8647b540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842350ccb8_0_1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842350ccb8_0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842350ccb8_0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842350ccb8_0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42350ccb8_0_1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42350ccb8_0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842350ccb8_0_1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842350ccb8_0_1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9" name="Google Shape;18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0" name="Google Shape;18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Java Basics</a:t>
            </a:r>
            <a:endParaRPr u="sng"/>
          </a:p>
        </p:txBody>
      </p:sp>
      <p:sp>
        <p:nvSpPr>
          <p:cNvPr id="1896" name="Google Shape;189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2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949" name="Google Shape;1949;p2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variable is a type of container that holds some type of value.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It’s the specific name we utilize for a memory location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Primitive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Double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Character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Non-Primitive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2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</a:t>
            </a:r>
            <a:endParaRPr/>
          </a:p>
        </p:txBody>
      </p:sp>
      <p:sp>
        <p:nvSpPr>
          <p:cNvPr id="1955" name="Google Shape;1955;p2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Identifier</a:t>
            </a:r>
            <a:r>
              <a:rPr lang="en"/>
              <a:t>: any sequence of characters that name variable, class, method, or parameter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Case Sensitive (Fauzan ≠ fauzan)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Should reflect the context of the variable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“</a:t>
            </a:r>
            <a:r>
              <a:rPr lang="en"/>
              <a:t>n</a:t>
            </a:r>
            <a:r>
              <a:rPr lang="en"/>
              <a:t>ame” is better to use than “n”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Traditionally, the first letter is lowercase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2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</a:t>
            </a:r>
            <a:endParaRPr/>
          </a:p>
        </p:txBody>
      </p:sp>
      <p:sp>
        <p:nvSpPr>
          <p:cNvPr id="1961" name="Google Shape;1961;p2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Assignment Operator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Used to give a variable a value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equal sign (=) is used to assign values to variables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Syntax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lang="en"/>
              <a:t>ariableType identifier = value;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2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</a:t>
            </a:r>
            <a:endParaRPr/>
          </a:p>
        </p:txBody>
      </p:sp>
      <p:sp>
        <p:nvSpPr>
          <p:cNvPr id="1967" name="Google Shape;1967;p2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A whole number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Any number that is not a fraction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Examples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5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69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-45678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Java Syntax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int ourNumber = 420; 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2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  <p:sp>
        <p:nvSpPr>
          <p:cNvPr id="1973" name="Google Shape;1973;p2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Can hold decimals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Examples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5.0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69.9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-45678.89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Java Syntax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double ourNumber = 420.96; </a:t>
            </a:r>
            <a:endParaRPr sz="1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979" name="Google Shape;1979;p2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Can store true/false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Examples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True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false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Java Syntax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Boolean myBoolean= true; </a:t>
            </a:r>
            <a:endParaRPr sz="1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2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1985" name="Google Shape;1985;p2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Can store a letter or symbol (a character)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Examples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A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B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c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Java Syntax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Char ourCharacter = ‘A’; </a:t>
            </a:r>
            <a:endParaRPr sz="1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991" name="Google Shape;1991;p3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Can store words and phrases (multiple characters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Examples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Hello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Fauzan is awesome!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Nice</a:t>
            </a:r>
            <a:endParaRPr sz="19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Balthazar"/>
              <a:buChar char="●"/>
            </a:pPr>
            <a:r>
              <a:rPr lang="en" sz="23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Java Syntax</a:t>
            </a:r>
            <a:endParaRPr sz="2300">
              <a:solidFill>
                <a:srgbClr val="666666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Balthazar"/>
              <a:buChar char="○"/>
            </a:pPr>
            <a:r>
              <a:rPr lang="en" sz="1900">
                <a:solidFill>
                  <a:srgbClr val="666666"/>
                </a:solidFill>
                <a:latin typeface="Balthazar"/>
                <a:ea typeface="Balthazar"/>
                <a:cs typeface="Balthazar"/>
                <a:sym typeface="Balthazar"/>
              </a:rPr>
              <a:t>String myString = “Fauzan is cool!” </a:t>
            </a:r>
            <a:endParaRPr sz="1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31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2002" name="Google Shape;200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Overview</a:t>
            </a:r>
            <a:endParaRPr/>
          </a:p>
        </p:txBody>
      </p:sp>
      <p:sp>
        <p:nvSpPr>
          <p:cNvPr id="1902" name="Google Shape;1902;p1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Print Statement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Variables (int, double, boolean, String)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Sequences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 &amp; Output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Introduction to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3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08" name="Google Shape;2008;p3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three different types of comments in Java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Comment</a:t>
            </a:r>
            <a:endParaRPr/>
          </a:p>
        </p:txBody>
      </p:sp>
      <p:sp>
        <p:nvSpPr>
          <p:cNvPr id="2014" name="Google Shape;2014;p3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Comments are ignored by the compiler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Single line comment</a:t>
            </a:r>
            <a:endParaRPr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//This is a single line comment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Line Comment</a:t>
            </a:r>
            <a:endParaRPr/>
          </a:p>
        </p:txBody>
      </p:sp>
      <p:sp>
        <p:nvSpPr>
          <p:cNvPr id="2020" name="Google Shape;2020;p3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 line comment</a:t>
            </a:r>
            <a:endParaRPr/>
          </a:p>
          <a:p>
            <a:pPr indent="-3810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/* This is a multi                                                                                                             line comment */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3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 Comment</a:t>
            </a:r>
            <a:endParaRPr/>
          </a:p>
        </p:txBody>
      </p:sp>
      <p:sp>
        <p:nvSpPr>
          <p:cNvPr id="2026" name="Google Shape;2026;p3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Javadoc Comments</a:t>
            </a:r>
            <a:endParaRPr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Used to provide API documentation in HTML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37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2037" name="Google Shape;203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3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43" name="Google Shape;2043;p3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Acquire the basics of </a:t>
            </a:r>
            <a:r>
              <a:rPr lang="en"/>
              <a:t>arithmetic</a:t>
            </a:r>
            <a:r>
              <a:rPr lang="en"/>
              <a:t> operators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Addition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Subtraction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Multiplication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Division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Modulus (Remainder)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4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</a:t>
            </a:r>
            <a:endParaRPr/>
          </a:p>
        </p:txBody>
      </p:sp>
      <p:sp>
        <p:nvSpPr>
          <p:cNvPr id="2049" name="Google Shape;2049;p4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 Operator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Used to add integers or doubles together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+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int x = 3 +5;                  //Returns 8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double y = 3.5 + 4;     //Returns 7.5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4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</a:t>
            </a:r>
            <a:endParaRPr/>
          </a:p>
        </p:txBody>
      </p:sp>
      <p:sp>
        <p:nvSpPr>
          <p:cNvPr id="2055" name="Google Shape;2055;p4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Subtraction Operator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-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</a:t>
            </a:r>
            <a:r>
              <a:rPr lang="en"/>
              <a:t>nt w = 5 - 3;                         //Returns 2  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</a:t>
            </a:r>
            <a:r>
              <a:rPr lang="en"/>
              <a:t>ouble a = 3.14  -  0.14;    //Returns 3.0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</a:t>
            </a:r>
            <a:endParaRPr/>
          </a:p>
        </p:txBody>
      </p:sp>
      <p:sp>
        <p:nvSpPr>
          <p:cNvPr id="2061" name="Google Shape;2061;p42"/>
          <p:cNvSpPr txBox="1"/>
          <p:nvPr>
            <p:ph idx="1" type="body"/>
          </p:nvPr>
        </p:nvSpPr>
        <p:spPr>
          <a:xfrm>
            <a:off x="1131750" y="1312800"/>
            <a:ext cx="70608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Multiplication</a:t>
            </a:r>
            <a:r>
              <a:rPr lang="en"/>
              <a:t> Operator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*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</a:t>
            </a:r>
            <a:r>
              <a:rPr lang="en"/>
              <a:t>nt nice = 42 * 10;    //Returns 420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</a:t>
            </a:r>
            <a:r>
              <a:rPr lang="en"/>
              <a:t>ouble wack = 34.5 * 2;  //Returns 69.0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Statement</a:t>
            </a:r>
            <a:endParaRPr/>
          </a:p>
        </p:txBody>
      </p:sp>
      <p:sp>
        <p:nvSpPr>
          <p:cNvPr id="1908" name="Google Shape;190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4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</a:t>
            </a:r>
            <a:endParaRPr/>
          </a:p>
        </p:txBody>
      </p:sp>
      <p:sp>
        <p:nvSpPr>
          <p:cNvPr id="2067" name="Google Shape;2067;p4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Division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/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</a:t>
            </a:r>
            <a:r>
              <a:rPr lang="en"/>
              <a:t>nt a = 8/4 ;         //Returns 2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double b = 9/4; //Returns 2, not 2.25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</a:t>
            </a:r>
            <a:r>
              <a:rPr lang="en"/>
              <a:t>ouble c = 9.0/4; //Returns 2.25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4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 (Remainder)</a:t>
            </a:r>
            <a:endParaRPr/>
          </a:p>
        </p:txBody>
      </p:sp>
      <p:sp>
        <p:nvSpPr>
          <p:cNvPr id="2073" name="Google Shape;2073;p4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Modulus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Returns remainder of two numbers after they’ve been divided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</a:t>
            </a:r>
            <a:r>
              <a:rPr lang="en"/>
              <a:t>nt g = 10%3;           //Returns 1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</a:t>
            </a:r>
            <a:r>
              <a:rPr lang="en"/>
              <a:t>ouble h = 5%6;    //Returns 5.0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45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Sequences</a:t>
            </a:r>
            <a:endParaRPr/>
          </a:p>
        </p:txBody>
      </p:sp>
      <p:sp>
        <p:nvSpPr>
          <p:cNvPr id="2084" name="Google Shape;2084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Overview</a:t>
            </a:r>
            <a:endParaRPr/>
          </a:p>
        </p:txBody>
      </p:sp>
      <p:sp>
        <p:nvSpPr>
          <p:cNvPr id="2090" name="Google Shape;2090;p4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escape sequences are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 escape sequences to the print statement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Sequences</a:t>
            </a:r>
            <a:endParaRPr/>
          </a:p>
        </p:txBody>
      </p:sp>
      <p:sp>
        <p:nvSpPr>
          <p:cNvPr id="2096" name="Google Shape;2096;p4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sequences allow the compiler to interpret a sequence of characters under a different context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syntax for escape sequences is a backslash (“\”) preceding a character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4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New Line” Escape Sequence</a:t>
            </a:r>
            <a:endParaRPr/>
          </a:p>
        </p:txBody>
      </p:sp>
      <p:sp>
        <p:nvSpPr>
          <p:cNvPr id="2102" name="Google Shape;2102;p49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\n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System.out.println(“Hello\nWorld”);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Result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Hello                                                                                                    World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5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Double Quote” Escape Sequence</a:t>
            </a:r>
            <a:endParaRPr/>
          </a:p>
        </p:txBody>
      </p:sp>
      <p:sp>
        <p:nvSpPr>
          <p:cNvPr id="2108" name="Google Shape;2108;p50"/>
          <p:cNvSpPr txBox="1"/>
          <p:nvPr>
            <p:ph idx="1" type="body"/>
          </p:nvPr>
        </p:nvSpPr>
        <p:spPr>
          <a:xfrm>
            <a:off x="1131750" y="111805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\”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System.out.println(“\“I  am Iron Man.\” - Iron Man”);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Result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“I am Iron Man.” - Ironman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5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Backslash” Escape Sequence</a:t>
            </a:r>
            <a:endParaRPr/>
          </a:p>
        </p:txBody>
      </p:sp>
      <p:sp>
        <p:nvSpPr>
          <p:cNvPr id="2114" name="Google Shape;2114;p5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\\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System.out.println(“	</a:t>
            </a:r>
            <a:r>
              <a:rPr lang="en"/>
              <a:t>\\</a:t>
            </a:r>
            <a:r>
              <a:rPr lang="en"/>
              <a:t>”);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Result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\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52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14" name="Google Shape;1914;p1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Acquire the basics for constructing a Java program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“Hello, World” Program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the two different types of the print statement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oncatenation</a:t>
            </a:r>
            <a:endParaRPr/>
          </a:p>
        </p:txBody>
      </p:sp>
      <p:sp>
        <p:nvSpPr>
          <p:cNvPr id="2125" name="Google Shape;2125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5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131" name="Google Shape;2131;p5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concatenate in Java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5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Plus Sign</a:t>
            </a:r>
            <a:endParaRPr/>
          </a:p>
        </p:txBody>
      </p:sp>
      <p:sp>
        <p:nvSpPr>
          <p:cNvPr id="2137" name="Google Shape;2137;p5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utilize the plus sign whenever you want to </a:t>
            </a:r>
            <a:r>
              <a:rPr lang="en"/>
              <a:t>concatenate values.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Concatenate Strings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String name = “Fauzan” + “ A.”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System.out.println(name);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Result: Fauzan A.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5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r>
              <a:rPr lang="en"/>
              <a:t> in the Print Statement</a:t>
            </a:r>
            <a:endParaRPr/>
          </a:p>
        </p:txBody>
      </p:sp>
      <p:sp>
        <p:nvSpPr>
          <p:cNvPr id="2143" name="Google Shape;2143;p5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Code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String username = “noobmaster69”;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String password = “legend27”;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System.out.println(“Username: ” + username);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System.out.println(“Password: ” + password);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Result</a:t>
            </a:r>
            <a:endParaRPr sz="20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Username: noobmaster69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Password: legend27 </a:t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7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&amp; Output</a:t>
            </a:r>
            <a:endParaRPr/>
          </a:p>
        </p:txBody>
      </p:sp>
      <p:sp>
        <p:nvSpPr>
          <p:cNvPr id="2154" name="Google Shape;2154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5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160" name="Google Shape;2160;p5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 and Output on the AP CSA exam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 and Output in Java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on the AP CSA Exam</a:t>
            </a:r>
            <a:endParaRPr/>
          </a:p>
        </p:txBody>
      </p:sp>
      <p:sp>
        <p:nvSpPr>
          <p:cNvPr id="2166" name="Google Shape;2166;p6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 from users is not on the AP CSA Java subset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input is used, it will be used like this:</a:t>
            </a:r>
            <a:endParaRPr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String name = . . . ; //read user input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6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on the AP CSA Exam</a:t>
            </a:r>
            <a:endParaRPr/>
          </a:p>
        </p:txBody>
      </p:sp>
      <p:sp>
        <p:nvSpPr>
          <p:cNvPr id="2172" name="Google Shape;2172;p6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Output of data will be confined to: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System.out.println();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System.out.print();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Output types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Numbers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Boolean Expression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6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Scanner Class</a:t>
            </a:r>
            <a:endParaRPr/>
          </a:p>
        </p:txBody>
      </p:sp>
      <p:sp>
        <p:nvSpPr>
          <p:cNvPr id="2178" name="Google Shape;2178;p6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Scanner Class lets you get user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have to import it from the java.util package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you use the Scanner class, you have to instantiate it.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Getting an integer is different from getting a String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System.out.println();</a:t>
            </a:r>
            <a:endParaRPr/>
          </a:p>
        </p:txBody>
      </p:sp>
      <p:sp>
        <p:nvSpPr>
          <p:cNvPr id="1920" name="Google Shape;1920;p1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System.out.println();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allows you output an item and then start a new line of output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System.out.println(“Hello, World!”);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System.out.println(“Hi there!);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Result: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Hello, World!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 there!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3"/>
          <p:cNvSpPr txBox="1"/>
          <p:nvPr>
            <p:ph type="title"/>
          </p:nvPr>
        </p:nvSpPr>
        <p:spPr>
          <a:xfrm>
            <a:off x="1131750" y="4548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2184" name="Google Shape;2184;p63"/>
          <p:cNvSpPr txBox="1"/>
          <p:nvPr>
            <p:ph idx="1" type="body"/>
          </p:nvPr>
        </p:nvSpPr>
        <p:spPr>
          <a:xfrm>
            <a:off x="809300" y="914425"/>
            <a:ext cx="76578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//Instantiate the Scanner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Scanner myScanner = new Scanner(System.in);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//Tell the user what they’re </a:t>
            </a:r>
            <a:r>
              <a:rPr lang="en"/>
              <a:t>inputting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System.out.println(“What’s your age?”);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//Get user input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userAge = myScanner.nextInt();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6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for Different Types</a:t>
            </a:r>
            <a:endParaRPr/>
          </a:p>
        </p:txBody>
      </p:sp>
      <p:graphicFrame>
        <p:nvGraphicFramePr>
          <p:cNvPr id="2190" name="Google Shape;2190;p64"/>
          <p:cNvGraphicFramePr/>
          <p:nvPr/>
        </p:nvGraphicFramePr>
        <p:xfrm>
          <a:off x="952500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{581CAFEE-F2DC-40FE-A009-1D5268653EE7}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Method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Function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nextInt()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User inputs an integer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nextDouble()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User inputs a double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nextBoolean()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User inputs true or false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nextLine()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User inputs a String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65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sp>
        <p:nvSpPr>
          <p:cNvPr id="2201" name="Google Shape;2201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6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207" name="Google Shape;2207;p6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change a variable’s variable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proper division in Java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6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an Integer to a Double</a:t>
            </a:r>
            <a:endParaRPr/>
          </a:p>
        </p:txBody>
      </p:sp>
      <p:sp>
        <p:nvSpPr>
          <p:cNvPr id="2213" name="Google Shape;2213;p6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 favInteger = 420;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double favDouble = (double)favInteger;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System.out.println(favDouble);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420.0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6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Double to an Integer</a:t>
            </a:r>
            <a:endParaRPr/>
          </a:p>
        </p:txBody>
      </p:sp>
      <p:sp>
        <p:nvSpPr>
          <p:cNvPr id="2219" name="Google Shape;2219;p6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ouble nice = 6.9;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</a:t>
            </a:r>
            <a:r>
              <a:rPr lang="en"/>
              <a:t>nt notNice = (int)nice;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System.out.println(notNice);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6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7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</a:t>
            </a:r>
            <a:endParaRPr/>
          </a:p>
        </p:txBody>
      </p:sp>
      <p:sp>
        <p:nvSpPr>
          <p:cNvPr id="2225" name="Google Shape;2225;p70"/>
          <p:cNvSpPr txBox="1"/>
          <p:nvPr>
            <p:ph idx="1" type="body"/>
          </p:nvPr>
        </p:nvSpPr>
        <p:spPr>
          <a:xfrm>
            <a:off x="1131750" y="1205925"/>
            <a:ext cx="68805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The Integer Answer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Code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</a:t>
            </a:r>
            <a:r>
              <a:rPr lang="en" sz="2000"/>
              <a:t>nt giftMoney = 20;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</a:t>
            </a:r>
            <a:r>
              <a:rPr lang="en" sz="2000"/>
              <a:t>nt familyMembers = 3;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</a:t>
            </a:r>
            <a:r>
              <a:rPr lang="en" sz="2000"/>
              <a:t>ouble average = giftMoney/familyMembers;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System.out.println(average);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Result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6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7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(cont.)</a:t>
            </a:r>
            <a:endParaRPr/>
          </a:p>
        </p:txBody>
      </p:sp>
      <p:sp>
        <p:nvSpPr>
          <p:cNvPr id="2231" name="Google Shape;2231;p71"/>
          <p:cNvSpPr txBox="1"/>
          <p:nvPr>
            <p:ph idx="1" type="body"/>
          </p:nvPr>
        </p:nvSpPr>
        <p:spPr>
          <a:xfrm>
            <a:off x="668600" y="1205925"/>
            <a:ext cx="7587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The Double Answer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Code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 giftMoney = 20;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 familyMembers = 3;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double average = (double)giftMoney/familyMembers;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System.out.println(average);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Result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6.666666666666667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72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System.out.print(); </a:t>
            </a:r>
            <a:endParaRPr/>
          </a:p>
        </p:txBody>
      </p:sp>
      <p:sp>
        <p:nvSpPr>
          <p:cNvPr id="1926" name="Google Shape;1926;p1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System.out.print();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allows you output an item without starting a new line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System.out.print(“Hello, World!”)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System.out.print(“Hi there!”);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Result: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Hello, World!Hi there!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20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937" name="Google Shape;193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2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43" name="Google Shape;1943;p2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Assignment Operator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identifiers used in Java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 the </a:t>
            </a:r>
            <a:r>
              <a:rPr lang="en"/>
              <a:t>identifiers</a:t>
            </a:r>
            <a:r>
              <a:rPr lang="en"/>
              <a:t> to the print statement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