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C128FB-CB16-4A5A-83FF-34F68964CA02}">
  <a:tblStyle styleId="{39C128FB-CB16-4A5A-83FF-34F68964CA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80ac399ae3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80ac399ae3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80ac399ae3_0_2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80ac399ae3_0_2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80ac399ae3_0_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80ac399ae3_0_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80ac399ae3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80ac399ae3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80ac399ae3_0_2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80ac399ae3_0_2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80ac399ae3_0_2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80ac399ae3_0_2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80ac399ae3_0_2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80ac399ae3_0_2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80ac399ae3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80ac399ae3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80ac399ae3_0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80ac399ae3_0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80ac399ae3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80ac399ae3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80ac399ae3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80ac399ae3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80ac399ae3_0_2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80ac399ae3_0_2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80ac399ae3_0_1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80ac399ae3_0_1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80ac399ae3_0_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80ac399ae3_0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80ac399ae3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80ac399ae3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80ac399ae3_0_2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80ac399ae3_0_2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80ac399ae3_0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80ac399ae3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883dc1c7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883dc1c7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883dc1c7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883dc1c7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883dc1c7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883dc1c7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883dc1c7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883dc1c7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0ac399ae3_0_1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0ac399ae3_0_1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883dc1c7e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883dc1c7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883dc1c7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883dc1c7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883dc1c7e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883dc1c7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80ac399ae3_0_1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80ac399ae3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883dc1c7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883dc1c7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883dc1c7e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883dc1c7e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92fbb94e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92fbb94e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883dc1c7e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883dc1c7e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92fbb94e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92fbb94e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92fbb94e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92fbb94e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80ac399ae3_0_1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80ac399ae3_0_1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80ac399ae3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80ac399ae3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883dc1c7e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Google Shape;2141;g883dc1c7e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883dc1c7e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883dc1c7e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83dc1c7e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83dc1c7e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83dc1c7e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83dc1c7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883dc1c7e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883dc1c7e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883dc1c7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883dc1c7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883dc1c7e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883dc1c7e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883dc1c7e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883dc1c7e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52ffcc8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52ffcc8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0ac399ae3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0ac399ae3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52ffcc8a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52ffcc8a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80ac399ae3_0_1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80ac399ae3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883dc1c7e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883dc1c7e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52ffcc8a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52ffcc8a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52ffcc8a5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52ffcc8a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52ffcc8a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52ffcc8a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52ffcc8a5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52ffcc8a5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52ffcc8a5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52ffcc8a5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52ffcc8a5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52ffcc8a5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80ac399ae3_0_1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80ac399ae3_0_1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80ac399ae3_0_1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80ac399ae3_0_1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52ffcc8a5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52ffcc8a5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9123902e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9123902e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9123902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9123902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9747103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974710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89747103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89747103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89747103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89747103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89747103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89747103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89747103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89747103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80ac399ae3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80ac399ae3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80ac399ae3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80ac399ae3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80ac399ae3_0_2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80ac399ae3_0_2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9" name="Google Shape;18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0" name="Google Shape;18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3" name="Google Shape;189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4" name="Google Shape;18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Expressions, Operators, and Control Structures</a:t>
            </a:r>
            <a:endParaRPr u="sng"/>
          </a:p>
        </p:txBody>
      </p:sp>
      <p:sp>
        <p:nvSpPr>
          <p:cNvPr id="1900" name="Google Shape;190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2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Operator</a:t>
            </a:r>
            <a:endParaRPr/>
          </a:p>
        </p:txBody>
      </p:sp>
      <p:sp>
        <p:nvSpPr>
          <p:cNvPr id="1954" name="Google Shape;1954;p24"/>
          <p:cNvSpPr txBox="1"/>
          <p:nvPr>
            <p:ph idx="1" type="body"/>
          </p:nvPr>
        </p:nvSpPr>
        <p:spPr>
          <a:xfrm>
            <a:off x="1131750" y="11262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&amp;&amp; is the AND operator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Its returns true if all expressions in the compound boolean expression are true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one boolean expression is false, the entire compound expression is false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Practice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(4&lt;5) &amp;&amp; (3&lt;=4)  -------&gt; Returns true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(6&lt;9) &amp;&amp; (3&gt;=4)  -------&gt; Returns false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2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Operator (cont.)</a:t>
            </a:r>
            <a:endParaRPr/>
          </a:p>
        </p:txBody>
      </p:sp>
      <p:graphicFrame>
        <p:nvGraphicFramePr>
          <p:cNvPr id="1960" name="Google Shape;1960;p25"/>
          <p:cNvGraphicFramePr/>
          <p:nvPr/>
        </p:nvGraphicFramePr>
        <p:xfrm>
          <a:off x="1495688" y="14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2050875"/>
                <a:gridCol w="2050875"/>
                <a:gridCol w="205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&amp;&amp;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TRUE 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FALSE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TRUE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TRUE</a:t>
                      </a:r>
                      <a:endParaRPr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FALSE</a:t>
                      </a:r>
                      <a:endParaRPr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FALSE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FALSE</a:t>
                      </a:r>
                      <a:endParaRPr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FALSE</a:t>
                      </a:r>
                      <a:endParaRPr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2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r>
              <a:rPr lang="en"/>
              <a:t> Operator</a:t>
            </a:r>
            <a:endParaRPr/>
          </a:p>
        </p:txBody>
      </p:sp>
      <p:sp>
        <p:nvSpPr>
          <p:cNvPr id="1966" name="Google Shape;1966;p26"/>
          <p:cNvSpPr txBox="1"/>
          <p:nvPr>
            <p:ph idx="1" type="body"/>
          </p:nvPr>
        </p:nvSpPr>
        <p:spPr>
          <a:xfrm>
            <a:off x="1131750" y="11262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||</a:t>
            </a:r>
            <a:r>
              <a:rPr lang="en" sz="1800"/>
              <a:t> is the OR operator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Its returns true if one of the expressions in the compound boolean expression are true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all boolean expressions are false, the entire compound expression is false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Practice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/>
              <a:t>(6&lt;9) || (3&gt;=4)</a:t>
            </a:r>
            <a:r>
              <a:rPr lang="en" sz="1800"/>
              <a:t>  -------&gt; Returns true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(6&gt;9) || </a:t>
            </a:r>
            <a:r>
              <a:rPr lang="en" sz="1800"/>
              <a:t>(3&gt;=4)  </a:t>
            </a:r>
            <a:r>
              <a:rPr lang="en" sz="1800"/>
              <a:t>-------&gt; Returns false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2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r>
              <a:rPr lang="en"/>
              <a:t> Operator (cont.)</a:t>
            </a:r>
            <a:endParaRPr/>
          </a:p>
        </p:txBody>
      </p:sp>
      <p:graphicFrame>
        <p:nvGraphicFramePr>
          <p:cNvPr id="1972" name="Google Shape;1972;p27"/>
          <p:cNvGraphicFramePr/>
          <p:nvPr/>
        </p:nvGraphicFramePr>
        <p:xfrm>
          <a:off x="1495688" y="14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2050875"/>
                <a:gridCol w="2050875"/>
                <a:gridCol w="205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||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TRUE 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FALSE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TRUE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FALSE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FALSE</a:t>
                      </a:r>
                      <a:endParaRPr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2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Operator</a:t>
            </a:r>
            <a:endParaRPr/>
          </a:p>
        </p:txBody>
      </p:sp>
      <p:sp>
        <p:nvSpPr>
          <p:cNvPr id="1978" name="Google Shape;1978;p2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Reverses the boolean expression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//Assume x is true and y is false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!x --------&gt; returns false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!y --------&gt; returns true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</a:t>
            </a:r>
            <a:r>
              <a:rPr lang="en"/>
              <a:t> Operator (cont.)</a:t>
            </a:r>
            <a:endParaRPr/>
          </a:p>
        </p:txBody>
      </p:sp>
      <p:graphicFrame>
        <p:nvGraphicFramePr>
          <p:cNvPr id="1984" name="Google Shape;1984;p29"/>
          <p:cNvGraphicFramePr/>
          <p:nvPr/>
        </p:nvGraphicFramePr>
        <p:xfrm>
          <a:off x="2119038" y="14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2452950"/>
                <a:gridCol w="245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!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Returns…</a:t>
                      </a: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TRUE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FALSE</a:t>
                      </a:r>
                      <a:endParaRPr b="1" sz="3600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30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Short-Circuit Logical Evaluation</a:t>
            </a:r>
            <a:endParaRPr/>
          </a:p>
        </p:txBody>
      </p:sp>
      <p:sp>
        <p:nvSpPr>
          <p:cNvPr id="1995" name="Google Shape;19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</a:t>
            </a:r>
            <a:endParaRPr/>
          </a:p>
        </p:txBody>
      </p:sp>
      <p:sp>
        <p:nvSpPr>
          <p:cNvPr id="2001" name="Google Shape;2001;p3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Recognize short-circuit logical evaluation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3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 Review</a:t>
            </a:r>
            <a:endParaRPr/>
          </a:p>
        </p:txBody>
      </p:sp>
      <p:sp>
        <p:nvSpPr>
          <p:cNvPr id="2007" name="Google Shape;2007;p3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the &amp;&amp; logical operator is used, both sides of the compound boolean expression need to be true for the expression to return true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the || logical operator is used, only one side of the compound boolean expression needs to be true for the expression to return true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1906" name="Google Shape;1906;p1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</a:t>
            </a:r>
            <a:r>
              <a:rPr lang="en" sz="2000"/>
              <a:t>Relational Operators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Logical Operators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Short-Circuit Logical Operators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Assignment Operators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Increment and Decrement Operators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Operator Precedence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If - else statement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While Loops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For Loops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Short-Circuit Logical Evaluation</a:t>
            </a:r>
            <a:endParaRPr/>
          </a:p>
        </p:txBody>
      </p:sp>
      <p:sp>
        <p:nvSpPr>
          <p:cNvPr id="2013" name="Google Shape;2013;p34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AND Operator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(6&gt;9)&amp;&amp;(7&lt;9)  -----&gt; Returns false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OR Operator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(6&lt;9)||(7&lt;9)     -----&gt; Returns true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both compound boolean expressions, the second boolean expression is not evaluated.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sp>
        <p:nvSpPr>
          <p:cNvPr id="2019" name="Google Shape;2019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3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25" name="Google Shape;2025;p3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different assignment operators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 the different assignment operators and understand their meaning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graphicFrame>
        <p:nvGraphicFramePr>
          <p:cNvPr id="2031" name="Google Shape;2031;p37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Operator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In Practice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Visualization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</a:t>
                      </a: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= 5; 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You got this...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 += 5; 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</a:t>
                      </a: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= x + 5;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-=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</a:t>
                      </a: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-= 5;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 = x - 5;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*=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</a:t>
                      </a: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*= 5;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 = x * 5;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/=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</a:t>
                      </a: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/= 5;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 = x / 5;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%=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</a:t>
                      </a: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 %= 5;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x = x % 5;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38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</a:t>
            </a:r>
            <a:r>
              <a:rPr lang="en"/>
              <a:t> &amp; </a:t>
            </a:r>
            <a:r>
              <a:rPr lang="en"/>
              <a:t>Decrement</a:t>
            </a:r>
            <a:r>
              <a:rPr lang="en"/>
              <a:t> Operators</a:t>
            </a:r>
            <a:endParaRPr/>
          </a:p>
        </p:txBody>
      </p:sp>
      <p:sp>
        <p:nvSpPr>
          <p:cNvPr id="2042" name="Google Shape;204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4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48" name="Google Shape;2048;p4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increment operator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decrement operator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distinction between the two different increment operators and two different decrement operators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4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and Decrement Operators</a:t>
            </a:r>
            <a:endParaRPr/>
          </a:p>
        </p:txBody>
      </p:sp>
      <p:graphicFrame>
        <p:nvGraphicFramePr>
          <p:cNvPr id="2054" name="Google Shape;2054;p41"/>
          <p:cNvGraphicFramePr/>
          <p:nvPr/>
        </p:nvGraphicFramePr>
        <p:xfrm>
          <a:off x="952500" y="18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Type 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Operator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In Practice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Visualization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Increment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++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x</a:t>
                      </a:r>
                      <a:r>
                        <a:rPr lang="en" sz="2100"/>
                        <a:t>++; OR ++x;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x</a:t>
                      </a:r>
                      <a:r>
                        <a:rPr lang="en" sz="2100"/>
                        <a:t> = x +1;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Decrement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--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x</a:t>
                      </a:r>
                      <a:r>
                        <a:rPr lang="en" sz="2100"/>
                        <a:t>--; OR --x;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x</a:t>
                      </a:r>
                      <a:r>
                        <a:rPr lang="en" sz="2100"/>
                        <a:t> = x - 1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42"/>
          <p:cNvSpPr txBox="1"/>
          <p:nvPr>
            <p:ph type="title"/>
          </p:nvPr>
        </p:nvSpPr>
        <p:spPr>
          <a:xfrm>
            <a:off x="509700" y="623025"/>
            <a:ext cx="81246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Distinction Between putting the Operator Before and After the Variable</a:t>
            </a:r>
            <a:endParaRPr/>
          </a:p>
        </p:txBody>
      </p:sp>
      <p:sp>
        <p:nvSpPr>
          <p:cNvPr id="2060" name="Google Shape;2060;p4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</a:t>
            </a:r>
            <a:r>
              <a:rPr lang="en"/>
              <a:t>nt x = 419;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System.out.println(x++);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System.out.println(x);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419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420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43"/>
          <p:cNvSpPr txBox="1"/>
          <p:nvPr>
            <p:ph type="title"/>
          </p:nvPr>
        </p:nvSpPr>
        <p:spPr>
          <a:xfrm>
            <a:off x="509700" y="623025"/>
            <a:ext cx="81246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Distinction Between putting the Operator Before and After the Variable</a:t>
            </a:r>
            <a:endParaRPr/>
          </a:p>
        </p:txBody>
      </p:sp>
      <p:sp>
        <p:nvSpPr>
          <p:cNvPr id="2066" name="Google Shape;2066;p4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 x = 419;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System.out.println(++x);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System.out.println(x);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420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</a:t>
            </a:r>
            <a:endParaRPr/>
          </a:p>
        </p:txBody>
      </p:sp>
      <p:sp>
        <p:nvSpPr>
          <p:cNvPr id="1912" name="Google Shape;191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44"/>
          <p:cNvSpPr txBox="1"/>
          <p:nvPr>
            <p:ph type="title"/>
          </p:nvPr>
        </p:nvSpPr>
        <p:spPr>
          <a:xfrm>
            <a:off x="509700" y="623025"/>
            <a:ext cx="81246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Distinction Between putting the Operator Before and After the Variable</a:t>
            </a:r>
            <a:endParaRPr/>
          </a:p>
        </p:txBody>
      </p:sp>
      <p:sp>
        <p:nvSpPr>
          <p:cNvPr id="2072" name="Google Shape;2072;p4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 x = 421;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System.out.println(x--);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System.out.println(x);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421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420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45"/>
          <p:cNvSpPr txBox="1"/>
          <p:nvPr>
            <p:ph type="title"/>
          </p:nvPr>
        </p:nvSpPr>
        <p:spPr>
          <a:xfrm>
            <a:off x="509700" y="623025"/>
            <a:ext cx="81246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Distinction Between putting the Operator Before and After the Variable</a:t>
            </a:r>
            <a:endParaRPr/>
          </a:p>
        </p:txBody>
      </p:sp>
      <p:sp>
        <p:nvSpPr>
          <p:cNvPr id="2078" name="Google Shape;2078;p4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 x = 421;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System.out.println(--x);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System.out.println(x);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420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420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46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47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2089" name="Google Shape;2089;p47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95" name="Google Shape;2095;p4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operator precedence is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 operator precedence concepts to Java expressions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4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 / Order of Operations</a:t>
            </a:r>
            <a:endParaRPr/>
          </a:p>
        </p:txBody>
      </p:sp>
      <p:graphicFrame>
        <p:nvGraphicFramePr>
          <p:cNvPr id="2101" name="Google Shape;2101;p49"/>
          <p:cNvGraphicFramePr/>
          <p:nvPr/>
        </p:nvGraphicFramePr>
        <p:xfrm>
          <a:off x="1449050" y="12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3122950"/>
                <a:gridCol w="312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Precedence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Operator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++, --, !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*, /, %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+, -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&gt;, &lt;, &gt;=, &lt;=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==, !=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&amp;&amp;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||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8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=, +=, -=, *=, /=, %=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2" name="Google Shape;2102;p49"/>
          <p:cNvSpPr txBox="1"/>
          <p:nvPr/>
        </p:nvSpPr>
        <p:spPr>
          <a:xfrm>
            <a:off x="4538100" y="4737525"/>
            <a:ext cx="46059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Bolded Precedence is evaluated from right to left.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5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 1</a:t>
            </a:r>
            <a:endParaRPr/>
          </a:p>
        </p:txBody>
      </p:sp>
      <p:sp>
        <p:nvSpPr>
          <p:cNvPr id="2108" name="Google Shape;2108;p50"/>
          <p:cNvSpPr txBox="1"/>
          <p:nvPr>
            <p:ph idx="1" type="body"/>
          </p:nvPr>
        </p:nvSpPr>
        <p:spPr>
          <a:xfrm>
            <a:off x="2360950" y="1312800"/>
            <a:ext cx="50592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 = b = c; 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graphicFrame>
        <p:nvGraphicFramePr>
          <p:cNvPr id="2109" name="Google Shape;2109;p5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1246000"/>
                <a:gridCol w="877650"/>
              </a:tblGrid>
              <a:tr h="6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Precedence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Operator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5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++, --, !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5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*, /, %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+, -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6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&gt;, &lt;, &gt;=, &lt;=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==, !=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&amp;&amp;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||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121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8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=, +=, -=, *=, /=, %=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5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 2</a:t>
            </a:r>
            <a:endParaRPr/>
          </a:p>
        </p:txBody>
      </p:sp>
      <p:sp>
        <p:nvSpPr>
          <p:cNvPr id="2115" name="Google Shape;2115;p51"/>
          <p:cNvSpPr txBox="1"/>
          <p:nvPr>
            <p:ph idx="1" type="body"/>
          </p:nvPr>
        </p:nvSpPr>
        <p:spPr>
          <a:xfrm>
            <a:off x="2360950" y="1312800"/>
            <a:ext cx="50592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5*3 + 24/4 -5</a:t>
            </a:r>
            <a:endParaRPr sz="3600"/>
          </a:p>
          <a:p>
            <a:pPr indent="0" lvl="0" marL="0" rtl="0" algn="ctr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15 +6 -5</a:t>
            </a:r>
            <a:endParaRPr sz="3600"/>
          </a:p>
          <a:p>
            <a:pPr indent="0" lvl="0" marL="0" rtl="0" algn="ctr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16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graphicFrame>
        <p:nvGraphicFramePr>
          <p:cNvPr id="2116" name="Google Shape;2116;p5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1246000"/>
                <a:gridCol w="877650"/>
              </a:tblGrid>
              <a:tr h="6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Precedence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Operator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5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++, --, !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5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*, /, %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+, -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6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&gt;, &lt;, &gt;=, &lt;=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==, !=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&amp;&amp;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||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121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8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=, +=, -=, *=, /=, %=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5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 3</a:t>
            </a:r>
            <a:endParaRPr/>
          </a:p>
        </p:txBody>
      </p:sp>
      <p:sp>
        <p:nvSpPr>
          <p:cNvPr id="2122" name="Google Shape;2122;p52"/>
          <p:cNvSpPr txBox="1"/>
          <p:nvPr>
            <p:ph idx="1" type="body"/>
          </p:nvPr>
        </p:nvSpPr>
        <p:spPr>
          <a:xfrm>
            <a:off x="2360950" y="1312800"/>
            <a:ext cx="64287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System.out.println(1 + 3+ “hello”); </a:t>
            </a:r>
            <a:endParaRPr sz="2600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System.out.println(“hello” + 1 + 3); </a:t>
            </a:r>
            <a:endParaRPr sz="2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aphicFrame>
        <p:nvGraphicFramePr>
          <p:cNvPr id="2123" name="Google Shape;2123;p5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1246000"/>
                <a:gridCol w="877650"/>
              </a:tblGrid>
              <a:tr h="6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Precedence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Operator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5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++, --, !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5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*, /, %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+, -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6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&gt;, &lt;, &gt;=, &lt;=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==, !=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&amp;&amp;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||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121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8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=, +=, -=, *=, /=, %=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4" name="Google Shape;2124;p52"/>
          <p:cNvSpPr txBox="1"/>
          <p:nvPr>
            <p:ph idx="1" type="body"/>
          </p:nvPr>
        </p:nvSpPr>
        <p:spPr>
          <a:xfrm>
            <a:off x="2535950" y="2987925"/>
            <a:ext cx="64287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4hello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hello13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5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 4</a:t>
            </a:r>
            <a:endParaRPr/>
          </a:p>
        </p:txBody>
      </p:sp>
      <p:sp>
        <p:nvSpPr>
          <p:cNvPr id="2130" name="Google Shape;2130;p53"/>
          <p:cNvSpPr txBox="1"/>
          <p:nvPr>
            <p:ph idx="1" type="body"/>
          </p:nvPr>
        </p:nvSpPr>
        <p:spPr>
          <a:xfrm>
            <a:off x="2360950" y="1312800"/>
            <a:ext cx="64287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System.out.println(1 + 3+ “hello”); </a:t>
            </a:r>
            <a:endParaRPr sz="2600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System.out.println(“hello” + (1 + 3)); </a:t>
            </a:r>
            <a:endParaRPr sz="2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aphicFrame>
        <p:nvGraphicFramePr>
          <p:cNvPr id="2131" name="Google Shape;2131;p5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1246000"/>
                <a:gridCol w="877650"/>
              </a:tblGrid>
              <a:tr h="6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Precedence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Operator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5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++, --, !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5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*, /, %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+, -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68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&gt;, &lt;, &gt;=, &lt;=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==, !=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6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&amp;&amp;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38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||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  <a:tr h="121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8</a:t>
                      </a:r>
                      <a:endParaRPr b="1"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=, +=, -=, *=, /=, %=</a:t>
                      </a:r>
                      <a:endParaRPr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2" name="Google Shape;2132;p53"/>
          <p:cNvSpPr txBox="1"/>
          <p:nvPr>
            <p:ph idx="1" type="body"/>
          </p:nvPr>
        </p:nvSpPr>
        <p:spPr>
          <a:xfrm>
            <a:off x="2535950" y="2987925"/>
            <a:ext cx="64287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4hello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hello4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18" name="Google Shape;1918;p1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different relational operators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the relational operators are applied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else statements</a:t>
            </a:r>
            <a:endParaRPr/>
          </a:p>
        </p:txBody>
      </p:sp>
      <p:sp>
        <p:nvSpPr>
          <p:cNvPr id="2138" name="Google Shape;2138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5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144" name="Google Shape;2144;p5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construct if and if-else statements.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else-if statements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nested if statements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5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if Statement</a:t>
            </a:r>
            <a:endParaRPr/>
          </a:p>
        </p:txBody>
      </p:sp>
      <p:sp>
        <p:nvSpPr>
          <p:cNvPr id="2150" name="Google Shape;2150;p5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(boolean expression)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Java statements;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Java statements will only execute if the boolean expression evaluates to true.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5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 1</a:t>
            </a:r>
            <a:endParaRPr/>
          </a:p>
        </p:txBody>
      </p:sp>
      <p:sp>
        <p:nvSpPr>
          <p:cNvPr id="2156" name="Google Shape;2156;p5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</a:t>
            </a:r>
            <a:r>
              <a:rPr lang="en" sz="1600"/>
              <a:t>f ((5&gt;3)&amp;&amp;(9&lt;21)){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System.out.println(“The boolean expression is true.”);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  <p:sp>
        <p:nvSpPr>
          <p:cNvPr id="2157" name="Google Shape;2157;p57"/>
          <p:cNvSpPr txBox="1"/>
          <p:nvPr/>
        </p:nvSpPr>
        <p:spPr>
          <a:xfrm>
            <a:off x="1411500" y="2710725"/>
            <a:ext cx="6321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boolean expression is true.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5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if-else Statement</a:t>
            </a:r>
            <a:endParaRPr/>
          </a:p>
        </p:txBody>
      </p:sp>
      <p:sp>
        <p:nvSpPr>
          <p:cNvPr id="2163" name="Google Shape;2163;p58"/>
          <p:cNvSpPr txBox="1"/>
          <p:nvPr>
            <p:ph idx="1" type="body"/>
          </p:nvPr>
        </p:nvSpPr>
        <p:spPr>
          <a:xfrm>
            <a:off x="1131750" y="1312800"/>
            <a:ext cx="3177900" cy="30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if (boolean expression)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{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Java statements;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</a:t>
            </a:r>
            <a:r>
              <a:rPr lang="en" sz="2000"/>
              <a:t>lse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{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Java statements;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2164" name="Google Shape;2164;p58"/>
          <p:cNvSpPr txBox="1"/>
          <p:nvPr/>
        </p:nvSpPr>
        <p:spPr>
          <a:xfrm>
            <a:off x="4634475" y="1312800"/>
            <a:ext cx="34602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If the boolean expression evaluates to false, the Java statements under else will be execute.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If the boolean expression evaluates to true, only the Java statements in the if block will be executed.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5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 2</a:t>
            </a:r>
            <a:endParaRPr/>
          </a:p>
        </p:txBody>
      </p:sp>
      <p:sp>
        <p:nvSpPr>
          <p:cNvPr id="2170" name="Google Shape;2170;p59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int x =20;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if (x&gt;21)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System.out.println(“x is greater than 21.”);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else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System.out.println(“x is not greater than 21.”);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  <p:sp>
        <p:nvSpPr>
          <p:cNvPr id="2171" name="Google Shape;2171;p59"/>
          <p:cNvSpPr txBox="1"/>
          <p:nvPr/>
        </p:nvSpPr>
        <p:spPr>
          <a:xfrm>
            <a:off x="1411500" y="4222825"/>
            <a:ext cx="6321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x is not greater than 21.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6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Else-if statements</a:t>
            </a:r>
            <a:endParaRPr/>
          </a:p>
        </p:txBody>
      </p:sp>
      <p:sp>
        <p:nvSpPr>
          <p:cNvPr id="2177" name="Google Shape;2177;p6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if(boolean expression){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	Java statements;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e</a:t>
            </a:r>
            <a:r>
              <a:rPr lang="en" sz="1700"/>
              <a:t>lse if (boolean expression){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	Java statements;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e</a:t>
            </a:r>
            <a:r>
              <a:rPr lang="en" sz="1700"/>
              <a:t>lse {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	Java statements;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6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 3</a:t>
            </a:r>
            <a:endParaRPr/>
          </a:p>
        </p:txBody>
      </p:sp>
      <p:sp>
        <p:nvSpPr>
          <p:cNvPr id="2183" name="Google Shape;2183;p61"/>
          <p:cNvSpPr txBox="1"/>
          <p:nvPr>
            <p:ph idx="1" type="body"/>
          </p:nvPr>
        </p:nvSpPr>
        <p:spPr>
          <a:xfrm>
            <a:off x="570600" y="1141625"/>
            <a:ext cx="84306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400"/>
              <a:t>nt x = 18;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if((x &gt; 19) &amp;&amp; (x&lt;25)){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System.out.println(“x is greater than 19 and less than 25”);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else if (x&gt;19){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System.out.println(“x is greater than 19”);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else if (x&lt;25){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System.out.println(“x is less than 25”);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else{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System.out.println(“x is neither greater than 19 nor less than 25”);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62"/>
          <p:cNvSpPr txBox="1"/>
          <p:nvPr>
            <p:ph type="title"/>
          </p:nvPr>
        </p:nvSpPr>
        <p:spPr>
          <a:xfrm>
            <a:off x="1131750" y="4199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</a:t>
            </a:r>
            <a:endParaRPr/>
          </a:p>
        </p:txBody>
      </p:sp>
      <p:sp>
        <p:nvSpPr>
          <p:cNvPr id="2189" name="Google Shape;2189;p62"/>
          <p:cNvSpPr txBox="1"/>
          <p:nvPr>
            <p:ph idx="1" type="body"/>
          </p:nvPr>
        </p:nvSpPr>
        <p:spPr>
          <a:xfrm>
            <a:off x="3017100" y="1002800"/>
            <a:ext cx="31098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400"/>
              <a:t>f (boolean expression1) 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if(boolean expression2) 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Java statements;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90" name="Google Shape;2190;p62"/>
          <p:cNvSpPr txBox="1"/>
          <p:nvPr>
            <p:ph idx="1" type="body"/>
          </p:nvPr>
        </p:nvSpPr>
        <p:spPr>
          <a:xfrm>
            <a:off x="2225400" y="3228000"/>
            <a:ext cx="46932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if (boolean expression1 &amp;&amp; boolean expression2){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Java </a:t>
            </a:r>
            <a:r>
              <a:rPr lang="en" sz="1400"/>
              <a:t>statements;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91" name="Google Shape;2191;p62"/>
          <p:cNvSpPr txBox="1"/>
          <p:nvPr/>
        </p:nvSpPr>
        <p:spPr>
          <a:xfrm>
            <a:off x="4358100" y="2571750"/>
            <a:ext cx="427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=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6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 4</a:t>
            </a:r>
            <a:endParaRPr/>
          </a:p>
        </p:txBody>
      </p:sp>
      <p:sp>
        <p:nvSpPr>
          <p:cNvPr id="2197" name="Google Shape;2197;p63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i</a:t>
            </a:r>
            <a:r>
              <a:rPr lang="en" sz="1300"/>
              <a:t>nt x = 20;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if(x&gt;15){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if(x&lt;18){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	System.out.println(“x is greater than 15 and less than 18”);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}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else{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	System.out.println(“x is greater than 15.”);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}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else{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System.out.println(“x is less than 15.”);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1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</a:t>
            </a:r>
            <a:endParaRPr/>
          </a:p>
        </p:txBody>
      </p:sp>
      <p:graphicFrame>
        <p:nvGraphicFramePr>
          <p:cNvPr id="1924" name="Google Shape;1924;p19"/>
          <p:cNvGraphicFramePr/>
          <p:nvPr/>
        </p:nvGraphicFramePr>
        <p:xfrm>
          <a:off x="952500" y="145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{39C128FB-CB16-4A5A-83FF-34F68964CA02}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Operator</a:t>
                      </a:r>
                      <a:endParaRPr b="1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Function/Meaning</a:t>
                      </a:r>
                      <a:endParaRPr b="1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In Practice*</a:t>
                      </a:r>
                      <a:endParaRPr b="1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==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Equal to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Boolean z = (</a:t>
                      </a: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a</a:t>
                      </a: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 == 50);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!=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Not equal to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Boolean y = </a:t>
                      </a: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(b != 60);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&gt;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Greater</a:t>
                      </a: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 than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Boolean x = </a:t>
                      </a: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(c &gt; 70);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&lt;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Less than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Boolean w = </a:t>
                      </a: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(d &lt; 80);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&gt;=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Greater than or equal to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Boolean v = </a:t>
                      </a: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(e &gt;= 90);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&lt;=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Less than or equal to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Boolean u = </a:t>
                      </a:r>
                      <a:r>
                        <a:rPr lang="en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(f &lt;= 100);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5" name="Google Shape;1925;p19"/>
          <p:cNvSpPr txBox="1"/>
          <p:nvPr/>
        </p:nvSpPr>
        <p:spPr>
          <a:xfrm>
            <a:off x="5091850" y="4443925"/>
            <a:ext cx="23592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*Returns true or false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6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208" name="Google Shape;2208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6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214" name="Google Shape;2214;p6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iteration 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craft for-loops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nested for-loops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6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in Java</a:t>
            </a:r>
            <a:endParaRPr/>
          </a:p>
        </p:txBody>
      </p:sp>
      <p:sp>
        <p:nvSpPr>
          <p:cNvPr id="2220" name="Google Shape;2220;p67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Iteration is </a:t>
            </a:r>
            <a:r>
              <a:rPr lang="en"/>
              <a:t>repetition</a:t>
            </a:r>
            <a:r>
              <a:rPr lang="en"/>
              <a:t> of a process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has 2 control structures that perform iteration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for-loop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</a:t>
            </a:r>
            <a:r>
              <a:rPr lang="en"/>
              <a:t>hile loop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6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 Loop</a:t>
            </a:r>
            <a:endParaRPr/>
          </a:p>
        </p:txBody>
      </p:sp>
      <p:sp>
        <p:nvSpPr>
          <p:cNvPr id="2226" name="Google Shape;2226;p68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lang="en" sz="1800"/>
              <a:t>or (initialize variable; condition to terminate; update) 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Java Statements;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first expression in the parentheses instantiates/initializes a variable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second expression is a boolean expression that tells the computer when to stop looping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it evaluates to true, the loop still goes.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it evaluates to false, the loop ends.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third expression is the update to variable after one loop has been completed. 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6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2232" name="Google Shape;2232;p69"/>
          <p:cNvSpPr txBox="1"/>
          <p:nvPr>
            <p:ph idx="1" type="body"/>
          </p:nvPr>
        </p:nvSpPr>
        <p:spPr>
          <a:xfrm>
            <a:off x="1131750" y="1312800"/>
            <a:ext cx="68805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i = 0; i &lt; 5; i++)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System.out.print(i + “ ”);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233" name="Google Shape;2233;p69"/>
          <p:cNvSpPr txBox="1"/>
          <p:nvPr/>
        </p:nvSpPr>
        <p:spPr>
          <a:xfrm>
            <a:off x="1689400" y="329610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4" name="Google Shape;2234;p69"/>
          <p:cNvSpPr txBox="1"/>
          <p:nvPr/>
        </p:nvSpPr>
        <p:spPr>
          <a:xfrm>
            <a:off x="2091100" y="3296088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5" name="Google Shape;2235;p69"/>
          <p:cNvSpPr txBox="1"/>
          <p:nvPr/>
        </p:nvSpPr>
        <p:spPr>
          <a:xfrm>
            <a:off x="3296200" y="329610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6" name="Google Shape;2236;p69"/>
          <p:cNvSpPr txBox="1"/>
          <p:nvPr/>
        </p:nvSpPr>
        <p:spPr>
          <a:xfrm>
            <a:off x="2492800" y="329610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7" name="Google Shape;2237;p69"/>
          <p:cNvSpPr txBox="1"/>
          <p:nvPr/>
        </p:nvSpPr>
        <p:spPr>
          <a:xfrm>
            <a:off x="2894500" y="329610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7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1</a:t>
            </a:r>
            <a:endParaRPr/>
          </a:p>
        </p:txBody>
      </p:sp>
      <p:sp>
        <p:nvSpPr>
          <p:cNvPr id="2243" name="Google Shape;2243;p7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(int i = 0; i &lt;= 50; i+=10)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System.out.print(i + “ ”);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70"/>
          <p:cNvSpPr txBox="1"/>
          <p:nvPr/>
        </p:nvSpPr>
        <p:spPr>
          <a:xfrm>
            <a:off x="1689400" y="329610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45" name="Google Shape;2245;p70"/>
          <p:cNvSpPr txBox="1"/>
          <p:nvPr/>
        </p:nvSpPr>
        <p:spPr>
          <a:xfrm>
            <a:off x="2266525" y="3296100"/>
            <a:ext cx="591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46" name="Google Shape;2246;p70"/>
          <p:cNvSpPr txBox="1"/>
          <p:nvPr/>
        </p:nvSpPr>
        <p:spPr>
          <a:xfrm>
            <a:off x="2898550" y="3296100"/>
            <a:ext cx="672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20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47" name="Google Shape;2247;p70"/>
          <p:cNvSpPr txBox="1"/>
          <p:nvPr/>
        </p:nvSpPr>
        <p:spPr>
          <a:xfrm>
            <a:off x="3500475" y="3296100"/>
            <a:ext cx="672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30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48" name="Google Shape;2248;p70"/>
          <p:cNvSpPr txBox="1"/>
          <p:nvPr/>
        </p:nvSpPr>
        <p:spPr>
          <a:xfrm>
            <a:off x="4172775" y="3296100"/>
            <a:ext cx="591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49" name="Google Shape;2249;p70"/>
          <p:cNvSpPr txBox="1"/>
          <p:nvPr/>
        </p:nvSpPr>
        <p:spPr>
          <a:xfrm>
            <a:off x="4885725" y="3296100"/>
            <a:ext cx="591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7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</a:t>
            </a:r>
            <a:endParaRPr/>
          </a:p>
        </p:txBody>
      </p:sp>
      <p:sp>
        <p:nvSpPr>
          <p:cNvPr id="2255" name="Google Shape;2255;p71"/>
          <p:cNvSpPr txBox="1"/>
          <p:nvPr>
            <p:ph idx="1" type="body"/>
          </p:nvPr>
        </p:nvSpPr>
        <p:spPr>
          <a:xfrm>
            <a:off x="375675" y="1312800"/>
            <a:ext cx="49050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i = 1; i&lt;= 5; i++){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or (int j = i; j&lt;=12; j+=3){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System.out.print(j + “ ”);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System.out.println();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256" name="Google Shape;2256;p71"/>
          <p:cNvSpPr txBox="1"/>
          <p:nvPr/>
        </p:nvSpPr>
        <p:spPr>
          <a:xfrm>
            <a:off x="6320450" y="1205925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57" name="Google Shape;2257;p71"/>
          <p:cNvSpPr txBox="1"/>
          <p:nvPr/>
        </p:nvSpPr>
        <p:spPr>
          <a:xfrm>
            <a:off x="7692050" y="1205925"/>
            <a:ext cx="589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58" name="Google Shape;2258;p71"/>
          <p:cNvSpPr txBox="1"/>
          <p:nvPr/>
        </p:nvSpPr>
        <p:spPr>
          <a:xfrm>
            <a:off x="6777650" y="1205925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59" name="Google Shape;2259;p71"/>
          <p:cNvSpPr txBox="1"/>
          <p:nvPr/>
        </p:nvSpPr>
        <p:spPr>
          <a:xfrm>
            <a:off x="7234850" y="1205925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0" name="Google Shape;2260;p71"/>
          <p:cNvSpPr txBox="1"/>
          <p:nvPr/>
        </p:nvSpPr>
        <p:spPr>
          <a:xfrm>
            <a:off x="6320450" y="189705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1" name="Google Shape;2261;p71"/>
          <p:cNvSpPr txBox="1"/>
          <p:nvPr/>
        </p:nvSpPr>
        <p:spPr>
          <a:xfrm>
            <a:off x="7761925" y="1897050"/>
            <a:ext cx="519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11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2" name="Google Shape;2262;p71"/>
          <p:cNvSpPr txBox="1"/>
          <p:nvPr/>
        </p:nvSpPr>
        <p:spPr>
          <a:xfrm>
            <a:off x="7269788" y="189705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8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3" name="Google Shape;2263;p71"/>
          <p:cNvSpPr txBox="1"/>
          <p:nvPr/>
        </p:nvSpPr>
        <p:spPr>
          <a:xfrm>
            <a:off x="6777650" y="189705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4" name="Google Shape;2264;p71"/>
          <p:cNvSpPr txBox="1"/>
          <p:nvPr/>
        </p:nvSpPr>
        <p:spPr>
          <a:xfrm>
            <a:off x="6320450" y="257175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5" name="Google Shape;2265;p71"/>
          <p:cNvSpPr txBox="1"/>
          <p:nvPr/>
        </p:nvSpPr>
        <p:spPr>
          <a:xfrm>
            <a:off x="7761925" y="2588175"/>
            <a:ext cx="519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12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6" name="Google Shape;2266;p71"/>
          <p:cNvSpPr txBox="1"/>
          <p:nvPr/>
        </p:nvSpPr>
        <p:spPr>
          <a:xfrm>
            <a:off x="7311050" y="2588175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9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7" name="Google Shape;2267;p71"/>
          <p:cNvSpPr txBox="1"/>
          <p:nvPr/>
        </p:nvSpPr>
        <p:spPr>
          <a:xfrm>
            <a:off x="6777650" y="2588175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8" name="Google Shape;2268;p71"/>
          <p:cNvSpPr txBox="1"/>
          <p:nvPr/>
        </p:nvSpPr>
        <p:spPr>
          <a:xfrm>
            <a:off x="6320450" y="324645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9" name="Google Shape;2269;p71"/>
          <p:cNvSpPr txBox="1"/>
          <p:nvPr/>
        </p:nvSpPr>
        <p:spPr>
          <a:xfrm>
            <a:off x="6320450" y="392115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0" name="Google Shape;2270;p71"/>
          <p:cNvSpPr txBox="1"/>
          <p:nvPr/>
        </p:nvSpPr>
        <p:spPr>
          <a:xfrm>
            <a:off x="7311050" y="3279300"/>
            <a:ext cx="597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1" name="Google Shape;2271;p71"/>
          <p:cNvSpPr txBox="1"/>
          <p:nvPr/>
        </p:nvSpPr>
        <p:spPr>
          <a:xfrm>
            <a:off x="6815750" y="3246450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2" name="Google Shape;2272;p71"/>
          <p:cNvSpPr txBox="1"/>
          <p:nvPr/>
        </p:nvSpPr>
        <p:spPr>
          <a:xfrm>
            <a:off x="7349750" y="3904725"/>
            <a:ext cx="519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11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3" name="Google Shape;2273;p71"/>
          <p:cNvSpPr txBox="1"/>
          <p:nvPr/>
        </p:nvSpPr>
        <p:spPr>
          <a:xfrm>
            <a:off x="6815750" y="3904725"/>
            <a:ext cx="401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8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72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2284" name="Google Shape;2284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0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7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290" name="Google Shape;2290;p7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a while loop is.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construct the while loop.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7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in Java</a:t>
            </a:r>
            <a:endParaRPr/>
          </a:p>
        </p:txBody>
      </p:sp>
      <p:sp>
        <p:nvSpPr>
          <p:cNvPr id="2296" name="Google Shape;2296;p75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Iteration is repetition of a process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has 2 control structures that perform iteration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for-loop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while loop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7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While Loop?</a:t>
            </a:r>
            <a:endParaRPr/>
          </a:p>
        </p:txBody>
      </p:sp>
      <p:sp>
        <p:nvSpPr>
          <p:cNvPr id="2302" name="Google Shape;2302;p7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while loop is a type of iteration that executes as long as its boolean expression evaluates to true.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stop it from </a:t>
            </a:r>
            <a:r>
              <a:rPr lang="en"/>
              <a:t>infinitely looping, we use a loop control variable and alter it in the loop so that eventually the boolean expression will be evaluated to false. </a:t>
            </a: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7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308" name="Google Shape;2308;p77"/>
          <p:cNvSpPr txBox="1"/>
          <p:nvPr>
            <p:ph idx="1" type="body"/>
          </p:nvPr>
        </p:nvSpPr>
        <p:spPr>
          <a:xfrm>
            <a:off x="1131750" y="1312800"/>
            <a:ext cx="68805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hile (boolean expression)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Java Statements;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309" name="Google Shape;2309;p77"/>
          <p:cNvSpPr txBox="1"/>
          <p:nvPr>
            <p:ph idx="1" type="body"/>
          </p:nvPr>
        </p:nvSpPr>
        <p:spPr>
          <a:xfrm>
            <a:off x="1131750" y="3166425"/>
            <a:ext cx="68805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long as the boolean expression evaluates to true, the loop will continue executed.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7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1</a:t>
            </a:r>
            <a:endParaRPr/>
          </a:p>
        </p:txBody>
      </p:sp>
      <p:sp>
        <p:nvSpPr>
          <p:cNvPr id="2315" name="Google Shape;2315;p78"/>
          <p:cNvSpPr txBox="1"/>
          <p:nvPr>
            <p:ph idx="1" type="body"/>
          </p:nvPr>
        </p:nvSpPr>
        <p:spPr>
          <a:xfrm>
            <a:off x="1131750" y="1500300"/>
            <a:ext cx="4516800" cy="21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i =0;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(i&lt;3)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System.out.println(i);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i++;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78"/>
          <p:cNvSpPr txBox="1"/>
          <p:nvPr>
            <p:ph idx="1" type="body"/>
          </p:nvPr>
        </p:nvSpPr>
        <p:spPr>
          <a:xfrm>
            <a:off x="6533975" y="1500300"/>
            <a:ext cx="709500" cy="21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0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1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2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7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2</a:t>
            </a:r>
            <a:endParaRPr/>
          </a:p>
        </p:txBody>
      </p:sp>
      <p:sp>
        <p:nvSpPr>
          <p:cNvPr id="2322" name="Google Shape;2322;p79"/>
          <p:cNvSpPr txBox="1"/>
          <p:nvPr>
            <p:ph idx="1" type="body"/>
          </p:nvPr>
        </p:nvSpPr>
        <p:spPr>
          <a:xfrm>
            <a:off x="1131750" y="1312800"/>
            <a:ext cx="6880500" cy="2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i =0;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(i&gt;5)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System.out.println(i);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i++;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79"/>
          <p:cNvSpPr txBox="1"/>
          <p:nvPr/>
        </p:nvSpPr>
        <p:spPr>
          <a:xfrm>
            <a:off x="2448750" y="3894300"/>
            <a:ext cx="4246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//Nothing will get printed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8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3</a:t>
            </a:r>
            <a:endParaRPr/>
          </a:p>
        </p:txBody>
      </p:sp>
      <p:sp>
        <p:nvSpPr>
          <p:cNvPr id="2329" name="Google Shape;2329;p80"/>
          <p:cNvSpPr txBox="1"/>
          <p:nvPr>
            <p:ph idx="1" type="body"/>
          </p:nvPr>
        </p:nvSpPr>
        <p:spPr>
          <a:xfrm>
            <a:off x="1131750" y="1312800"/>
            <a:ext cx="6880500" cy="23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i =1;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(i&gt;0)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System.out.println(i);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i++;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80"/>
          <p:cNvSpPr txBox="1"/>
          <p:nvPr/>
        </p:nvSpPr>
        <p:spPr>
          <a:xfrm>
            <a:off x="1624800" y="3708000"/>
            <a:ext cx="5894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//Infinite loop until compiler crashes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81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936" name="Google Shape;193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42" name="Google Shape;1942;p2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AND, OR, and NOT Operator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 logical operator concepts to compound boolean </a:t>
            </a:r>
            <a:r>
              <a:rPr lang="en"/>
              <a:t>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2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948" name="Google Shape;1948;p2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Logical operators are operators that interpret compound boolean </a:t>
            </a:r>
            <a:r>
              <a:rPr lang="en"/>
              <a:t>expressions</a:t>
            </a:r>
            <a:r>
              <a:rPr lang="en"/>
              <a:t> and return a true or false value.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returned value differs given what logical operator is used and the actual boolean expression themselves.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