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Amatic SC"/>
      <p:regular r:id="rId62"/>
      <p:bold r:id="rId63"/>
    </p:embeddedFont>
    <p:embeddedFont>
      <p:font typeface="Merriweather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maticSC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erriweather-regular.fntdata"/><Relationship Id="rId63" Type="http://schemas.openxmlformats.org/officeDocument/2006/relationships/font" Target="fonts/AmaticSC-bold.fntdata"/><Relationship Id="rId22" Type="http://schemas.openxmlformats.org/officeDocument/2006/relationships/slide" Target="slides/slide17.xml"/><Relationship Id="rId66" Type="http://schemas.openxmlformats.org/officeDocument/2006/relationships/font" Target="fonts/Merriweather-italic.fntdata"/><Relationship Id="rId21" Type="http://schemas.openxmlformats.org/officeDocument/2006/relationships/slide" Target="slides/slide16.xml"/><Relationship Id="rId65" Type="http://schemas.openxmlformats.org/officeDocument/2006/relationships/font" Target="fonts/Merriweath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Merriweather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89330557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89330557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89330557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89330557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89330557f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89330557f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89330557f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89330557f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89330557f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89330557f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89330557f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89330557f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89330557f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89330557f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89330557f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89330557f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89330557f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89330557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89330557f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89330557f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886500cd71_0_1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886500cd71_0_1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89330557f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89330557f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89330557f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89330557f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89330557f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89330557f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89330557f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89330557f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8948ea94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8948ea9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89330557f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89330557f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8948ea94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8948ea94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8948ea94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8948ea94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8948ea94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8948ea94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8ac7c20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8ac7c20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8899c991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8899c991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8ac7c200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8ac7c200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8ac7c200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8ac7c200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8ac7c200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8ac7c200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8ac7c200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8ac7c200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8ac7c200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8ac7c200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b2b4c9fe8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b2b4c9fe8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8ac7c200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8ac7c200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8ac7c2006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8ac7c2006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8ac7c2006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8ac7c2006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8ac7c200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8ac7c200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8899c991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8899c991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8ac7c200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8ac7c200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8ac7c2006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8ac7c200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8ac7c2006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8ac7c2006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8ac7c2006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8ac7c2006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8ac7c200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8ac7c200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b2b4c9fe80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b2b4c9fe80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8a3118e0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8a3118e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8a3118e0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8a3118e0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8a3118e0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8a3118e0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8a3118e0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8a3118e0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8933055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8933055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8a3118e0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8a3118e0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aa9478c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aa9478c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aa9478cd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aa9478cd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8a3118e0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8a3118e0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8a3118e0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8a3118e0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8a3118e0b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8a3118e0b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aa9478cd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aa9478cd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89330557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89330557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89330557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89330557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89330557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89330557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89330557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89330557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9" name="Google Shape;188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0" name="Google Shape;18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3" name="Google Shape;189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4" name="Google Shape;18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7" name="Google Shape;189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8" name="Google Shape;18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55D4B"/>
                </a:solidFill>
              </a:defRPr>
            </a:lvl1pPr>
            <a:lvl2pPr lvl="1" rtl="0">
              <a:buNone/>
              <a:defRPr>
                <a:solidFill>
                  <a:srgbClr val="F55D4B"/>
                </a:solidFill>
              </a:defRPr>
            </a:lvl2pPr>
            <a:lvl3pPr lvl="2" rtl="0">
              <a:buNone/>
              <a:defRPr>
                <a:solidFill>
                  <a:srgbClr val="F55D4B"/>
                </a:solidFill>
              </a:defRPr>
            </a:lvl3pPr>
            <a:lvl4pPr lvl="3" rtl="0">
              <a:buNone/>
              <a:defRPr>
                <a:solidFill>
                  <a:srgbClr val="F55D4B"/>
                </a:solidFill>
              </a:defRPr>
            </a:lvl4pPr>
            <a:lvl5pPr lvl="4" rtl="0">
              <a:buNone/>
              <a:defRPr>
                <a:solidFill>
                  <a:srgbClr val="F55D4B"/>
                </a:solidFill>
              </a:defRPr>
            </a:lvl5pPr>
            <a:lvl6pPr lvl="5" rtl="0">
              <a:buNone/>
              <a:defRPr>
                <a:solidFill>
                  <a:srgbClr val="F55D4B"/>
                </a:solidFill>
              </a:defRPr>
            </a:lvl6pPr>
            <a:lvl7pPr lvl="6" rtl="0">
              <a:buNone/>
              <a:defRPr>
                <a:solidFill>
                  <a:srgbClr val="F55D4B"/>
                </a:solidFill>
              </a:defRPr>
            </a:lvl7pPr>
            <a:lvl8pPr lvl="7" rtl="0">
              <a:buNone/>
              <a:defRPr>
                <a:solidFill>
                  <a:srgbClr val="F55D4B"/>
                </a:solidFill>
              </a:defRPr>
            </a:lvl8pPr>
            <a:lvl9pPr lvl="8" rtl="0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Methods, Classes, and Objects</a:t>
            </a:r>
            <a:endParaRPr/>
          </a:p>
        </p:txBody>
      </p:sp>
      <p:sp>
        <p:nvSpPr>
          <p:cNvPr id="1904" name="Google Shape;190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5"/>
          <p:cNvSpPr txBox="1"/>
          <p:nvPr>
            <p:ph type="title"/>
          </p:nvPr>
        </p:nvSpPr>
        <p:spPr>
          <a:xfrm>
            <a:off x="1131750" y="3339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</a:t>
            </a:r>
            <a:endParaRPr/>
          </a:p>
        </p:txBody>
      </p:sp>
      <p:sp>
        <p:nvSpPr>
          <p:cNvPr id="1962" name="Google Shape;1962;p25"/>
          <p:cNvSpPr txBox="1"/>
          <p:nvPr>
            <p:ph idx="1" type="body"/>
          </p:nvPr>
        </p:nvSpPr>
        <p:spPr>
          <a:xfrm>
            <a:off x="1181850" y="863975"/>
            <a:ext cx="67803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 sandwich object and list both its attributes and operations. </a:t>
            </a:r>
            <a:endParaRPr/>
          </a:p>
        </p:txBody>
      </p:sp>
      <p:sp>
        <p:nvSpPr>
          <p:cNvPr id="1963" name="Google Shape;1963;p25"/>
          <p:cNvSpPr txBox="1"/>
          <p:nvPr>
            <p:ph idx="1" type="body"/>
          </p:nvPr>
        </p:nvSpPr>
        <p:spPr>
          <a:xfrm>
            <a:off x="138975" y="1980975"/>
            <a:ext cx="40308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Attributes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Bread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Meat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Cheese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Vegetables</a:t>
            </a:r>
            <a:endParaRPr sz="2000"/>
          </a:p>
        </p:txBody>
      </p:sp>
      <p:sp>
        <p:nvSpPr>
          <p:cNvPr id="1964" name="Google Shape;1964;p25"/>
          <p:cNvSpPr txBox="1"/>
          <p:nvPr>
            <p:ph idx="1" type="body"/>
          </p:nvPr>
        </p:nvSpPr>
        <p:spPr>
          <a:xfrm>
            <a:off x="4169775" y="1919075"/>
            <a:ext cx="53394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Operations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addBread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addMeat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addCheese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</a:t>
            </a:r>
            <a:r>
              <a:rPr lang="en" sz="2000"/>
              <a:t>ddVegetables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removeBread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removeMeat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removeCheese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removeVegetables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970" name="Google Shape;197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2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76" name="Google Shape;1976;p2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classes are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Construct a class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 to instance variables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 to 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2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Class</a:t>
            </a:r>
            <a:endParaRPr/>
          </a:p>
        </p:txBody>
      </p:sp>
      <p:sp>
        <p:nvSpPr>
          <p:cNvPr id="1982" name="Google Shape;1982;p2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class is the blueprint of an object.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It will contain the framework for our operations.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It will contain the attributes for our object.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object is an instance of a class.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 create a class using a </a:t>
            </a:r>
            <a:r>
              <a:rPr lang="en"/>
              <a:t>constructor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Constructors will mimic the name of the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2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of Our Object</a:t>
            </a:r>
            <a:endParaRPr/>
          </a:p>
        </p:txBody>
      </p:sp>
      <p:sp>
        <p:nvSpPr>
          <p:cNvPr id="1988" name="Google Shape;1988;p2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Within our class, the object’s state, or the condition that it is currently in, is defined by it data field, or instance variables.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These will usually be put at the top of the class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3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Variables / Data Fields </a:t>
            </a:r>
            <a:endParaRPr/>
          </a:p>
        </p:txBody>
      </p:sp>
      <p:sp>
        <p:nvSpPr>
          <p:cNvPr id="1994" name="Google Shape;1994;p3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rivate String firstName;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rivate String lastName;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rivate int gradeLevel;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rivate double GPA;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rivate int rank;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3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Behavior of the Object</a:t>
            </a:r>
            <a:endParaRPr/>
          </a:p>
        </p:txBody>
      </p:sp>
      <p:sp>
        <p:nvSpPr>
          <p:cNvPr id="2000" name="Google Shape;2000;p3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Within our class, the object’s behavior, otherwise what we do to check and manipulate the object, is done through the object’s methods.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methods are the “operations” of the object.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3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006" name="Google Shape;2006;p32"/>
          <p:cNvSpPr txBox="1"/>
          <p:nvPr>
            <p:ph idx="1" type="body"/>
          </p:nvPr>
        </p:nvSpPr>
        <p:spPr>
          <a:xfrm>
            <a:off x="505125" y="1312800"/>
            <a:ext cx="3798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ublic String getFirstName(){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	//Code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ublic double getGradeLevel(){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//Code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ublic int getRank(){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//Code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7" name="Google Shape;2007;p32"/>
          <p:cNvSpPr txBox="1"/>
          <p:nvPr>
            <p:ph idx="1" type="body"/>
          </p:nvPr>
        </p:nvSpPr>
        <p:spPr>
          <a:xfrm>
            <a:off x="4907425" y="1312800"/>
            <a:ext cx="40266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public void setFirstName(){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	//Code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public void setGradeLevel(){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//Code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public void setRank(){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//Code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013" name="Google Shape;2013;p3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student portfolio class.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sandwich class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7"/>
          <p:cNvSpPr txBox="1"/>
          <p:nvPr>
            <p:ph type="title"/>
          </p:nvPr>
        </p:nvSpPr>
        <p:spPr>
          <a:xfrm>
            <a:off x="1131750" y="3293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10" name="Google Shape;1910;p17"/>
          <p:cNvSpPr txBox="1"/>
          <p:nvPr>
            <p:ph idx="1" type="body"/>
          </p:nvPr>
        </p:nvSpPr>
        <p:spPr>
          <a:xfrm>
            <a:off x="1131750" y="82245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Introduction to Methods, Classes, and Objects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objects are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classes are and how to construct them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makes up a method and the different types of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Public, private, and static keywords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Scope Precedence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</a:t>
            </a:r>
            <a:r>
              <a:rPr lang="en"/>
              <a:t>his keyword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Public, Private, and Static</a:t>
            </a:r>
            <a:endParaRPr/>
          </a:p>
        </p:txBody>
      </p:sp>
      <p:sp>
        <p:nvSpPr>
          <p:cNvPr id="2024" name="Google Shape;202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30" name="Google Shape;2030;p3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public keyword.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private keyword.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static keyword.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3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endParaRPr/>
          </a:p>
        </p:txBody>
      </p:sp>
      <p:sp>
        <p:nvSpPr>
          <p:cNvPr id="2036" name="Google Shape;2036;p3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ublic class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This means that the class can be used by all client programs.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ublic methods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Methods that can be accessed by any client program.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3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</a:t>
            </a:r>
            <a:endParaRPr/>
          </a:p>
        </p:txBody>
      </p:sp>
      <p:sp>
        <p:nvSpPr>
          <p:cNvPr id="2042" name="Google Shape;2042;p38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rivate instance variables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They are variables that can only be accessed through public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rivate methods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These are methods that can only be executed through methods of the same class.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access with the “private” keyword is known as information hiding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private Instance Variables</a:t>
            </a:r>
            <a:endParaRPr/>
          </a:p>
        </p:txBody>
      </p:sp>
      <p:sp>
        <p:nvSpPr>
          <p:cNvPr id="2048" name="Google Shape;2048;p39"/>
          <p:cNvSpPr txBox="1"/>
          <p:nvPr>
            <p:ph idx="1" type="body"/>
          </p:nvPr>
        </p:nvSpPr>
        <p:spPr>
          <a:xfrm>
            <a:off x="747000" y="1312800"/>
            <a:ext cx="35616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p</a:t>
            </a:r>
            <a:r>
              <a:rPr lang="en" sz="1700"/>
              <a:t>ublic class Student {</a:t>
            </a:r>
            <a:endParaRPr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p</a:t>
            </a:r>
            <a:r>
              <a:rPr lang="en" sz="1700"/>
              <a:t>rivate int age = 18;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p</a:t>
            </a:r>
            <a:r>
              <a:rPr lang="en" sz="1700"/>
              <a:t>ublic int getAge() {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		</a:t>
            </a:r>
            <a:r>
              <a:rPr lang="en" sz="1700"/>
              <a:t>r</a:t>
            </a:r>
            <a:r>
              <a:rPr lang="en" sz="1700"/>
              <a:t>eturn age;</a:t>
            </a:r>
            <a:endParaRPr sz="17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</p:txBody>
      </p:sp>
      <p:sp>
        <p:nvSpPr>
          <p:cNvPr id="2049" name="Google Shape;2049;p39"/>
          <p:cNvSpPr txBox="1"/>
          <p:nvPr>
            <p:ph idx="1" type="body"/>
          </p:nvPr>
        </p:nvSpPr>
        <p:spPr>
          <a:xfrm>
            <a:off x="4308600" y="2013900"/>
            <a:ext cx="44844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Student stud = new Student();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System.out.println(stud.getAge());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4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</a:t>
            </a:r>
            <a:endParaRPr/>
          </a:p>
        </p:txBody>
      </p:sp>
      <p:sp>
        <p:nvSpPr>
          <p:cNvPr id="2055" name="Google Shape;2055;p4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static variable is a value that is shared by all instantiations of a class.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Whenever you create multiple objects, the static variable will always be the same because they all share the same memory location.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Memory allocation only happens once.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for the Static Variable</a:t>
            </a:r>
            <a:endParaRPr/>
          </a:p>
        </p:txBody>
      </p:sp>
      <p:sp>
        <p:nvSpPr>
          <p:cNvPr id="2061" name="Google Shape;2061;p4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static variable can be utilized for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Giving each object its own unique identification number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Calculate a total that requires all instances of the class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Keep track of how many instances of the object are there.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4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Static Variable in Use</a:t>
            </a:r>
            <a:endParaRPr/>
          </a:p>
        </p:txBody>
      </p:sp>
      <p:sp>
        <p:nvSpPr>
          <p:cNvPr id="2067" name="Google Shape;2067;p4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p</a:t>
            </a:r>
            <a:r>
              <a:rPr lang="en" sz="1900"/>
              <a:t>ublic class Student {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r>
              <a:rPr lang="en" sz="1900"/>
              <a:t>p</a:t>
            </a:r>
            <a:r>
              <a:rPr lang="en" sz="1900"/>
              <a:t>rivate static int studentCount = 0;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r>
              <a:rPr lang="en" sz="1900"/>
              <a:t>p</a:t>
            </a:r>
            <a:r>
              <a:rPr lang="en" sz="1900"/>
              <a:t>ublic Student(){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		studentCount++;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	}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}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43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078" name="Google Shape;2078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916" name="Google Shape;191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4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084" name="Google Shape;2084;p4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methods are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the basic syntax of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what constructors are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construct a constructor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accessor and mutator methods.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static and instance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method overloading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in Java</a:t>
            </a:r>
            <a:endParaRPr/>
          </a:p>
        </p:txBody>
      </p:sp>
      <p:sp>
        <p:nvSpPr>
          <p:cNvPr id="2090" name="Google Shape;2090;p4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method is a block of code that executes a function only when it is called/invoked.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Methods are utilized inside classes to perform actions/functions.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pass data into methods through its parameters.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use methods to reuse code that we want invoked more than once.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headers</a:t>
            </a:r>
            <a:endParaRPr/>
          </a:p>
        </p:txBody>
      </p:sp>
      <p:sp>
        <p:nvSpPr>
          <p:cNvPr id="2096" name="Google Shape;2096;p47"/>
          <p:cNvSpPr txBox="1"/>
          <p:nvPr>
            <p:ph idx="1" type="body"/>
          </p:nvPr>
        </p:nvSpPr>
        <p:spPr>
          <a:xfrm>
            <a:off x="330000" y="1138600"/>
            <a:ext cx="84840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     void</a:t>
            </a:r>
            <a:r>
              <a:rPr lang="en"/>
              <a:t>     addTime     (String person, int num) </a:t>
            </a:r>
            <a:r>
              <a:rPr lang="en"/>
              <a:t>    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ublic -&gt; access specifier  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Public, private, static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</a:t>
            </a:r>
            <a:r>
              <a:rPr lang="en"/>
              <a:t>oid - &gt; return type (doesn’t return anything)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String, int, double, boolean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addTime - &gt; method name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(int num) -&gt; parameter list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there is more than one parameter, </a:t>
            </a:r>
            <a:r>
              <a:rPr lang="en"/>
              <a:t>separate</a:t>
            </a:r>
            <a:r>
              <a:rPr lang="en"/>
              <a:t> with commas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4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</p:txBody>
      </p:sp>
      <p:sp>
        <p:nvSpPr>
          <p:cNvPr id="2102" name="Google Shape;2102;p48"/>
          <p:cNvSpPr txBox="1"/>
          <p:nvPr>
            <p:ph idx="1" type="body"/>
          </p:nvPr>
        </p:nvSpPr>
        <p:spPr>
          <a:xfrm>
            <a:off x="1131750" y="1205925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constructor is a method that invoked (or accessed) when an object is being created with that class.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Constructors will always have the same name as their class (easy to spot)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is no return type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constructor can have arguments.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default constructor is made when you don’t make a constructor.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4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Constructor</a:t>
            </a:r>
            <a:endParaRPr/>
          </a:p>
        </p:txBody>
      </p:sp>
      <p:sp>
        <p:nvSpPr>
          <p:cNvPr id="2108" name="Google Shape;2108;p49"/>
          <p:cNvSpPr txBox="1"/>
          <p:nvPr>
            <p:ph idx="1" type="body"/>
          </p:nvPr>
        </p:nvSpPr>
        <p:spPr>
          <a:xfrm>
            <a:off x="54400" y="1205925"/>
            <a:ext cx="4428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</a:t>
            </a:r>
            <a:r>
              <a:rPr lang="en" sz="2000"/>
              <a:t>ublic class Student {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//name will be null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2000"/>
              <a:t>p</a:t>
            </a:r>
            <a:r>
              <a:rPr lang="en" sz="2000"/>
              <a:t>rivate String name;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//id will be 0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2000"/>
              <a:t>p</a:t>
            </a:r>
            <a:r>
              <a:rPr lang="en" sz="2000"/>
              <a:t>rivate int id;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2109" name="Google Shape;2109;p49"/>
          <p:cNvSpPr txBox="1"/>
          <p:nvPr>
            <p:ph idx="1" type="body"/>
          </p:nvPr>
        </p:nvSpPr>
        <p:spPr>
          <a:xfrm>
            <a:off x="4483300" y="2006025"/>
            <a:ext cx="44289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StudentClient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/>
              <a:t>p</a:t>
            </a:r>
            <a:r>
              <a:rPr lang="en" sz="1500"/>
              <a:t>ublic static void main(String[] args)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Student stud = new Student(); 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5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</a:t>
            </a:r>
            <a:r>
              <a:rPr lang="en"/>
              <a:t>Default Constructor</a:t>
            </a:r>
            <a:endParaRPr/>
          </a:p>
        </p:txBody>
      </p:sp>
      <p:sp>
        <p:nvSpPr>
          <p:cNvPr id="2115" name="Google Shape;2115;p50"/>
          <p:cNvSpPr txBox="1"/>
          <p:nvPr>
            <p:ph idx="1" type="body"/>
          </p:nvPr>
        </p:nvSpPr>
        <p:spPr>
          <a:xfrm>
            <a:off x="54400" y="1205925"/>
            <a:ext cx="4428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public class Student {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private String name;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private int id;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endParaRPr sz="20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public Student() {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	name = “unavailable”;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	id = -1;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	}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2116" name="Google Shape;2116;p50"/>
          <p:cNvSpPr txBox="1"/>
          <p:nvPr>
            <p:ph idx="1" type="body"/>
          </p:nvPr>
        </p:nvSpPr>
        <p:spPr>
          <a:xfrm>
            <a:off x="4483300" y="2006025"/>
            <a:ext cx="44289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StudentClient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public static void main(String[] args)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Student stud = new Student(); 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5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with Constructors</a:t>
            </a:r>
            <a:endParaRPr/>
          </a:p>
        </p:txBody>
      </p:sp>
      <p:sp>
        <p:nvSpPr>
          <p:cNvPr id="2122" name="Google Shape;2122;p51"/>
          <p:cNvSpPr txBox="1"/>
          <p:nvPr>
            <p:ph idx="1" type="body"/>
          </p:nvPr>
        </p:nvSpPr>
        <p:spPr>
          <a:xfrm>
            <a:off x="200750" y="1312800"/>
            <a:ext cx="41478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public class Student 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private String name;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private int id;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public Student() 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name = “unavailable”;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id = -1;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public Student(String n, int number){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name = n;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id = number;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23" name="Google Shape;2123;p51"/>
          <p:cNvSpPr txBox="1"/>
          <p:nvPr>
            <p:ph idx="1" type="body"/>
          </p:nvPr>
        </p:nvSpPr>
        <p:spPr>
          <a:xfrm>
            <a:off x="4082025" y="2112900"/>
            <a:ext cx="49800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StudentClient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public static void main(String[] args)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Student stud = new Student(“Dave”, 6); 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5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Methods </a:t>
            </a:r>
            <a:endParaRPr/>
          </a:p>
        </p:txBody>
      </p:sp>
      <p:sp>
        <p:nvSpPr>
          <p:cNvPr id="2129" name="Google Shape;2129;p5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accessor method returns a class object without changing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goal of using an accessor method is to get information regarding the object.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no parameters and we do have specify a return type.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5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Method</a:t>
            </a:r>
            <a:endParaRPr/>
          </a:p>
        </p:txBody>
      </p:sp>
      <p:sp>
        <p:nvSpPr>
          <p:cNvPr id="2135" name="Google Shape;2135;p53"/>
          <p:cNvSpPr txBox="1"/>
          <p:nvPr>
            <p:ph idx="1" type="body"/>
          </p:nvPr>
        </p:nvSpPr>
        <p:spPr>
          <a:xfrm>
            <a:off x="389850" y="1312800"/>
            <a:ext cx="38031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public class Student 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private String name;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private int id;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public Student(String n, int number){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name = n;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id = number;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public String getName() 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return name;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53"/>
          <p:cNvSpPr txBox="1"/>
          <p:nvPr>
            <p:ph idx="1" type="body"/>
          </p:nvPr>
        </p:nvSpPr>
        <p:spPr>
          <a:xfrm>
            <a:off x="4055050" y="1937575"/>
            <a:ext cx="49800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StudentClient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public static void main(String[] args)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Student stud = new Student(“Dave”, 6);</a:t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System.out.println(stud.getName());  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  <p:sp>
        <p:nvSpPr>
          <p:cNvPr id="2137" name="Google Shape;2137;p53"/>
          <p:cNvSpPr txBox="1"/>
          <p:nvPr/>
        </p:nvSpPr>
        <p:spPr>
          <a:xfrm>
            <a:off x="5641675" y="4028525"/>
            <a:ext cx="1638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Dave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5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</p:txBody>
      </p:sp>
      <p:sp>
        <p:nvSpPr>
          <p:cNvPr id="2143" name="Google Shape;2143;p5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Unlike an accessor method, mutator methods will change the state of an object.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Ideally, one of the instance variables will be altered.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Generally, we will use one argument (parameter) to get the new data.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1922" name="Google Shape;1922;p1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Discuss what objects are and their importance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Look at sample objects and their operations.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5"/>
          <p:cNvSpPr txBox="1"/>
          <p:nvPr>
            <p:ph type="title"/>
          </p:nvPr>
        </p:nvSpPr>
        <p:spPr>
          <a:xfrm>
            <a:off x="1131750" y="4207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</p:txBody>
      </p:sp>
      <p:sp>
        <p:nvSpPr>
          <p:cNvPr id="2149" name="Google Shape;2149;p55"/>
          <p:cNvSpPr txBox="1"/>
          <p:nvPr>
            <p:ph idx="1" type="body"/>
          </p:nvPr>
        </p:nvSpPr>
        <p:spPr>
          <a:xfrm>
            <a:off x="362875" y="1003625"/>
            <a:ext cx="38031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public class Student 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private String name;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public Student(String n){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name = n;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public String getName() 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return name;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p</a:t>
            </a:r>
            <a:r>
              <a:rPr lang="en" sz="1200"/>
              <a:t>ublic void setName(String cool) {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200"/>
              <a:t>n</a:t>
            </a:r>
            <a:r>
              <a:rPr lang="en" sz="1200"/>
              <a:t>ame = cool;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55"/>
          <p:cNvSpPr txBox="1"/>
          <p:nvPr>
            <p:ph idx="1" type="body"/>
          </p:nvPr>
        </p:nvSpPr>
        <p:spPr>
          <a:xfrm>
            <a:off x="4082025" y="1330675"/>
            <a:ext cx="49800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StudentClient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public static void main(String[] args)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Student stud = new Student(“Dave A”);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stud.setName(“David A”); </a:t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System.out.println(stud.getName());  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  <p:sp>
        <p:nvSpPr>
          <p:cNvPr id="2151" name="Google Shape;2151;p55"/>
          <p:cNvSpPr txBox="1"/>
          <p:nvPr>
            <p:ph idx="1" type="body"/>
          </p:nvPr>
        </p:nvSpPr>
        <p:spPr>
          <a:xfrm>
            <a:off x="5223225" y="3645650"/>
            <a:ext cx="26976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/>
              <a:t>David A</a:t>
            </a:r>
            <a:endParaRPr b="1" sz="2800"/>
          </a:p>
        </p:txBody>
      </p:sp>
      <p:sp>
        <p:nvSpPr>
          <p:cNvPr id="2152" name="Google Shape;2152;p55"/>
          <p:cNvSpPr txBox="1"/>
          <p:nvPr>
            <p:ph idx="1" type="body"/>
          </p:nvPr>
        </p:nvSpPr>
        <p:spPr>
          <a:xfrm>
            <a:off x="5842850" y="4502100"/>
            <a:ext cx="33012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5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Methods VS Instance Methods</a:t>
            </a:r>
            <a:endParaRPr/>
          </a:p>
        </p:txBody>
      </p:sp>
      <p:sp>
        <p:nvSpPr>
          <p:cNvPr id="2158" name="Google Shape;2158;p5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Constructors, accessors, and mutators are all instance methods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They all operate on individual objects of a class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static method is an operation done for the entire class, not just the individual object itself.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it’s block of code, the keyword static can be used.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57"/>
          <p:cNvSpPr txBox="1"/>
          <p:nvPr>
            <p:ph type="title"/>
          </p:nvPr>
        </p:nvSpPr>
        <p:spPr>
          <a:xfrm>
            <a:off x="1131750" y="3263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 in use</a:t>
            </a:r>
            <a:endParaRPr/>
          </a:p>
        </p:txBody>
      </p:sp>
      <p:sp>
        <p:nvSpPr>
          <p:cNvPr id="2164" name="Google Shape;2164;p57"/>
          <p:cNvSpPr txBox="1"/>
          <p:nvPr/>
        </p:nvSpPr>
        <p:spPr>
          <a:xfrm>
            <a:off x="0" y="802050"/>
            <a:ext cx="380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public class Student {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private String name;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private static int studentCount = 0; 	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ublic Student(){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studentCount++;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}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public Student(String n){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name = n;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studentCount++;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}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ublic static int getStudentCount(){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Return studentCount;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}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65" name="Google Shape;2165;p57"/>
          <p:cNvSpPr txBox="1"/>
          <p:nvPr>
            <p:ph idx="1" type="body"/>
          </p:nvPr>
        </p:nvSpPr>
        <p:spPr>
          <a:xfrm>
            <a:off x="3565700" y="1071400"/>
            <a:ext cx="5690400" cy="31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StudentClient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public static void main(String[] args) 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</a:t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Student stud1 = new Student(“Dave A”);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</a:t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Student stud2 = new Student();</a:t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System.out.println(Student.getStudentCount());  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  <p:sp>
        <p:nvSpPr>
          <p:cNvPr id="2166" name="Google Shape;2166;p57"/>
          <p:cNvSpPr txBox="1"/>
          <p:nvPr/>
        </p:nvSpPr>
        <p:spPr>
          <a:xfrm>
            <a:off x="5641675" y="4028525"/>
            <a:ext cx="1638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67" name="Google Shape;2167;p57"/>
          <p:cNvSpPr txBox="1"/>
          <p:nvPr>
            <p:ph idx="1" type="body"/>
          </p:nvPr>
        </p:nvSpPr>
        <p:spPr>
          <a:xfrm>
            <a:off x="5641675" y="4604275"/>
            <a:ext cx="35022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to the compiler...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5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</a:t>
            </a:r>
            <a:endParaRPr/>
          </a:p>
        </p:txBody>
      </p:sp>
      <p:sp>
        <p:nvSpPr>
          <p:cNvPr id="2173" name="Google Shape;2173;p5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Overloaded methods are methods in the same class that share the same name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different between these overloaded methods that allows the computer to differentiate are the different parameter lists.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59"/>
          <p:cNvSpPr txBox="1"/>
          <p:nvPr>
            <p:ph type="title"/>
          </p:nvPr>
        </p:nvSpPr>
        <p:spPr>
          <a:xfrm>
            <a:off x="1131750" y="2858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Methods</a:t>
            </a:r>
            <a:endParaRPr/>
          </a:p>
        </p:txBody>
      </p:sp>
      <p:sp>
        <p:nvSpPr>
          <p:cNvPr id="2179" name="Google Shape;2179;p59"/>
          <p:cNvSpPr txBox="1"/>
          <p:nvPr>
            <p:ph idx="1" type="body"/>
          </p:nvPr>
        </p:nvSpPr>
        <p:spPr>
          <a:xfrm>
            <a:off x="834025" y="746025"/>
            <a:ext cx="4659600" cy="4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rivate String name;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rivate int id;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ublic void changeDetails(String cool) {</a:t>
            </a:r>
            <a:endParaRPr sz="13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 name = cool;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ublic void changeDetails(int number) {</a:t>
            </a:r>
            <a:endParaRPr sz="13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r>
              <a:rPr lang="en" sz="1300"/>
              <a:t>i</a:t>
            </a:r>
            <a:r>
              <a:rPr lang="en" sz="1300"/>
              <a:t>d = number;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ublic void changeDetails(String cool, int number){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/>
              <a:t>n</a:t>
            </a:r>
            <a:r>
              <a:rPr lang="en" sz="1300"/>
              <a:t>ame = cool;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/>
              <a:t>i</a:t>
            </a:r>
            <a:r>
              <a:rPr lang="en" sz="1300"/>
              <a:t>d = number;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180" name="Google Shape;2180;p59"/>
          <p:cNvSpPr txBox="1"/>
          <p:nvPr>
            <p:ph idx="1" type="body"/>
          </p:nvPr>
        </p:nvSpPr>
        <p:spPr>
          <a:xfrm>
            <a:off x="5493625" y="633900"/>
            <a:ext cx="46596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//Client Class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Student src = new Student();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changeDetails(5);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changeDetails(“Omar”, 18)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lang="en" sz="1300"/>
              <a:t>hangeDetails(“Umar”); </a:t>
            </a:r>
            <a:endParaRPr sz="13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60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191" name="Google Shape;2191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Fauzan A.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6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2197" name="Google Shape;2197;p6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why programmers need to keep scope in mind when coding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how to utilize the “this” keyword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6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203" name="Google Shape;2203;p6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Scope 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regards to variables, the scope is block of code, or region of the program, where the variable is accessible.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6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in a Class</a:t>
            </a:r>
            <a:endParaRPr/>
          </a:p>
        </p:txBody>
      </p:sp>
      <p:sp>
        <p:nvSpPr>
          <p:cNvPr id="2209" name="Google Shape;2209;p64"/>
          <p:cNvSpPr txBox="1"/>
          <p:nvPr>
            <p:ph idx="1" type="body"/>
          </p:nvPr>
        </p:nvSpPr>
        <p:spPr>
          <a:xfrm>
            <a:off x="684225" y="12886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ublic class Student 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/>
              <a:t>p</a:t>
            </a:r>
            <a:r>
              <a:rPr lang="en" sz="1300"/>
              <a:t>rivate String name;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/>
              <a:t>p</a:t>
            </a:r>
            <a:r>
              <a:rPr lang="en" sz="1300"/>
              <a:t>rivate int id;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/>
              <a:t>p</a:t>
            </a:r>
            <a:r>
              <a:rPr lang="en" sz="1300"/>
              <a:t>ublic Student(String cool, int num){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	</a:t>
            </a:r>
            <a:r>
              <a:rPr lang="en" sz="1300"/>
              <a:t>n</a:t>
            </a:r>
            <a:r>
              <a:rPr lang="en" sz="1300"/>
              <a:t>ame = cool;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	</a:t>
            </a:r>
            <a:r>
              <a:rPr lang="en" sz="1300"/>
              <a:t>i</a:t>
            </a:r>
            <a:r>
              <a:rPr lang="en" sz="1300"/>
              <a:t>d = num;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}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r>
              <a:rPr lang="en" sz="1300"/>
              <a:t>p</a:t>
            </a:r>
            <a:r>
              <a:rPr lang="en" sz="1300"/>
              <a:t>ublic String getName(){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	</a:t>
            </a:r>
            <a:r>
              <a:rPr lang="en" sz="1300"/>
              <a:t>r</a:t>
            </a:r>
            <a:r>
              <a:rPr lang="en" sz="1300"/>
              <a:t>eturn name;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	}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</p:txBody>
      </p:sp>
      <p:sp>
        <p:nvSpPr>
          <p:cNvPr id="2210" name="Google Shape;2210;p64"/>
          <p:cNvSpPr txBox="1"/>
          <p:nvPr>
            <p:ph idx="1" type="body"/>
          </p:nvPr>
        </p:nvSpPr>
        <p:spPr>
          <a:xfrm>
            <a:off x="4474100" y="1312800"/>
            <a:ext cx="44388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scope of the private instance variables is within the class itself. 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It can only be accessed by methods within the class.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2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928" name="Google Shape;1928;p2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writing a program, you are, for the most part, creating (instantiating) and manipulating an object.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object consists of the attributes used to create it and the operations used to manipulate it.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6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in Loops</a:t>
            </a:r>
            <a:endParaRPr/>
          </a:p>
        </p:txBody>
      </p:sp>
      <p:sp>
        <p:nvSpPr>
          <p:cNvPr id="2216" name="Google Shape;2216;p65"/>
          <p:cNvSpPr txBox="1"/>
          <p:nvPr>
            <p:ph idx="1" type="body"/>
          </p:nvPr>
        </p:nvSpPr>
        <p:spPr>
          <a:xfrm>
            <a:off x="1131750" y="1312800"/>
            <a:ext cx="68805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i = 0; i &lt; 4; i++){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System.out.print(i + “  ”);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System.out.println(i); </a:t>
            </a:r>
            <a:endParaRPr/>
          </a:p>
        </p:txBody>
      </p:sp>
      <p:sp>
        <p:nvSpPr>
          <p:cNvPr id="2217" name="Google Shape;2217;p65"/>
          <p:cNvSpPr txBox="1"/>
          <p:nvPr>
            <p:ph idx="1" type="body"/>
          </p:nvPr>
        </p:nvSpPr>
        <p:spPr>
          <a:xfrm>
            <a:off x="1131750" y="3525900"/>
            <a:ext cx="6880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0   1  2  3  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There was a problem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6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in Loops</a:t>
            </a:r>
            <a:endParaRPr/>
          </a:p>
        </p:txBody>
      </p:sp>
      <p:sp>
        <p:nvSpPr>
          <p:cNvPr id="2223" name="Google Shape;2223;p66"/>
          <p:cNvSpPr txBox="1"/>
          <p:nvPr>
            <p:ph idx="1" type="body"/>
          </p:nvPr>
        </p:nvSpPr>
        <p:spPr>
          <a:xfrm>
            <a:off x="1131750" y="1312800"/>
            <a:ext cx="68805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i;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(i = 0; i &lt; 4; i++){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System.out.print(i + “  ”);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System.out.println(i); </a:t>
            </a:r>
            <a:endParaRPr/>
          </a:p>
        </p:txBody>
      </p:sp>
      <p:sp>
        <p:nvSpPr>
          <p:cNvPr id="2224" name="Google Shape;2224;p66"/>
          <p:cNvSpPr txBox="1"/>
          <p:nvPr>
            <p:ph idx="1" type="body"/>
          </p:nvPr>
        </p:nvSpPr>
        <p:spPr>
          <a:xfrm>
            <a:off x="1131750" y="3525900"/>
            <a:ext cx="6880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0   1  2  3  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6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in Loops</a:t>
            </a:r>
            <a:endParaRPr/>
          </a:p>
        </p:txBody>
      </p:sp>
      <p:sp>
        <p:nvSpPr>
          <p:cNvPr id="2230" name="Google Shape;2230;p67"/>
          <p:cNvSpPr txBox="1"/>
          <p:nvPr>
            <p:ph idx="1" type="body"/>
          </p:nvPr>
        </p:nvSpPr>
        <p:spPr>
          <a:xfrm>
            <a:off x="1131750" y="1312800"/>
            <a:ext cx="68805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i = 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( ; i &lt; 4; i++){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System.out.print(i + “  ”);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System.out.println(i); </a:t>
            </a:r>
            <a:endParaRPr/>
          </a:p>
        </p:txBody>
      </p:sp>
      <p:sp>
        <p:nvSpPr>
          <p:cNvPr id="2231" name="Google Shape;2231;p67"/>
          <p:cNvSpPr txBox="1"/>
          <p:nvPr>
            <p:ph idx="1" type="body"/>
          </p:nvPr>
        </p:nvSpPr>
        <p:spPr>
          <a:xfrm>
            <a:off x="1131750" y="3525900"/>
            <a:ext cx="6880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0   1  2  3  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6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Precedence</a:t>
            </a:r>
            <a:endParaRPr/>
          </a:p>
        </p:txBody>
      </p:sp>
      <p:sp>
        <p:nvSpPr>
          <p:cNvPr id="2237" name="Google Shape;2237;p6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instance variable and the local variable share the same variable name, then the local variable takes precedence.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69"/>
          <p:cNvSpPr txBox="1"/>
          <p:nvPr>
            <p:ph type="title"/>
          </p:nvPr>
        </p:nvSpPr>
        <p:spPr>
          <a:xfrm>
            <a:off x="1131750" y="3448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Precedence</a:t>
            </a:r>
            <a:endParaRPr/>
          </a:p>
        </p:txBody>
      </p:sp>
      <p:sp>
        <p:nvSpPr>
          <p:cNvPr id="2243" name="Google Shape;2243;p69"/>
          <p:cNvSpPr txBox="1"/>
          <p:nvPr>
            <p:ph idx="1" type="body"/>
          </p:nvPr>
        </p:nvSpPr>
        <p:spPr>
          <a:xfrm>
            <a:off x="0" y="927750"/>
            <a:ext cx="45720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</a:t>
            </a:r>
            <a:r>
              <a:rPr lang="en" sz="1600"/>
              <a:t>ublic class Student{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p</a:t>
            </a:r>
            <a:r>
              <a:rPr lang="en" sz="1600"/>
              <a:t>rivate int id;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public Student(int a){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r>
              <a:rPr lang="en" sz="1600"/>
              <a:t>i</a:t>
            </a:r>
            <a:r>
              <a:rPr lang="en" sz="1600"/>
              <a:t>d = a;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p</a:t>
            </a:r>
            <a:r>
              <a:rPr lang="en" sz="1600"/>
              <a:t>ublic void setID(int id){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r>
              <a:rPr lang="en" sz="1600"/>
              <a:t>i</a:t>
            </a:r>
            <a:r>
              <a:rPr lang="en" sz="1600"/>
              <a:t>d = id;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p</a:t>
            </a:r>
            <a:r>
              <a:rPr lang="en" sz="1600"/>
              <a:t>ublic int getID(){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r>
              <a:rPr lang="en" sz="1600"/>
              <a:t>r</a:t>
            </a:r>
            <a:r>
              <a:rPr lang="en" sz="1600"/>
              <a:t>eturn id;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  <p:sp>
        <p:nvSpPr>
          <p:cNvPr id="2244" name="Google Shape;2244;p69"/>
          <p:cNvSpPr txBox="1"/>
          <p:nvPr>
            <p:ph idx="1" type="body"/>
          </p:nvPr>
        </p:nvSpPr>
        <p:spPr>
          <a:xfrm>
            <a:off x="4313175" y="1007600"/>
            <a:ext cx="45720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StudentDemo{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/>
              <a:t>p</a:t>
            </a:r>
            <a:r>
              <a:rPr lang="en" sz="1500"/>
              <a:t>ublic static void main(String[] args){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Student stud = new Student(420);</a:t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stud.setID(500); </a:t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System.out.println(stud.getID());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  <p:sp>
        <p:nvSpPr>
          <p:cNvPr id="2245" name="Google Shape;2245;p69"/>
          <p:cNvSpPr txBox="1"/>
          <p:nvPr>
            <p:ph idx="1" type="body"/>
          </p:nvPr>
        </p:nvSpPr>
        <p:spPr>
          <a:xfrm>
            <a:off x="4090625" y="3482275"/>
            <a:ext cx="45720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420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70"/>
          <p:cNvSpPr txBox="1"/>
          <p:nvPr>
            <p:ph type="title"/>
          </p:nvPr>
        </p:nvSpPr>
        <p:spPr>
          <a:xfrm>
            <a:off x="1131750" y="3448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This Keyword</a:t>
            </a:r>
            <a:endParaRPr/>
          </a:p>
        </p:txBody>
      </p:sp>
      <p:sp>
        <p:nvSpPr>
          <p:cNvPr id="2251" name="Google Shape;2251;p70"/>
          <p:cNvSpPr txBox="1"/>
          <p:nvPr>
            <p:ph idx="1" type="body"/>
          </p:nvPr>
        </p:nvSpPr>
        <p:spPr>
          <a:xfrm>
            <a:off x="0" y="927750"/>
            <a:ext cx="45720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public class Student{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private int id;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public Student(int a){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id = a;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public void setID(int id){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this.id = id;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public int getID(){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	return id;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	}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  <p:sp>
        <p:nvSpPr>
          <p:cNvPr id="2252" name="Google Shape;2252;p70"/>
          <p:cNvSpPr txBox="1"/>
          <p:nvPr>
            <p:ph idx="1" type="body"/>
          </p:nvPr>
        </p:nvSpPr>
        <p:spPr>
          <a:xfrm>
            <a:off x="4313175" y="1007600"/>
            <a:ext cx="45720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public class StudentDemo{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public static void main(String[] args){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	Student stud = new Student(420);</a:t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stud.setID(500); </a:t>
            </a:r>
            <a:endParaRPr sz="15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System.out.println(stud.getID());</a:t>
            </a:r>
            <a:endParaRPr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}</a:t>
            </a:r>
            <a:endParaRPr sz="1500"/>
          </a:p>
        </p:txBody>
      </p:sp>
      <p:sp>
        <p:nvSpPr>
          <p:cNvPr id="2253" name="Google Shape;2253;p70"/>
          <p:cNvSpPr txBox="1"/>
          <p:nvPr>
            <p:ph idx="1" type="body"/>
          </p:nvPr>
        </p:nvSpPr>
        <p:spPr>
          <a:xfrm>
            <a:off x="4090625" y="3482275"/>
            <a:ext cx="45720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500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71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2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Lock Object</a:t>
            </a:r>
            <a:endParaRPr/>
          </a:p>
        </p:txBody>
      </p:sp>
      <p:sp>
        <p:nvSpPr>
          <p:cNvPr id="1934" name="Google Shape;1934;p2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enter a code to see if it will unlock your phone.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Operations will include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readingPassCode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testPassCode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writeNewPassCode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operations and the attributes make up the Lock Object.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2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School’s Textbook System</a:t>
            </a:r>
            <a:endParaRPr/>
          </a:p>
        </p:txBody>
      </p:sp>
      <p:sp>
        <p:nvSpPr>
          <p:cNvPr id="1940" name="Google Shape;1940;p22"/>
          <p:cNvSpPr txBox="1"/>
          <p:nvPr>
            <p:ph idx="1" type="body"/>
          </p:nvPr>
        </p:nvSpPr>
        <p:spPr>
          <a:xfrm>
            <a:off x="0" y="1205925"/>
            <a:ext cx="43323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Textbook Object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getTextbookTitle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getTextbookLocation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getSubject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getIfTaken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setStudentOwner</a:t>
            </a:r>
            <a:endParaRPr/>
          </a:p>
        </p:txBody>
      </p:sp>
      <p:sp>
        <p:nvSpPr>
          <p:cNvPr id="1941" name="Google Shape;1941;p22"/>
          <p:cNvSpPr txBox="1"/>
          <p:nvPr>
            <p:ph idx="1" type="body"/>
          </p:nvPr>
        </p:nvSpPr>
        <p:spPr>
          <a:xfrm>
            <a:off x="4572000" y="1205925"/>
            <a:ext cx="43323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ListOfTextbooks Object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addTextbook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removeTextbook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searchDatabase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sortTextbooks</a:t>
            </a:r>
            <a:endParaRPr/>
          </a:p>
        </p:txBody>
      </p:sp>
      <p:sp>
        <p:nvSpPr>
          <p:cNvPr id="1942" name="Google Shape;1942;p22"/>
          <p:cNvSpPr txBox="1"/>
          <p:nvPr>
            <p:ph idx="1" type="body"/>
          </p:nvPr>
        </p:nvSpPr>
        <p:spPr>
          <a:xfrm>
            <a:off x="2124150" y="3882975"/>
            <a:ext cx="48957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State VS Behavior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2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Object</a:t>
            </a:r>
            <a:endParaRPr/>
          </a:p>
        </p:txBody>
      </p:sp>
      <p:sp>
        <p:nvSpPr>
          <p:cNvPr id="1948" name="Google Shape;1948;p23"/>
          <p:cNvSpPr txBox="1"/>
          <p:nvPr>
            <p:ph idx="1" type="body"/>
          </p:nvPr>
        </p:nvSpPr>
        <p:spPr>
          <a:xfrm>
            <a:off x="597900" y="1287675"/>
            <a:ext cx="79482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Scanner fauzanScanner = new Scanner(System.in);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name = fauzanScanner.nextLine();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49" name="Google Shape;1949;p23"/>
          <p:cNvSpPr txBox="1"/>
          <p:nvPr>
            <p:ph idx="1" type="body"/>
          </p:nvPr>
        </p:nvSpPr>
        <p:spPr>
          <a:xfrm>
            <a:off x="597900" y="2653425"/>
            <a:ext cx="79482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Operations: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nextInt()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nextDouble()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nextBoolean()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2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Reference</a:t>
            </a:r>
            <a:endParaRPr/>
          </a:p>
        </p:txBody>
      </p:sp>
      <p:sp>
        <p:nvSpPr>
          <p:cNvPr id="1955" name="Google Shape;1955;p2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we create an object in Java, the variable that is the object is known as the object reference. </a:t>
            </a:r>
            <a:endParaRPr/>
          </a:p>
        </p:txBody>
      </p:sp>
      <p:sp>
        <p:nvSpPr>
          <p:cNvPr id="1956" name="Google Shape;1956;p24"/>
          <p:cNvSpPr txBox="1"/>
          <p:nvPr>
            <p:ph idx="1" type="body"/>
          </p:nvPr>
        </p:nvSpPr>
        <p:spPr>
          <a:xfrm>
            <a:off x="597900" y="2981875"/>
            <a:ext cx="79482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Scanner fauzanScanner = new Scanner(System.in);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name = fauzanScanner.nextLine();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