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Amatic SC"/>
      <p:regular r:id="rId64"/>
      <p:bold r:id="rId65"/>
    </p:embeddedFont>
    <p:embeddedFont>
      <p:font typeface="Merriweather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AmaticSC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erriweather-regular.fntdata"/><Relationship Id="rId21" Type="http://schemas.openxmlformats.org/officeDocument/2006/relationships/slide" Target="slides/slide16.xml"/><Relationship Id="rId65" Type="http://schemas.openxmlformats.org/officeDocument/2006/relationships/font" Target="fonts/AmaticSC-bold.fntdata"/><Relationship Id="rId24" Type="http://schemas.openxmlformats.org/officeDocument/2006/relationships/slide" Target="slides/slide19.xml"/><Relationship Id="rId68" Type="http://schemas.openxmlformats.org/officeDocument/2006/relationships/font" Target="fonts/Merriweather-italic.fntdata"/><Relationship Id="rId23" Type="http://schemas.openxmlformats.org/officeDocument/2006/relationships/slide" Target="slides/slide18.xml"/><Relationship Id="rId67" Type="http://schemas.openxmlformats.org/officeDocument/2006/relationships/font" Target="fonts/Merriweather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erriweath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824aadc43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824aadc43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824aadc43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824aadc43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824aadc431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824aadc431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8b9c5d412c_0_1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8b9c5d412c_0_1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8b9c5d412c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8b9c5d412c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8b9c5d412c_0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8b9c5d412c_0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8b9c5d412c_0_1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8b9c5d412c_0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8b9c5d412c_0_1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8b9c5d412c_0_1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8c032b3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8c032b3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8b9c5d412c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8b9c5d412c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8b9c5d412c_0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8b9c5d412c_0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8c032b3b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8c032b3b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8c032b3b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8c032b3b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8c032b3b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8c032b3b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8c032b3b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8c032b3b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8c032b3b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8c032b3b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8c032b3b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8c032b3b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8c032b3b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8c032b3b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8b9c5d412c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8b9c5d412c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8b9c5d412c_0_1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8b9c5d412c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824aadc431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824aadc431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b9c5d412c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b9c5d412c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8c231f1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8c231f1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8c231f18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8c231f18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8c231f18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8c231f18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8c231f18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8c231f18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8c231f18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8c231f18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8c231f18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8c231f18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8c231f18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8c231f18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8c231f18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8c231f18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c231f187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c231f18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c231f187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c231f18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8b9c5d412c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8b9c5d412c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8c231f18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8c231f18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8c231f18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8c231f18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8c231f18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8c231f18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8c231f187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8c231f187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8c231f187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8c231f187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8c231f187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8c231f187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789e9b4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789e9b4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789e9b44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789e9b44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8b9c5d412c_0_1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8b9c5d412c_0_1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8b9c5d412c_0_1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8b9c5d412c_0_1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824aadc43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824aadc43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8b9c5d412c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8b9c5d412c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824aadc4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824aadc4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824aadc4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824aadc4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824aadc43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824aadc43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824aadc43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824aadc43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824aadc431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824aadc431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824aadc431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824aadc431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789e9b44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789e9b44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824aadc431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824aadc431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824aadc43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824aadc43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824aadc43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824aadc43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824aadc43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824aadc43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824aadc43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824aadc43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9" name="Google Shape;18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0" name="Google Shape;18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3" name="Google Shape;189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4" name="Google Shape;18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7" name="Google Shape;189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8" name="Google Shape;18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1" name="Google Shape;190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2" name="Google Shape;19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5" name="Google Shape;190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6" name="Google Shape;19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Important Classes</a:t>
            </a:r>
            <a:endParaRPr u="sng"/>
          </a:p>
        </p:txBody>
      </p:sp>
      <p:sp>
        <p:nvSpPr>
          <p:cNvPr id="1912" name="Google Shape;191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equals Method in Practice</a:t>
            </a:r>
            <a:endParaRPr/>
          </a:p>
        </p:txBody>
      </p:sp>
      <p:sp>
        <p:nvSpPr>
          <p:cNvPr id="1979" name="Google Shape;1979;p27"/>
          <p:cNvSpPr txBox="1"/>
          <p:nvPr>
            <p:ph idx="1" type="body"/>
          </p:nvPr>
        </p:nvSpPr>
        <p:spPr>
          <a:xfrm>
            <a:off x="1131750" y="1312800"/>
            <a:ext cx="68805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BankAccount ba1 = new BankAccount(“FA”, 422);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BankAccount ba2 = ba1;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System.out.println(ba1.equals(ba2)); </a:t>
            </a:r>
            <a:endParaRPr sz="2000"/>
          </a:p>
        </p:txBody>
      </p:sp>
      <p:sp>
        <p:nvSpPr>
          <p:cNvPr id="1980" name="Google Shape;1980;p27"/>
          <p:cNvSpPr txBox="1"/>
          <p:nvPr>
            <p:ph idx="1" type="body"/>
          </p:nvPr>
        </p:nvSpPr>
        <p:spPr>
          <a:xfrm>
            <a:off x="1909200" y="3472025"/>
            <a:ext cx="53256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900"/>
              <a:t>true</a:t>
            </a:r>
            <a:endParaRPr b="1"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2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equals Method in Practice #2</a:t>
            </a:r>
            <a:endParaRPr/>
          </a:p>
        </p:txBody>
      </p:sp>
      <p:sp>
        <p:nvSpPr>
          <p:cNvPr id="1986" name="Google Shape;1986;p28"/>
          <p:cNvSpPr txBox="1"/>
          <p:nvPr>
            <p:ph idx="1" type="body"/>
          </p:nvPr>
        </p:nvSpPr>
        <p:spPr>
          <a:xfrm>
            <a:off x="1131750" y="1312800"/>
            <a:ext cx="68805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BankAccount ba1 = new BankAccount(“FA”, 422);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BankAccount ba2 = </a:t>
            </a:r>
            <a:r>
              <a:rPr lang="en" sz="2000"/>
              <a:t>new BankAccount(“FA”, 422);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System.out.println(ba1.equals(ba2)); </a:t>
            </a:r>
            <a:endParaRPr sz="2000"/>
          </a:p>
        </p:txBody>
      </p:sp>
      <p:sp>
        <p:nvSpPr>
          <p:cNvPr id="1987" name="Google Shape;1987;p28"/>
          <p:cNvSpPr txBox="1"/>
          <p:nvPr>
            <p:ph idx="1" type="body"/>
          </p:nvPr>
        </p:nvSpPr>
        <p:spPr>
          <a:xfrm>
            <a:off x="1909200" y="3472025"/>
            <a:ext cx="53256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900"/>
              <a:t>false</a:t>
            </a:r>
            <a:endParaRPr b="1"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29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override it...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 Class</a:t>
            </a:r>
            <a:endParaRPr/>
          </a:p>
        </p:txBody>
      </p:sp>
      <p:sp>
        <p:nvSpPr>
          <p:cNvPr id="1998" name="Google Shape;1998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3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04" name="Google Shape;2004;p3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methods </a:t>
            </a:r>
            <a:r>
              <a:rPr lang="en"/>
              <a:t>within</a:t>
            </a:r>
            <a:r>
              <a:rPr lang="en"/>
              <a:t> the Math Class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use the Math Class to get random numbers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3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 Class</a:t>
            </a:r>
            <a:endParaRPr/>
          </a:p>
        </p:txBody>
      </p:sp>
      <p:sp>
        <p:nvSpPr>
          <p:cNvPr id="2010" name="Google Shape;2010;p3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 the Math Class, we are able to utilize a variety of mathematical functions into our Java program rather than programming it ourselves.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Absolute Value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Exponents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Square Root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Random Numbers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3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Value</a:t>
            </a:r>
            <a:endParaRPr/>
          </a:p>
        </p:txBody>
      </p:sp>
      <p:sp>
        <p:nvSpPr>
          <p:cNvPr id="2016" name="Google Shape;2016;p33"/>
          <p:cNvSpPr txBox="1"/>
          <p:nvPr>
            <p:ph idx="1" type="body"/>
          </p:nvPr>
        </p:nvSpPr>
        <p:spPr>
          <a:xfrm>
            <a:off x="1131750" y="1312800"/>
            <a:ext cx="68805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Absolute value is the distance between a number and the number 0.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absolute value of 5 is 5.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absolute value of -3 is 3.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</a:t>
            </a:r>
            <a:r>
              <a:rPr lang="en" sz="2000"/>
              <a:t>tatic int abs(int x)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</a:t>
            </a:r>
            <a:r>
              <a:rPr lang="en" sz="2000"/>
              <a:t>tatic double abs(double x)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System.out.println(Math.abs(-3)); - &gt; 3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System.out.println(Math.abs(-3.14)); -&gt; 3.14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34"/>
          <p:cNvSpPr txBox="1"/>
          <p:nvPr>
            <p:ph type="title"/>
          </p:nvPr>
        </p:nvSpPr>
        <p:spPr>
          <a:xfrm>
            <a:off x="1131750" y="5314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Exponents</a:t>
            </a:r>
            <a:endParaRPr/>
          </a:p>
        </p:txBody>
      </p:sp>
      <p:sp>
        <p:nvSpPr>
          <p:cNvPr id="2022" name="Google Shape;2022;p34"/>
          <p:cNvSpPr txBox="1"/>
          <p:nvPr>
            <p:ph idx="1" type="body"/>
          </p:nvPr>
        </p:nvSpPr>
        <p:spPr>
          <a:xfrm>
            <a:off x="1131750" y="10477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Exponent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2^3 = 2 * 2 * 2 = 8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3^2 = 3 *3 =9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</a:t>
            </a:r>
            <a:r>
              <a:rPr lang="en" sz="2000"/>
              <a:t>tatic double pow(double base, double exponent)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System.out.println(Math.pow(3,3));  -&gt; 27.0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System.out.println(Math.pow(2,4));  -&gt; 16.0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3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Root</a:t>
            </a:r>
            <a:endParaRPr/>
          </a:p>
        </p:txBody>
      </p:sp>
      <p:sp>
        <p:nvSpPr>
          <p:cNvPr id="2028" name="Google Shape;2028;p3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Square Root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√9 = ∓ 3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√16 = </a:t>
            </a:r>
            <a:r>
              <a:rPr lang="en"/>
              <a:t>∓ </a:t>
            </a:r>
            <a:r>
              <a:rPr lang="en"/>
              <a:t>4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tatic double sqrt(double x)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Returns the square root of 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</a:t>
            </a:r>
            <a:r>
              <a:rPr lang="en"/>
              <a:t> ≥ 0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Math.sqrt(9)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3.0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Numbers</a:t>
            </a:r>
            <a:endParaRPr/>
          </a:p>
        </p:txBody>
      </p:sp>
      <p:sp>
        <p:nvSpPr>
          <p:cNvPr id="2034" name="Google Shape;2034;p3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tatic double random()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Returns a number that is greater than or equal to 0 and less than 1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0 ≤ x &lt; 1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 adjust the range for our </a:t>
            </a:r>
            <a:r>
              <a:rPr lang="en"/>
              <a:t>benefit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1918" name="Google Shape;1918;p1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the Object class and its respective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the Math class and apply its relevant methods.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the Integer and Double class.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the String class.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3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the Maximum Value</a:t>
            </a:r>
            <a:endParaRPr/>
          </a:p>
        </p:txBody>
      </p:sp>
      <p:sp>
        <p:nvSpPr>
          <p:cNvPr id="2040" name="Google Shape;2040;p3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Assign a random number in between 0 and 21 to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ouble x = 21 * Math.random();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3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the </a:t>
            </a:r>
            <a:r>
              <a:rPr lang="en"/>
              <a:t>Min.</a:t>
            </a:r>
            <a:r>
              <a:rPr lang="en"/>
              <a:t> and Max. Value by the Same Amount</a:t>
            </a:r>
            <a:endParaRPr/>
          </a:p>
        </p:txBody>
      </p:sp>
      <p:sp>
        <p:nvSpPr>
          <p:cNvPr id="2046" name="Google Shape;2046;p3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Assign a random number in between 8 and 9 to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double x = Math.random() + 8;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the Min. and Max. Value</a:t>
            </a:r>
            <a:endParaRPr/>
          </a:p>
        </p:txBody>
      </p:sp>
      <p:sp>
        <p:nvSpPr>
          <p:cNvPr id="2052" name="Google Shape;2052;p3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(maxValue - minValue) * Math.random() + minValue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Assign a random number in between 6 and 9 to x.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d</a:t>
            </a:r>
            <a:r>
              <a:rPr lang="en" sz="1900"/>
              <a:t>ouble x = (9 - 6) * Math.random() + 6;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double x = 3 * Math.random() +6;</a:t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Integers</a:t>
            </a:r>
            <a:endParaRPr/>
          </a:p>
        </p:txBody>
      </p:sp>
      <p:sp>
        <p:nvSpPr>
          <p:cNvPr id="2058" name="Google Shape;2058;p40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Through casting, we can change the return value of Math.random() to an integer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will also have to adjust the scaling and shifting factors in order to encompass our range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4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Integer between 0 and 68</a:t>
            </a:r>
            <a:endParaRPr/>
          </a:p>
        </p:txBody>
      </p:sp>
      <p:sp>
        <p:nvSpPr>
          <p:cNvPr id="2064" name="Google Shape;2064;p4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(int) (Math.random() * 69)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Math.random() will NEVER return 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value we multiply Math.random() will be 1 more than the maximum value.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4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Integer </a:t>
            </a:r>
            <a:endParaRPr/>
          </a:p>
        </p:txBody>
      </p:sp>
      <p:sp>
        <p:nvSpPr>
          <p:cNvPr id="2070" name="Google Shape;2070;p4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(int) (Math.random() * j) + 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 = scaling factor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 = shifting factor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Last value of the range = m + (j - 1)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43"/>
          <p:cNvSpPr txBox="1"/>
          <p:nvPr>
            <p:ph type="title"/>
          </p:nvPr>
        </p:nvSpPr>
        <p:spPr>
          <a:xfrm>
            <a:off x="1131750" y="2572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Integer Between 7 and 30</a:t>
            </a:r>
            <a:endParaRPr/>
          </a:p>
        </p:txBody>
      </p:sp>
      <p:sp>
        <p:nvSpPr>
          <p:cNvPr id="2076" name="Google Shape;2076;p43"/>
          <p:cNvSpPr txBox="1"/>
          <p:nvPr>
            <p:ph idx="1" type="body"/>
          </p:nvPr>
        </p:nvSpPr>
        <p:spPr>
          <a:xfrm>
            <a:off x="1071725" y="840150"/>
            <a:ext cx="688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x = (int) (Math.random() * j) + m</a:t>
            </a:r>
            <a:endParaRPr b="1"/>
          </a:p>
        </p:txBody>
      </p:sp>
      <p:sp>
        <p:nvSpPr>
          <p:cNvPr id="2077" name="Google Shape;2077;p43"/>
          <p:cNvSpPr txBox="1"/>
          <p:nvPr>
            <p:ph idx="1" type="body"/>
          </p:nvPr>
        </p:nvSpPr>
        <p:spPr>
          <a:xfrm>
            <a:off x="1071725" y="1429550"/>
            <a:ext cx="688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We’re shifting by a value of 7</a:t>
            </a:r>
            <a:endParaRPr b="1"/>
          </a:p>
        </p:txBody>
      </p:sp>
      <p:sp>
        <p:nvSpPr>
          <p:cNvPr id="2078" name="Google Shape;2078;p43"/>
          <p:cNvSpPr txBox="1"/>
          <p:nvPr>
            <p:ph idx="1" type="body"/>
          </p:nvPr>
        </p:nvSpPr>
        <p:spPr>
          <a:xfrm>
            <a:off x="1191775" y="1978700"/>
            <a:ext cx="688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x = (int) (Math.random() * j) + 7</a:t>
            </a:r>
            <a:endParaRPr b="1"/>
          </a:p>
        </p:txBody>
      </p:sp>
      <p:sp>
        <p:nvSpPr>
          <p:cNvPr id="2079" name="Google Shape;2079;p43"/>
          <p:cNvSpPr txBox="1"/>
          <p:nvPr>
            <p:ph idx="1" type="body"/>
          </p:nvPr>
        </p:nvSpPr>
        <p:spPr>
          <a:xfrm>
            <a:off x="1191775" y="2456925"/>
            <a:ext cx="688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Last Value is 30. </a:t>
            </a:r>
            <a:endParaRPr b="1"/>
          </a:p>
        </p:txBody>
      </p:sp>
      <p:sp>
        <p:nvSpPr>
          <p:cNvPr id="2080" name="Google Shape;2080;p43"/>
          <p:cNvSpPr txBox="1"/>
          <p:nvPr>
            <p:ph idx="1" type="body"/>
          </p:nvPr>
        </p:nvSpPr>
        <p:spPr>
          <a:xfrm>
            <a:off x="1191775" y="2991350"/>
            <a:ext cx="688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30 = m + (j - 1) </a:t>
            </a:r>
            <a:endParaRPr b="1"/>
          </a:p>
        </p:txBody>
      </p:sp>
      <p:sp>
        <p:nvSpPr>
          <p:cNvPr id="2081" name="Google Shape;2081;p43"/>
          <p:cNvSpPr txBox="1"/>
          <p:nvPr>
            <p:ph idx="1" type="body"/>
          </p:nvPr>
        </p:nvSpPr>
        <p:spPr>
          <a:xfrm>
            <a:off x="1191775" y="3390225"/>
            <a:ext cx="688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30 = 7 + (j - 1) </a:t>
            </a:r>
            <a:endParaRPr b="1"/>
          </a:p>
        </p:txBody>
      </p:sp>
      <p:sp>
        <p:nvSpPr>
          <p:cNvPr id="2082" name="Google Shape;2082;p43"/>
          <p:cNvSpPr txBox="1"/>
          <p:nvPr>
            <p:ph idx="1" type="body"/>
          </p:nvPr>
        </p:nvSpPr>
        <p:spPr>
          <a:xfrm>
            <a:off x="1191775" y="3750050"/>
            <a:ext cx="688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 = 24</a:t>
            </a:r>
            <a:endParaRPr b="1"/>
          </a:p>
        </p:txBody>
      </p:sp>
      <p:sp>
        <p:nvSpPr>
          <p:cNvPr id="2083" name="Google Shape;2083;p43"/>
          <p:cNvSpPr txBox="1"/>
          <p:nvPr>
            <p:ph idx="1" type="body"/>
          </p:nvPr>
        </p:nvSpPr>
        <p:spPr>
          <a:xfrm>
            <a:off x="1191775" y="4148925"/>
            <a:ext cx="688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x = (int) (Math.random() * 24) + 7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String Class</a:t>
            </a:r>
            <a:endParaRPr/>
          </a:p>
        </p:txBody>
      </p:sp>
      <p:sp>
        <p:nvSpPr>
          <p:cNvPr id="2089" name="Google Shape;2089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95" name="Google Shape;2095;p4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String objects are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construct String objects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the operators and methods applicable to a String object and apply them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4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String Class</a:t>
            </a:r>
            <a:endParaRPr/>
          </a:p>
        </p:txBody>
      </p:sp>
      <p:sp>
        <p:nvSpPr>
          <p:cNvPr id="2101" name="Google Shape;2101;p4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Strings?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Character(s) surrounded by double quotes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Immutable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 change it, you need to create a new String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 Class</a:t>
            </a:r>
            <a:endParaRPr/>
          </a:p>
        </p:txBody>
      </p:sp>
      <p:sp>
        <p:nvSpPr>
          <p:cNvPr id="1924" name="Google Shape;192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4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String Objects</a:t>
            </a:r>
            <a:endParaRPr/>
          </a:p>
        </p:txBody>
      </p:sp>
      <p:sp>
        <p:nvSpPr>
          <p:cNvPr id="2107" name="Google Shape;2107;p47"/>
          <p:cNvSpPr txBox="1"/>
          <p:nvPr>
            <p:ph idx="1" type="body"/>
          </p:nvPr>
        </p:nvSpPr>
        <p:spPr>
          <a:xfrm>
            <a:off x="1131750" y="102917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name = “Fauzan”;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s the same as…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name = new String(“Fauzan”);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Change String Objects</a:t>
            </a:r>
            <a:endParaRPr/>
          </a:p>
        </p:txBody>
      </p:sp>
      <p:sp>
        <p:nvSpPr>
          <p:cNvPr id="2113" name="Google Shape;2113;p4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name = “Faizan”;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ame = “Fauzan”;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same as…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name = new String(“Faizan”);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ame = new String(“Fauzan”);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4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and Empty Strings</a:t>
            </a:r>
            <a:endParaRPr/>
          </a:p>
        </p:txBody>
      </p:sp>
      <p:sp>
        <p:nvSpPr>
          <p:cNvPr id="2119" name="Google Shape;2119;p4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Creates a null reference: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myNull = null;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Creates an Empty String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String empty = new String();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5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sp>
        <p:nvSpPr>
          <p:cNvPr id="2125" name="Google Shape;2125;p5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Concatenation</a:t>
            </a:r>
            <a:r>
              <a:rPr lang="en"/>
              <a:t> is when we combine objects to produce a single Sting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 least one of the objects HAS to be a String object</a:t>
            </a:r>
            <a:endParaRPr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Otherwise an error will occur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5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sp>
        <p:nvSpPr>
          <p:cNvPr id="2131" name="Google Shape;2131;p5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ouble pi = 3.14159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words = “Pi: ”;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combine = words + pi;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//This works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5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sp>
        <p:nvSpPr>
          <p:cNvPr id="2137" name="Google Shape;2137;p5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double pi = 3.14159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double pi2 = 2653589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combine = pi + pi2;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//This DOESN’T work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5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Equals Method</a:t>
            </a:r>
            <a:endParaRPr/>
          </a:p>
        </p:txBody>
      </p:sp>
      <p:sp>
        <p:nvSpPr>
          <p:cNvPr id="2143" name="Google Shape;2143;p5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equals method of the String class is inherited from the Object class, but </a:t>
            </a:r>
            <a:r>
              <a:rPr lang="en"/>
              <a:t>overridden</a:t>
            </a:r>
            <a:r>
              <a:rPr lang="en"/>
              <a:t>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Returns true if the strings are identical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Returns false if the strings are not identical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Case-sensitive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Equals Method</a:t>
            </a:r>
            <a:endParaRPr/>
          </a:p>
        </p:txBody>
      </p:sp>
      <p:sp>
        <p:nvSpPr>
          <p:cNvPr id="2149" name="Google Shape;2149;p5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String s = “Hello”;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String t = “Hello”;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if(s.equals(t)){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System.out.println(“They’re identical!”);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else{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System.out.println(“Not identical”);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2150" name="Google Shape;2150;p54"/>
          <p:cNvSpPr txBox="1"/>
          <p:nvPr/>
        </p:nvSpPr>
        <p:spPr>
          <a:xfrm>
            <a:off x="3329400" y="4389675"/>
            <a:ext cx="2485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They’re identical!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5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Equals Method</a:t>
            </a:r>
            <a:endParaRPr/>
          </a:p>
        </p:txBody>
      </p:sp>
      <p:sp>
        <p:nvSpPr>
          <p:cNvPr id="2156" name="Google Shape;2156;p55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String s = “Hello”;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String t = “hello”;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if(s.equals(t)){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System.out.println(“They’re identical!”);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else{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System.out.println(“Not identical”);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2157" name="Google Shape;2157;p55"/>
          <p:cNvSpPr txBox="1"/>
          <p:nvPr/>
        </p:nvSpPr>
        <p:spPr>
          <a:xfrm>
            <a:off x="3329400" y="4281425"/>
            <a:ext cx="2485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Not identical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5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compareTo Method</a:t>
            </a:r>
            <a:endParaRPr/>
          </a:p>
        </p:txBody>
      </p:sp>
      <p:sp>
        <p:nvSpPr>
          <p:cNvPr id="2163" name="Google Shape;2163;p5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compareTo method of the String class differs from the equals method because it returns an integer value as opposed to a boolean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2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30" name="Google Shape;1930;p2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the Object class is and its importance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methods in the Object class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5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compareTo Method Interpretation</a:t>
            </a:r>
            <a:endParaRPr/>
          </a:p>
        </p:txBody>
      </p:sp>
      <p:sp>
        <p:nvSpPr>
          <p:cNvPr id="2169" name="Google Shape;2169;p5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myString.compareTo(anothaString) == 0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Identical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myString.compareTo(anothaString) &lt; 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myString alphabetically comes before anothaString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myString.compareTo(anothaString) &gt; 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myString alphabetically comes after anothaString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5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length()</a:t>
            </a:r>
            <a:endParaRPr/>
          </a:p>
        </p:txBody>
      </p:sp>
      <p:sp>
        <p:nvSpPr>
          <p:cNvPr id="2175" name="Google Shape;2175;p5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length() returns the # of characters (length) in the string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s = “Hello”;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System.out.println(s.length());  </a:t>
            </a:r>
            <a:endParaRPr/>
          </a:p>
        </p:txBody>
      </p:sp>
      <p:sp>
        <p:nvSpPr>
          <p:cNvPr id="2176" name="Google Shape;2176;p58"/>
          <p:cNvSpPr txBox="1"/>
          <p:nvPr/>
        </p:nvSpPr>
        <p:spPr>
          <a:xfrm>
            <a:off x="3329400" y="4092550"/>
            <a:ext cx="2485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5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substring (int startIndex)</a:t>
            </a:r>
            <a:endParaRPr/>
          </a:p>
        </p:txBody>
      </p:sp>
      <p:sp>
        <p:nvSpPr>
          <p:cNvPr id="2182" name="Google Shape;2182;p5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subString(int startIndex)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returns a new String from the start index to the 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REMEMBER: The first character of a string is position 0, NOT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6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substring (int startIndex)</a:t>
            </a:r>
            <a:endParaRPr/>
          </a:p>
        </p:txBody>
      </p:sp>
      <p:sp>
        <p:nvSpPr>
          <p:cNvPr id="2188" name="Google Shape;2188;p60"/>
          <p:cNvSpPr txBox="1"/>
          <p:nvPr>
            <p:ph idx="1" type="body"/>
          </p:nvPr>
        </p:nvSpPr>
        <p:spPr>
          <a:xfrm>
            <a:off x="1131750" y="1312800"/>
            <a:ext cx="68805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course = “MathCourse”;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System.out.println(course.substring(4));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60"/>
          <p:cNvSpPr txBox="1"/>
          <p:nvPr/>
        </p:nvSpPr>
        <p:spPr>
          <a:xfrm>
            <a:off x="3525300" y="3687325"/>
            <a:ext cx="2093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Course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6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substring (int startIndex, int endIndex)</a:t>
            </a:r>
            <a:endParaRPr/>
          </a:p>
        </p:txBody>
      </p:sp>
      <p:sp>
        <p:nvSpPr>
          <p:cNvPr id="2195" name="Google Shape;2195;p6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String subString(int startIndex, int endIndex)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returns a new String from the start index to the endIndex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 character of the endIndex is NOT included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New string: startIndex to endIndex - 1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REMEMBER: The first character of a string is position 0, NOT 1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6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substring (int startIndex)</a:t>
            </a:r>
            <a:endParaRPr/>
          </a:p>
        </p:txBody>
      </p:sp>
      <p:sp>
        <p:nvSpPr>
          <p:cNvPr id="2201" name="Google Shape;2201;p62"/>
          <p:cNvSpPr txBox="1"/>
          <p:nvPr>
            <p:ph idx="1" type="body"/>
          </p:nvPr>
        </p:nvSpPr>
        <p:spPr>
          <a:xfrm>
            <a:off x="1131750" y="1312800"/>
            <a:ext cx="68805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course = “MathCourse”;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System.out.println(course.substring(0,4));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62"/>
          <p:cNvSpPr txBox="1"/>
          <p:nvPr/>
        </p:nvSpPr>
        <p:spPr>
          <a:xfrm>
            <a:off x="3525300" y="3687325"/>
            <a:ext cx="2093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Math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6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indexOf</a:t>
            </a:r>
            <a:r>
              <a:rPr lang="en"/>
              <a:t>()</a:t>
            </a:r>
            <a:endParaRPr/>
          </a:p>
        </p:txBody>
      </p:sp>
      <p:sp>
        <p:nvSpPr>
          <p:cNvPr id="2208" name="Google Shape;2208;p6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indexOf(String str)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s = “Hello”;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System.out.println(s.indexOf(“ell”));  </a:t>
            </a:r>
            <a:endParaRPr/>
          </a:p>
        </p:txBody>
      </p:sp>
      <p:sp>
        <p:nvSpPr>
          <p:cNvPr id="2209" name="Google Shape;2209;p63"/>
          <p:cNvSpPr txBox="1"/>
          <p:nvPr/>
        </p:nvSpPr>
        <p:spPr>
          <a:xfrm>
            <a:off x="3329400" y="4092550"/>
            <a:ext cx="2485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6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</a:t>
            </a:r>
            <a:endParaRPr/>
          </a:p>
        </p:txBody>
      </p:sp>
      <p:sp>
        <p:nvSpPr>
          <p:cNvPr id="2220" name="Google Shape;2220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6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226" name="Google Shape;2226;p6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wrapper classes are and what their purpose is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the Integer Class and its methods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the Double Class and its methods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2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 Class</a:t>
            </a:r>
            <a:endParaRPr/>
          </a:p>
        </p:txBody>
      </p:sp>
      <p:sp>
        <p:nvSpPr>
          <p:cNvPr id="1936" name="Google Shape;1936;p2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Object Class is the superclass of every class. 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 class automatically extends from Object, whether it be directly or indirectly through another class.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6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</a:t>
            </a:r>
            <a:endParaRPr/>
          </a:p>
        </p:txBody>
      </p:sp>
      <p:sp>
        <p:nvSpPr>
          <p:cNvPr id="2232" name="Google Shape;2232;p6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Wrapper Class: Uses a value of a primitive type and “wraps” it up into an object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Allows to us use more methods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More methods, more functions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Create an object w/ a single value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Attaining the primitive value (“unwrapping”)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Integer and Double classes</a:t>
            </a:r>
            <a:endParaRPr sz="2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68"/>
          <p:cNvSpPr txBox="1"/>
          <p:nvPr>
            <p:ph type="title"/>
          </p:nvPr>
        </p:nvSpPr>
        <p:spPr>
          <a:xfrm>
            <a:off x="1131750" y="47737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Integer Class</a:t>
            </a:r>
            <a:endParaRPr/>
          </a:p>
        </p:txBody>
      </p:sp>
      <p:sp>
        <p:nvSpPr>
          <p:cNvPr id="2238" name="Google Shape;2238;p68"/>
          <p:cNvSpPr txBox="1"/>
          <p:nvPr>
            <p:ph idx="1" type="body"/>
          </p:nvPr>
        </p:nvSpPr>
        <p:spPr>
          <a:xfrm>
            <a:off x="1131750" y="995525"/>
            <a:ext cx="6880500" cy="3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Integer class “wraps” the primitive type int.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</a:t>
            </a:r>
            <a:r>
              <a:rPr lang="en"/>
              <a:t>nt is the only the instance variable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a some methods that you need to know of the Integer Class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Integer (int x)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</a:t>
            </a:r>
            <a:r>
              <a:rPr lang="en"/>
              <a:t>nt compareTo(Integer anotherInt)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</a:t>
            </a:r>
            <a:r>
              <a:rPr lang="en"/>
              <a:t>nt intValue()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</a:t>
            </a:r>
            <a:r>
              <a:rPr lang="en"/>
              <a:t>oolean equals(Object c)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String toString()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6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Integer Class Methods</a:t>
            </a:r>
            <a:endParaRPr/>
          </a:p>
        </p:txBody>
      </p:sp>
      <p:sp>
        <p:nvSpPr>
          <p:cNvPr id="2244" name="Google Shape;2244;p69"/>
          <p:cNvSpPr txBox="1"/>
          <p:nvPr>
            <p:ph idx="1" type="body"/>
          </p:nvPr>
        </p:nvSpPr>
        <p:spPr>
          <a:xfrm>
            <a:off x="1131750" y="1312800"/>
            <a:ext cx="71544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Integer(int x) ← Constructor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Integer myInteger = new Integer(5);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create an Integer object by “wrapping” it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7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Integer Class Methods (cont.)</a:t>
            </a:r>
            <a:endParaRPr/>
          </a:p>
        </p:txBody>
      </p:sp>
      <p:sp>
        <p:nvSpPr>
          <p:cNvPr id="2250" name="Google Shape;2250;p7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int compareTo(Integer other)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Returns 0 if its the same number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Returns -1 if the number is less than other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Returns 1 if the numbers is more than other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7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Integer Class Methods (cont.)</a:t>
            </a:r>
            <a:endParaRPr/>
          </a:p>
        </p:txBody>
      </p:sp>
      <p:sp>
        <p:nvSpPr>
          <p:cNvPr id="2256" name="Google Shape;2256;p7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</a:t>
            </a:r>
            <a:r>
              <a:rPr lang="en" sz="2200"/>
              <a:t>nt intValue()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</a:t>
            </a:r>
            <a:r>
              <a:rPr lang="en" sz="2200"/>
              <a:t>eturns the value of the Integer object as as int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“Unwrapping”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7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Integer Class Methods (cont.)</a:t>
            </a:r>
            <a:endParaRPr/>
          </a:p>
        </p:txBody>
      </p:sp>
      <p:sp>
        <p:nvSpPr>
          <p:cNvPr id="2262" name="Google Shape;2262;p7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</a:t>
            </a:r>
            <a:r>
              <a:rPr lang="en" sz="2200"/>
              <a:t>oolean equals(Object anothaOne)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method returns true if the Integer has the same int as anothaOne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method is generally </a:t>
            </a:r>
            <a:r>
              <a:rPr lang="en" sz="2200"/>
              <a:t>overridden</a:t>
            </a:r>
            <a:r>
              <a:rPr lang="en" sz="2200"/>
              <a:t>. 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7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Integer Class Methods (cont.)</a:t>
            </a:r>
            <a:endParaRPr/>
          </a:p>
        </p:txBody>
      </p:sp>
      <p:sp>
        <p:nvSpPr>
          <p:cNvPr id="2268" name="Google Shape;2268;p7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String toString()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method returns the String version of the Integer. 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 THE SAME AS intValue()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7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Integer.MIN_VALUE &amp; Integer.MAX_VALUE</a:t>
            </a:r>
            <a:endParaRPr/>
          </a:p>
        </p:txBody>
      </p:sp>
      <p:sp>
        <p:nvSpPr>
          <p:cNvPr id="2274" name="Google Shape;2274;p74"/>
          <p:cNvSpPr txBox="1"/>
          <p:nvPr>
            <p:ph idx="1" type="body"/>
          </p:nvPr>
        </p:nvSpPr>
        <p:spPr>
          <a:xfrm>
            <a:off x="1131750" y="1312800"/>
            <a:ext cx="68805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System.out.println(Integer.MIN_VALUE);</a:t>
            </a:r>
            <a:endParaRPr sz="2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System.out.println(Integer.MAX_VALUE);</a:t>
            </a:r>
            <a:endParaRPr sz="2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275" name="Google Shape;2275;p74"/>
          <p:cNvSpPr txBox="1"/>
          <p:nvPr>
            <p:ph idx="1" type="body"/>
          </p:nvPr>
        </p:nvSpPr>
        <p:spPr>
          <a:xfrm>
            <a:off x="1131750" y="2813625"/>
            <a:ext cx="68805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-2147483648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2147483647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75"/>
          <p:cNvSpPr txBox="1"/>
          <p:nvPr>
            <p:ph type="title"/>
          </p:nvPr>
        </p:nvSpPr>
        <p:spPr>
          <a:xfrm>
            <a:off x="1131750" y="47737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Double Class</a:t>
            </a:r>
            <a:endParaRPr/>
          </a:p>
        </p:txBody>
      </p:sp>
      <p:sp>
        <p:nvSpPr>
          <p:cNvPr id="2281" name="Google Shape;2281;p75"/>
          <p:cNvSpPr txBox="1"/>
          <p:nvPr>
            <p:ph idx="1" type="body"/>
          </p:nvPr>
        </p:nvSpPr>
        <p:spPr>
          <a:xfrm>
            <a:off x="631200" y="995525"/>
            <a:ext cx="7881600" cy="3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Double class “wraps” the primitive type double.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double is the only the instance variable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a some methods that you need to know of the Integer Class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Double (double x)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int compareTo(Double anotherDouble)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double doubleValue()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boolean equals(Object anothaOne)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String toString()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SUPERCLASS</a:t>
            </a:r>
            <a:endParaRPr/>
          </a:p>
        </p:txBody>
      </p:sp>
      <p:sp>
        <p:nvSpPr>
          <p:cNvPr id="1942" name="Google Shape;1942;p23"/>
          <p:cNvSpPr txBox="1"/>
          <p:nvPr/>
        </p:nvSpPr>
        <p:spPr>
          <a:xfrm>
            <a:off x="3759450" y="1642875"/>
            <a:ext cx="1472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Object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3" name="Google Shape;1943;p23"/>
          <p:cNvSpPr txBox="1"/>
          <p:nvPr/>
        </p:nvSpPr>
        <p:spPr>
          <a:xfrm>
            <a:off x="1387125" y="2620675"/>
            <a:ext cx="1472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Person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4" name="Google Shape;1944;p23"/>
          <p:cNvSpPr txBox="1"/>
          <p:nvPr/>
        </p:nvSpPr>
        <p:spPr>
          <a:xfrm>
            <a:off x="3338700" y="2620675"/>
            <a:ext cx="2314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Bank Account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5" name="Google Shape;1945;p23"/>
          <p:cNvSpPr txBox="1"/>
          <p:nvPr/>
        </p:nvSpPr>
        <p:spPr>
          <a:xfrm>
            <a:off x="6131775" y="2620675"/>
            <a:ext cx="1472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Plant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6" name="Google Shape;1946;p23"/>
          <p:cNvSpPr txBox="1"/>
          <p:nvPr/>
        </p:nvSpPr>
        <p:spPr>
          <a:xfrm>
            <a:off x="568475" y="3566100"/>
            <a:ext cx="1472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Builder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7" name="Google Shape;1947;p23"/>
          <p:cNvSpPr txBox="1"/>
          <p:nvPr/>
        </p:nvSpPr>
        <p:spPr>
          <a:xfrm>
            <a:off x="1724300" y="3566100"/>
            <a:ext cx="1472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Student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8" name="Google Shape;1948;p23"/>
          <p:cNvSpPr txBox="1"/>
          <p:nvPr/>
        </p:nvSpPr>
        <p:spPr>
          <a:xfrm>
            <a:off x="3759450" y="3566100"/>
            <a:ext cx="1472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Checking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49" name="Google Shape;1949;p23"/>
          <p:cNvCxnSpPr>
            <a:stCxn id="1946" idx="0"/>
            <a:endCxn id="1943" idx="2"/>
          </p:cNvCxnSpPr>
          <p:nvPr/>
        </p:nvCxnSpPr>
        <p:spPr>
          <a:xfrm flipH="1" rot="10800000">
            <a:off x="1304825" y="3122400"/>
            <a:ext cx="8187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0" name="Google Shape;1950;p23"/>
          <p:cNvCxnSpPr>
            <a:stCxn id="1947" idx="0"/>
            <a:endCxn id="1943" idx="2"/>
          </p:cNvCxnSpPr>
          <p:nvPr/>
        </p:nvCxnSpPr>
        <p:spPr>
          <a:xfrm rot="10800000">
            <a:off x="2123450" y="3122400"/>
            <a:ext cx="3372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1" name="Google Shape;1951;p23"/>
          <p:cNvCxnSpPr>
            <a:stCxn id="1943" idx="0"/>
            <a:endCxn id="1942" idx="1"/>
          </p:cNvCxnSpPr>
          <p:nvPr/>
        </p:nvCxnSpPr>
        <p:spPr>
          <a:xfrm flipH="1" rot="10800000">
            <a:off x="2123475" y="1893775"/>
            <a:ext cx="1635900" cy="7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2" name="Google Shape;1952;p23"/>
          <p:cNvCxnSpPr>
            <a:stCxn id="1948" idx="0"/>
            <a:endCxn id="1944" idx="2"/>
          </p:cNvCxnSpPr>
          <p:nvPr/>
        </p:nvCxnSpPr>
        <p:spPr>
          <a:xfrm rot="10800000">
            <a:off x="4495800" y="3122400"/>
            <a:ext cx="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23"/>
          <p:cNvCxnSpPr>
            <a:stCxn id="1944" idx="0"/>
            <a:endCxn id="1942" idx="2"/>
          </p:cNvCxnSpPr>
          <p:nvPr/>
        </p:nvCxnSpPr>
        <p:spPr>
          <a:xfrm rot="10800000">
            <a:off x="4495800" y="2144575"/>
            <a:ext cx="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4" name="Google Shape;1954;p23"/>
          <p:cNvCxnSpPr>
            <a:stCxn id="1945" idx="0"/>
            <a:endCxn id="1942" idx="3"/>
          </p:cNvCxnSpPr>
          <p:nvPr/>
        </p:nvCxnSpPr>
        <p:spPr>
          <a:xfrm rot="10800000">
            <a:off x="5232225" y="1893775"/>
            <a:ext cx="1635900" cy="7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2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toString Method</a:t>
            </a:r>
            <a:endParaRPr/>
          </a:p>
        </p:txBody>
      </p:sp>
      <p:sp>
        <p:nvSpPr>
          <p:cNvPr id="1960" name="Google Shape;1960;p24"/>
          <p:cNvSpPr txBox="1"/>
          <p:nvPr>
            <p:ph idx="1" type="body"/>
          </p:nvPr>
        </p:nvSpPr>
        <p:spPr>
          <a:xfrm>
            <a:off x="244050" y="1312800"/>
            <a:ext cx="8769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ublic String toString()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invoking this method, the method will return the String version of the class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BankAccount myBank = new BankAccount(“Fauzan”, 420);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System.out.println(myBank);  </a:t>
            </a:r>
            <a:endParaRPr sz="2200"/>
          </a:p>
        </p:txBody>
      </p:sp>
      <p:sp>
        <p:nvSpPr>
          <p:cNvPr id="1961" name="Google Shape;1961;p24"/>
          <p:cNvSpPr txBox="1"/>
          <p:nvPr/>
        </p:nvSpPr>
        <p:spPr>
          <a:xfrm>
            <a:off x="2660250" y="4460100"/>
            <a:ext cx="39375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BankAccount@1fb3ebeb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2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the toString Method</a:t>
            </a:r>
            <a:endParaRPr/>
          </a:p>
        </p:txBody>
      </p:sp>
      <p:sp>
        <p:nvSpPr>
          <p:cNvPr id="1967" name="Google Shape;1967;p25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</a:t>
            </a:r>
            <a:r>
              <a:rPr lang="en" sz="1500"/>
              <a:t>ublic class BankAccount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/>
              <a:t>p</a:t>
            </a:r>
            <a:r>
              <a:rPr lang="en" sz="1500"/>
              <a:t>rivate String name;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/>
              <a:t>p</a:t>
            </a:r>
            <a:r>
              <a:rPr lang="en" sz="1500"/>
              <a:t>rivate int balance;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/*Constructors and </a:t>
            </a:r>
            <a:endParaRPr sz="1500"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methods….  */</a:t>
            </a:r>
            <a:endParaRPr sz="1500"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/>
              <a:t>p</a:t>
            </a:r>
            <a:r>
              <a:rPr lang="en" sz="1500"/>
              <a:t>ublic String toString()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</a:t>
            </a:r>
            <a:r>
              <a:rPr lang="en" sz="1500"/>
              <a:t>r</a:t>
            </a:r>
            <a:r>
              <a:rPr lang="en" sz="1500"/>
              <a:t>eturn “Name: ” + name + “ Balance: ” + balance;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2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equals Method</a:t>
            </a:r>
            <a:endParaRPr/>
          </a:p>
        </p:txBody>
      </p:sp>
      <p:sp>
        <p:nvSpPr>
          <p:cNvPr id="1973" name="Google Shape;1973;p2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</a:t>
            </a:r>
            <a:r>
              <a:rPr lang="en" sz="2200"/>
              <a:t>ublic boolean equals(Object anothaOne)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classes get this method through the Object class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equals method true if the two objects are the same object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will return false if the two objects are not the same object.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