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uzan Amjad" initials="FA" lastIdx="1" clrIdx="0">
    <p:extLst>
      <p:ext uri="{19B8F6BF-5375-455C-9EA6-DF929625EA0E}">
        <p15:presenceInfo xmlns:p15="http://schemas.microsoft.com/office/powerpoint/2012/main" userId="3367c66428a4fd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20"/>
    <p:restoredTop sz="96327"/>
  </p:normalViewPr>
  <p:slideViewPr>
    <p:cSldViewPr snapToGrid="0" snapToObjects="1">
      <p:cViewPr>
        <p:scale>
          <a:sx n="95" d="100"/>
          <a:sy n="95" d="100"/>
        </p:scale>
        <p:origin x="-352"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6T22:15:50.446"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kaggle.com/berkeleyearth/climate-change-earth-surface-temperature-data?utm_medium=social&amp;utm_campaign=kaggle-dataset-share&amp;utm_source=twit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berkeleyearth.lbl.gov/auto/Global/Land_and_Ocean_summary.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spreadsheets/d/19l4R8a5pXeLggFmyZu3PZKHWPgStwdQCVBQ8Q1eSO5w/edit?usp=sharing"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6E85-98F9-774B-9511-97390FF3BE2D}"/>
              </a:ext>
            </a:extLst>
          </p:cNvPr>
          <p:cNvSpPr>
            <a:spLocks noGrp="1"/>
          </p:cNvSpPr>
          <p:nvPr>
            <p:ph type="ctrTitle"/>
          </p:nvPr>
        </p:nvSpPr>
        <p:spPr>
          <a:xfrm>
            <a:off x="2589213" y="2623279"/>
            <a:ext cx="8915399" cy="2154102"/>
          </a:xfrm>
        </p:spPr>
        <p:txBody>
          <a:bodyPr>
            <a:normAutofit fontScale="90000"/>
          </a:bodyPr>
          <a:lstStyle/>
          <a:p>
            <a:r>
              <a:rPr lang="en-US" dirty="0"/>
              <a:t>Climate Change Explained through Earth Surface Temperature Data </a:t>
            </a:r>
          </a:p>
        </p:txBody>
      </p:sp>
      <p:sp>
        <p:nvSpPr>
          <p:cNvPr id="3" name="Subtitle 2">
            <a:extLst>
              <a:ext uri="{FF2B5EF4-FFF2-40B4-BE49-F238E27FC236}">
                <a16:creationId xmlns:a16="http://schemas.microsoft.com/office/drawing/2014/main" id="{4D492D3C-A887-BF41-908A-32AC5B301B5D}"/>
              </a:ext>
            </a:extLst>
          </p:cNvPr>
          <p:cNvSpPr>
            <a:spLocks noGrp="1"/>
          </p:cNvSpPr>
          <p:nvPr>
            <p:ph type="subTitle" idx="1"/>
          </p:nvPr>
        </p:nvSpPr>
        <p:spPr/>
        <p:txBody>
          <a:bodyPr/>
          <a:lstStyle/>
          <a:p>
            <a:r>
              <a:rPr lang="en-US" dirty="0"/>
              <a:t>By: </a:t>
            </a:r>
            <a:r>
              <a:rPr lang="en-US" dirty="0" err="1"/>
              <a:t>Fauzan</a:t>
            </a:r>
            <a:r>
              <a:rPr lang="en-US" dirty="0"/>
              <a:t> Amjad</a:t>
            </a:r>
          </a:p>
        </p:txBody>
      </p:sp>
    </p:spTree>
    <p:extLst>
      <p:ext uri="{BB962C8B-B14F-4D97-AF65-F5344CB8AC3E}">
        <p14:creationId xmlns:p14="http://schemas.microsoft.com/office/powerpoint/2010/main" val="331862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C04A-5104-1A4C-8AD5-C69C1349E522}"/>
              </a:ext>
            </a:extLst>
          </p:cNvPr>
          <p:cNvSpPr>
            <a:spLocks noGrp="1"/>
          </p:cNvSpPr>
          <p:nvPr>
            <p:ph type="title"/>
          </p:nvPr>
        </p:nvSpPr>
        <p:spPr/>
        <p:txBody>
          <a:bodyPr/>
          <a:lstStyle/>
          <a:p>
            <a:r>
              <a:rPr lang="en-US" dirty="0"/>
              <a:t>Describing the Dataset</a:t>
            </a:r>
          </a:p>
        </p:txBody>
      </p:sp>
      <p:sp>
        <p:nvSpPr>
          <p:cNvPr id="3" name="Content Placeholder 2">
            <a:extLst>
              <a:ext uri="{FF2B5EF4-FFF2-40B4-BE49-F238E27FC236}">
                <a16:creationId xmlns:a16="http://schemas.microsoft.com/office/drawing/2014/main" id="{766A1C86-DA0B-2A49-A837-9D5B36577A60}"/>
              </a:ext>
            </a:extLst>
          </p:cNvPr>
          <p:cNvSpPr>
            <a:spLocks noGrp="1"/>
          </p:cNvSpPr>
          <p:nvPr>
            <p:ph idx="1"/>
          </p:nvPr>
        </p:nvSpPr>
        <p:spPr/>
        <p:txBody>
          <a:bodyPr>
            <a:normAutofit fontScale="92500"/>
          </a:bodyPr>
          <a:lstStyle/>
          <a:p>
            <a:r>
              <a:rPr lang="en-US" dirty="0">
                <a:hlinkClick r:id="rId2"/>
              </a:rPr>
              <a:t>https://kaggle.com/berkeleyearth/climate-change-earth-surface-temperature-data?utm_medium=social&amp;utm_campaign=kaggle-dataset-share&amp;utm_source=twitter</a:t>
            </a:r>
            <a:endParaRPr lang="en-US" dirty="0"/>
          </a:p>
          <a:p>
            <a:r>
              <a:rPr lang="en-US" dirty="0"/>
              <a:t>A clean and data-saturated dataset with 13 different files from Berkeley Earth (Lawrence Berkeley National Laboratory)</a:t>
            </a:r>
          </a:p>
          <a:p>
            <a:pPr lvl="1"/>
            <a:r>
              <a:rPr lang="en-US" dirty="0"/>
              <a:t>1.6 billion temperature reports</a:t>
            </a:r>
          </a:p>
          <a:p>
            <a:r>
              <a:rPr lang="en-US" dirty="0"/>
              <a:t>Description: The dataset compiles temperature reports (high, low, and average temperatures) from 1750  (Land data) or 1850 (land and ocean data) to the present time, is adjusted for regional averages, corrected in the case of biases, and is sorted by location as indicated by the different files available. </a:t>
            </a:r>
          </a:p>
          <a:p>
            <a:r>
              <a:rPr lang="en-US" dirty="0"/>
              <a:t>Attributes: Year, City, State, Country, High Temperature, Low Temperature, Average Temperature, Land/Ocean, and Uncertainty (Confidence Interval)</a:t>
            </a:r>
          </a:p>
          <a:p>
            <a:endParaRPr lang="en-US" dirty="0"/>
          </a:p>
        </p:txBody>
      </p:sp>
    </p:spTree>
    <p:extLst>
      <p:ext uri="{BB962C8B-B14F-4D97-AF65-F5344CB8AC3E}">
        <p14:creationId xmlns:p14="http://schemas.microsoft.com/office/powerpoint/2010/main" val="174431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4B02-9CFB-4145-A575-030D18CD9D1D}"/>
              </a:ext>
            </a:extLst>
          </p:cNvPr>
          <p:cNvSpPr>
            <a:spLocks noGrp="1"/>
          </p:cNvSpPr>
          <p:nvPr>
            <p:ph type="title"/>
          </p:nvPr>
        </p:nvSpPr>
        <p:spPr/>
        <p:txBody>
          <a:bodyPr/>
          <a:lstStyle/>
          <a:p>
            <a:r>
              <a:rPr lang="en-US" dirty="0"/>
              <a:t>What is in this data set?</a:t>
            </a:r>
          </a:p>
        </p:txBody>
      </p:sp>
      <p:sp>
        <p:nvSpPr>
          <p:cNvPr id="7" name="Content Placeholder 6">
            <a:extLst>
              <a:ext uri="{FF2B5EF4-FFF2-40B4-BE49-F238E27FC236}">
                <a16:creationId xmlns:a16="http://schemas.microsoft.com/office/drawing/2014/main" id="{4A52C320-C7BE-3342-83A5-C12877045478}"/>
              </a:ext>
            </a:extLst>
          </p:cNvPr>
          <p:cNvSpPr>
            <a:spLocks noGrp="1"/>
          </p:cNvSpPr>
          <p:nvPr>
            <p:ph idx="1"/>
          </p:nvPr>
        </p:nvSpPr>
        <p:spPr>
          <a:xfrm>
            <a:off x="2589212" y="2895600"/>
            <a:ext cx="8915400" cy="3015622"/>
          </a:xfrm>
        </p:spPr>
        <p:txBody>
          <a:bodyPr>
            <a:normAutofit lnSpcReduction="10000"/>
          </a:bodyPr>
          <a:lstStyle/>
          <a:p>
            <a:endParaRPr lang="en-US" dirty="0"/>
          </a:p>
          <a:p>
            <a:endParaRPr lang="en-US" dirty="0"/>
          </a:p>
          <a:p>
            <a:r>
              <a:rPr lang="en-US" dirty="0"/>
              <a:t>Screenshot of one file within the dataset (</a:t>
            </a:r>
            <a:r>
              <a:rPr lang="en-US" dirty="0">
                <a:hlinkClick r:id="rId2"/>
              </a:rPr>
              <a:t>http://berkeleyearth.lbl.gov/auto/Global/Land_and_Ocean_summary.txt</a:t>
            </a:r>
            <a:r>
              <a:rPr lang="en-US" dirty="0"/>
              <a:t>)</a:t>
            </a:r>
          </a:p>
          <a:p>
            <a:r>
              <a:rPr lang="en-US" dirty="0"/>
              <a:t>Years Range: 1850 – 2020 (Land and Ocean Data)</a:t>
            </a:r>
          </a:p>
          <a:p>
            <a:r>
              <a:rPr lang="en-US" dirty="0"/>
              <a:t>For each year, this file of the data set shows the changes of Earth’s global average surface temperature which is calculated through the combination of Lawrence Berkeley National Laboratory’s land-surface data and </a:t>
            </a:r>
            <a:r>
              <a:rPr lang="en-US" dirty="0" err="1"/>
              <a:t>HadSST’s</a:t>
            </a:r>
            <a:r>
              <a:rPr lang="en-US" dirty="0"/>
              <a:t> ocean temperature data.  </a:t>
            </a:r>
          </a:p>
          <a:p>
            <a:endParaRPr lang="en-US" dirty="0"/>
          </a:p>
        </p:txBody>
      </p:sp>
      <p:pic>
        <p:nvPicPr>
          <p:cNvPr id="9" name="Content Placeholder 4" descr="Table&#10;&#10;Description automatically generated">
            <a:extLst>
              <a:ext uri="{FF2B5EF4-FFF2-40B4-BE49-F238E27FC236}">
                <a16:creationId xmlns:a16="http://schemas.microsoft.com/office/drawing/2014/main" id="{D9BC4819-6063-7E45-B6DA-18689E9A05AC}"/>
              </a:ext>
            </a:extLst>
          </p:cNvPr>
          <p:cNvPicPr>
            <a:picLocks noChangeAspect="1"/>
          </p:cNvPicPr>
          <p:nvPr/>
        </p:nvPicPr>
        <p:blipFill>
          <a:blip r:embed="rId3"/>
          <a:stretch>
            <a:fillRect/>
          </a:stretch>
        </p:blipFill>
        <p:spPr>
          <a:xfrm>
            <a:off x="2589212" y="2114881"/>
            <a:ext cx="8915400" cy="1314119"/>
          </a:xfrm>
          <a:prstGeom prst="rect">
            <a:avLst/>
          </a:prstGeom>
        </p:spPr>
      </p:pic>
    </p:spTree>
    <p:extLst>
      <p:ext uri="{BB962C8B-B14F-4D97-AF65-F5344CB8AC3E}">
        <p14:creationId xmlns:p14="http://schemas.microsoft.com/office/powerpoint/2010/main" val="312180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A16F-A370-6147-9BF8-84469CE9BB15}"/>
              </a:ext>
            </a:extLst>
          </p:cNvPr>
          <p:cNvSpPr>
            <a:spLocks noGrp="1"/>
          </p:cNvSpPr>
          <p:nvPr>
            <p:ph type="title"/>
          </p:nvPr>
        </p:nvSpPr>
        <p:spPr/>
        <p:txBody>
          <a:bodyPr/>
          <a:lstStyle/>
          <a:p>
            <a:r>
              <a:rPr lang="en-US" dirty="0"/>
              <a:t>What are other files in this data set?</a:t>
            </a:r>
          </a:p>
        </p:txBody>
      </p:sp>
      <p:sp>
        <p:nvSpPr>
          <p:cNvPr id="3" name="Content Placeholder 2">
            <a:extLst>
              <a:ext uri="{FF2B5EF4-FFF2-40B4-BE49-F238E27FC236}">
                <a16:creationId xmlns:a16="http://schemas.microsoft.com/office/drawing/2014/main" id="{86CFEEAF-EE8D-E244-963B-62B1D0368ECC}"/>
              </a:ext>
            </a:extLst>
          </p:cNvPr>
          <p:cNvSpPr>
            <a:spLocks noGrp="1"/>
          </p:cNvSpPr>
          <p:nvPr>
            <p:ph idx="1"/>
          </p:nvPr>
        </p:nvSpPr>
        <p:spPr>
          <a:xfrm>
            <a:off x="2589212" y="2133600"/>
            <a:ext cx="5511610" cy="3777622"/>
          </a:xfrm>
        </p:spPr>
        <p:txBody>
          <a:bodyPr/>
          <a:lstStyle/>
          <a:p>
            <a:r>
              <a:rPr lang="en-US" dirty="0"/>
              <a:t>Files (Name Implies Characterization):</a:t>
            </a:r>
          </a:p>
          <a:p>
            <a:pPr lvl="1"/>
            <a:r>
              <a:rPr lang="en-US" dirty="0" err="1"/>
              <a:t>GlobalLandTemperaturesByCountry.csv</a:t>
            </a:r>
            <a:endParaRPr lang="en-US" dirty="0"/>
          </a:p>
          <a:p>
            <a:pPr lvl="1"/>
            <a:r>
              <a:rPr lang="en-US" dirty="0" err="1"/>
              <a:t>GlobalLandTemperaturesByState.csv</a:t>
            </a:r>
            <a:endParaRPr lang="en-US" dirty="0"/>
          </a:p>
          <a:p>
            <a:pPr lvl="1"/>
            <a:r>
              <a:rPr lang="en-US" dirty="0" err="1"/>
              <a:t>GlobalLandTemperaturesByMajorCity.csv</a:t>
            </a:r>
            <a:endParaRPr lang="en-US" dirty="0"/>
          </a:p>
          <a:p>
            <a:pPr lvl="1"/>
            <a:r>
              <a:rPr lang="en-US" dirty="0" err="1"/>
              <a:t>GlobalLandTemperaturesByCity.csv</a:t>
            </a:r>
            <a:endParaRPr lang="en-US" dirty="0"/>
          </a:p>
          <a:p>
            <a:pPr lvl="1"/>
            <a:r>
              <a:rPr lang="en-US" dirty="0">
                <a:hlinkClick r:id="rId2"/>
              </a:rPr>
              <a:t>GlobalAverages.csv</a:t>
            </a:r>
            <a:endParaRPr lang="en-US" dirty="0"/>
          </a:p>
          <a:p>
            <a:pPr lvl="2"/>
            <a:r>
              <a:rPr lang="en-US" dirty="0"/>
              <a:t>Includes the global land temperatures averages in Celsius</a:t>
            </a:r>
          </a:p>
          <a:p>
            <a:pPr lvl="2"/>
            <a:r>
              <a:rPr lang="en-US" dirty="0"/>
              <a:t>Uses 95% confidence as a threshold </a:t>
            </a:r>
          </a:p>
          <a:p>
            <a:pPr lvl="2"/>
            <a:endParaRPr lang="en-US" dirty="0"/>
          </a:p>
        </p:txBody>
      </p:sp>
      <p:pic>
        <p:nvPicPr>
          <p:cNvPr id="5" name="Picture 4" descr="Table&#10;&#10;Description automatically generated">
            <a:extLst>
              <a:ext uri="{FF2B5EF4-FFF2-40B4-BE49-F238E27FC236}">
                <a16:creationId xmlns:a16="http://schemas.microsoft.com/office/drawing/2014/main" id="{9B0EA21C-DDE0-EC47-8FF1-FE106F8802FA}"/>
              </a:ext>
            </a:extLst>
          </p:cNvPr>
          <p:cNvPicPr>
            <a:picLocks noChangeAspect="1"/>
          </p:cNvPicPr>
          <p:nvPr/>
        </p:nvPicPr>
        <p:blipFill>
          <a:blip r:embed="rId3"/>
          <a:stretch>
            <a:fillRect/>
          </a:stretch>
        </p:blipFill>
        <p:spPr>
          <a:xfrm>
            <a:off x="8100822" y="2133600"/>
            <a:ext cx="3772524" cy="3166341"/>
          </a:xfrm>
          <a:prstGeom prst="rect">
            <a:avLst/>
          </a:prstGeom>
        </p:spPr>
      </p:pic>
      <p:graphicFrame>
        <p:nvGraphicFramePr>
          <p:cNvPr id="6" name="Table 6">
            <a:extLst>
              <a:ext uri="{FF2B5EF4-FFF2-40B4-BE49-F238E27FC236}">
                <a16:creationId xmlns:a16="http://schemas.microsoft.com/office/drawing/2014/main" id="{5BA90A18-7A28-5B4C-8F56-187340BC7E87}"/>
              </a:ext>
            </a:extLst>
          </p:cNvPr>
          <p:cNvGraphicFramePr>
            <a:graphicFrameLocks noGrp="1"/>
          </p:cNvGraphicFramePr>
          <p:nvPr>
            <p:extLst>
              <p:ext uri="{D42A27DB-BD31-4B8C-83A1-F6EECF244321}">
                <p14:modId xmlns:p14="http://schemas.microsoft.com/office/powerpoint/2010/main" val="22021731"/>
              </p:ext>
            </p:extLst>
          </p:nvPr>
        </p:nvGraphicFramePr>
        <p:xfrm>
          <a:off x="8848967" y="5343121"/>
          <a:ext cx="2484051" cy="370840"/>
        </p:xfrm>
        <a:graphic>
          <a:graphicData uri="http://schemas.openxmlformats.org/drawingml/2006/table">
            <a:tbl>
              <a:tblPr firstRow="1" bandRow="1">
                <a:tableStyleId>{9D7B26C5-4107-4FEC-AEDC-1716B250A1EF}</a:tableStyleId>
              </a:tblPr>
              <a:tblGrid>
                <a:gridCol w="2484051">
                  <a:extLst>
                    <a:ext uri="{9D8B030D-6E8A-4147-A177-3AD203B41FA5}">
                      <a16:colId xmlns:a16="http://schemas.microsoft.com/office/drawing/2014/main" val="231616641"/>
                    </a:ext>
                  </a:extLst>
                </a:gridCol>
              </a:tblGrid>
              <a:tr h="370840">
                <a:tc>
                  <a:txBody>
                    <a:bodyPr/>
                    <a:lstStyle/>
                    <a:p>
                      <a:r>
                        <a:rPr lang="en-US" dirty="0" err="1"/>
                        <a:t>GlobalAverages.csv</a:t>
                      </a:r>
                      <a:endParaRPr lang="en-US" dirty="0"/>
                    </a:p>
                  </a:txBody>
                  <a:tcPr/>
                </a:tc>
                <a:extLst>
                  <a:ext uri="{0D108BD9-81ED-4DB2-BD59-A6C34878D82A}">
                    <a16:rowId xmlns:a16="http://schemas.microsoft.com/office/drawing/2014/main" val="2635193847"/>
                  </a:ext>
                </a:extLst>
              </a:tr>
            </a:tbl>
          </a:graphicData>
        </a:graphic>
      </p:graphicFrame>
    </p:spTree>
    <p:extLst>
      <p:ext uri="{BB962C8B-B14F-4D97-AF65-F5344CB8AC3E}">
        <p14:creationId xmlns:p14="http://schemas.microsoft.com/office/powerpoint/2010/main" val="419239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3A61-B371-4E4A-92BA-F51FBF448481}"/>
              </a:ext>
            </a:extLst>
          </p:cNvPr>
          <p:cNvSpPr>
            <a:spLocks noGrp="1"/>
          </p:cNvSpPr>
          <p:nvPr>
            <p:ph type="title"/>
          </p:nvPr>
        </p:nvSpPr>
        <p:spPr>
          <a:xfrm>
            <a:off x="1687669" y="624110"/>
            <a:ext cx="4137059" cy="1280890"/>
          </a:xfrm>
        </p:spPr>
        <p:txBody>
          <a:bodyPr>
            <a:normAutofit/>
          </a:bodyPr>
          <a:lstStyle/>
          <a:p>
            <a:r>
              <a:rPr lang="en-US" sz="3200"/>
              <a:t>Applications of the Dataset</a:t>
            </a:r>
          </a:p>
        </p:txBody>
      </p:sp>
      <p:sp>
        <p:nvSpPr>
          <p:cNvPr id="3" name="Content Placeholder 2">
            <a:extLst>
              <a:ext uri="{FF2B5EF4-FFF2-40B4-BE49-F238E27FC236}">
                <a16:creationId xmlns:a16="http://schemas.microsoft.com/office/drawing/2014/main" id="{5D47648F-469A-9040-AFAE-1E74F2F01460}"/>
              </a:ext>
            </a:extLst>
          </p:cNvPr>
          <p:cNvSpPr>
            <a:spLocks noGrp="1"/>
          </p:cNvSpPr>
          <p:nvPr>
            <p:ph idx="1"/>
          </p:nvPr>
        </p:nvSpPr>
        <p:spPr>
          <a:xfrm>
            <a:off x="1683956" y="2133600"/>
            <a:ext cx="4140772" cy="3777622"/>
          </a:xfrm>
        </p:spPr>
        <p:txBody>
          <a:bodyPr>
            <a:normAutofit/>
          </a:bodyPr>
          <a:lstStyle/>
          <a:p>
            <a:r>
              <a:rPr lang="en-US" dirty="0">
                <a:solidFill>
                  <a:srgbClr val="000000"/>
                </a:solidFill>
              </a:rPr>
              <a:t>What were the hottest monthly and annual averages on record?</a:t>
            </a:r>
          </a:p>
          <a:p>
            <a:pPr lvl="1"/>
            <a:r>
              <a:rPr lang="en-US" dirty="0">
                <a:solidFill>
                  <a:srgbClr val="000000"/>
                </a:solidFill>
              </a:rPr>
              <a:t>The hottest February’s were in the years 2016, 2020, 2017, 1998, 2002, 1999, 1995, 2015, 2004, and 2006 in that order.</a:t>
            </a:r>
          </a:p>
          <a:p>
            <a:pPr lvl="1"/>
            <a:r>
              <a:rPr lang="en-US" dirty="0">
                <a:solidFill>
                  <a:srgbClr val="000000"/>
                </a:solidFill>
              </a:rPr>
              <a:t>The hottest annual temperatures were 2020, 2016, 2019, 2017, 2015, 2018, 2007, 2005 2010, and 2013 in that order.</a:t>
            </a:r>
          </a:p>
          <a:p>
            <a:pPr lvl="2"/>
            <a:r>
              <a:rPr lang="en-US" dirty="0">
                <a:solidFill>
                  <a:srgbClr val="000000"/>
                </a:solidFill>
              </a:rPr>
              <a:t>8/10 of the hottest years came in the last 10 years. </a:t>
            </a:r>
          </a:p>
        </p:txBody>
      </p:sp>
      <p:pic>
        <p:nvPicPr>
          <p:cNvPr id="5" name="Picture 4" descr="Chart&#10;&#10;Description automatically generated">
            <a:extLst>
              <a:ext uri="{FF2B5EF4-FFF2-40B4-BE49-F238E27FC236}">
                <a16:creationId xmlns:a16="http://schemas.microsoft.com/office/drawing/2014/main" id="{028A7AD7-7827-9E4F-97ED-7C87034289D7}"/>
              </a:ext>
            </a:extLst>
          </p:cNvPr>
          <p:cNvPicPr>
            <a:picLocks noChangeAspect="1"/>
          </p:cNvPicPr>
          <p:nvPr/>
        </p:nvPicPr>
        <p:blipFill>
          <a:blip r:embed="rId2"/>
          <a:stretch>
            <a:fillRect/>
          </a:stretch>
        </p:blipFill>
        <p:spPr>
          <a:xfrm>
            <a:off x="6091916" y="1735710"/>
            <a:ext cx="5451627" cy="3066538"/>
          </a:xfrm>
          <a:prstGeom prst="rect">
            <a:avLst/>
          </a:prstGeom>
        </p:spPr>
      </p:pic>
      <p:graphicFrame>
        <p:nvGraphicFramePr>
          <p:cNvPr id="9" name="Table 6">
            <a:extLst>
              <a:ext uri="{FF2B5EF4-FFF2-40B4-BE49-F238E27FC236}">
                <a16:creationId xmlns:a16="http://schemas.microsoft.com/office/drawing/2014/main" id="{D78A8E67-AD22-F248-A223-E9431C71C246}"/>
              </a:ext>
            </a:extLst>
          </p:cNvPr>
          <p:cNvGraphicFramePr>
            <a:graphicFrameLocks noGrp="1"/>
          </p:cNvGraphicFramePr>
          <p:nvPr>
            <p:extLst>
              <p:ext uri="{D42A27DB-BD31-4B8C-83A1-F6EECF244321}">
                <p14:modId xmlns:p14="http://schemas.microsoft.com/office/powerpoint/2010/main" val="3282483515"/>
              </p:ext>
            </p:extLst>
          </p:nvPr>
        </p:nvGraphicFramePr>
        <p:xfrm>
          <a:off x="6367274" y="4961274"/>
          <a:ext cx="4830416" cy="370840"/>
        </p:xfrm>
        <a:graphic>
          <a:graphicData uri="http://schemas.openxmlformats.org/drawingml/2006/table">
            <a:tbl>
              <a:tblPr firstRow="1" bandRow="1">
                <a:tableStyleId>{9D7B26C5-4107-4FEC-AEDC-1716B250A1EF}</a:tableStyleId>
              </a:tblPr>
              <a:tblGrid>
                <a:gridCol w="4830416">
                  <a:extLst>
                    <a:ext uri="{9D8B030D-6E8A-4147-A177-3AD203B41FA5}">
                      <a16:colId xmlns:a16="http://schemas.microsoft.com/office/drawing/2014/main" val="231616641"/>
                    </a:ext>
                  </a:extLst>
                </a:gridCol>
              </a:tblGrid>
              <a:tr h="370840">
                <a:tc>
                  <a:txBody>
                    <a:bodyPr/>
                    <a:lstStyle/>
                    <a:p>
                      <a:r>
                        <a:rPr lang="en-US" dirty="0"/>
                        <a:t>Source: Berkeley Earth (Dataset Provider)</a:t>
                      </a:r>
                    </a:p>
                  </a:txBody>
                  <a:tcPr/>
                </a:tc>
                <a:extLst>
                  <a:ext uri="{0D108BD9-81ED-4DB2-BD59-A6C34878D82A}">
                    <a16:rowId xmlns:a16="http://schemas.microsoft.com/office/drawing/2014/main" val="2635193847"/>
                  </a:ext>
                </a:extLst>
              </a:tr>
            </a:tbl>
          </a:graphicData>
        </a:graphic>
      </p:graphicFrame>
    </p:spTree>
    <p:extLst>
      <p:ext uri="{BB962C8B-B14F-4D97-AF65-F5344CB8AC3E}">
        <p14:creationId xmlns:p14="http://schemas.microsoft.com/office/powerpoint/2010/main" val="206569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44D25-4AB4-8A4A-A9EC-E19118CD6A56}"/>
              </a:ext>
            </a:extLst>
          </p:cNvPr>
          <p:cNvSpPr>
            <a:spLocks noGrp="1"/>
          </p:cNvSpPr>
          <p:nvPr>
            <p:ph type="title"/>
          </p:nvPr>
        </p:nvSpPr>
        <p:spPr>
          <a:xfrm>
            <a:off x="649224" y="645106"/>
            <a:ext cx="5122652" cy="1259894"/>
          </a:xfrm>
        </p:spPr>
        <p:txBody>
          <a:bodyPr>
            <a:normAutofit/>
          </a:bodyPr>
          <a:lstStyle/>
          <a:p>
            <a:r>
              <a:rPr lang="en-US"/>
              <a:t>Applications of the Dataset (cont.)</a:t>
            </a:r>
          </a:p>
        </p:txBody>
      </p:sp>
      <p:sp>
        <p:nvSpPr>
          <p:cNvPr id="14" name="Rectangle 13">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6DF3E3-0D91-C84B-804C-CE7DB6E9792B}"/>
              </a:ext>
            </a:extLst>
          </p:cNvPr>
          <p:cNvSpPr>
            <a:spLocks noGrp="1"/>
          </p:cNvSpPr>
          <p:nvPr>
            <p:ph idx="1"/>
          </p:nvPr>
        </p:nvSpPr>
        <p:spPr>
          <a:xfrm>
            <a:off x="649225" y="2133600"/>
            <a:ext cx="5122652" cy="3759253"/>
          </a:xfrm>
        </p:spPr>
        <p:txBody>
          <a:bodyPr>
            <a:normAutofit/>
          </a:bodyPr>
          <a:lstStyle/>
          <a:p>
            <a:r>
              <a:rPr lang="en-US" dirty="0"/>
              <a:t>What is the average rate of change of temperature record of the Northern Hemisphere  in the last two centuries?</a:t>
            </a:r>
          </a:p>
          <a:p>
            <a:pPr lvl="1"/>
            <a:r>
              <a:rPr lang="en-US" dirty="0"/>
              <a:t>1990: 3.56 ± 0.20</a:t>
            </a:r>
          </a:p>
          <a:p>
            <a:pPr lvl="1"/>
            <a:r>
              <a:rPr lang="en-US" dirty="0"/>
              <a:t>1960: 2.56 ± 0.20</a:t>
            </a:r>
          </a:p>
          <a:p>
            <a:pPr lvl="1"/>
            <a:r>
              <a:rPr lang="en-US" dirty="0"/>
              <a:t>1860: 0.96 ± 0.10</a:t>
            </a:r>
          </a:p>
        </p:txBody>
      </p:sp>
      <p:pic>
        <p:nvPicPr>
          <p:cNvPr id="5" name="Picture 4" descr="Chart, line chart&#10;&#10;Description automatically generated">
            <a:extLst>
              <a:ext uri="{FF2B5EF4-FFF2-40B4-BE49-F238E27FC236}">
                <a16:creationId xmlns:a16="http://schemas.microsoft.com/office/drawing/2014/main" id="{E06A5397-B344-DE40-955B-12B8EB66A09D}"/>
              </a:ext>
            </a:extLst>
          </p:cNvPr>
          <p:cNvPicPr>
            <a:picLocks noChangeAspect="1"/>
          </p:cNvPicPr>
          <p:nvPr/>
        </p:nvPicPr>
        <p:blipFill>
          <a:blip r:embed="rId2"/>
          <a:stretch>
            <a:fillRect/>
          </a:stretch>
        </p:blipFill>
        <p:spPr>
          <a:xfrm>
            <a:off x="6418767" y="645106"/>
            <a:ext cx="4797924" cy="2698831"/>
          </a:xfrm>
          <a:prstGeom prst="rect">
            <a:avLst/>
          </a:prstGeom>
        </p:spPr>
      </p:pic>
      <p:pic>
        <p:nvPicPr>
          <p:cNvPr id="7" name="Picture 6" descr="Table&#10;&#10;Description automatically generated">
            <a:extLst>
              <a:ext uri="{FF2B5EF4-FFF2-40B4-BE49-F238E27FC236}">
                <a16:creationId xmlns:a16="http://schemas.microsoft.com/office/drawing/2014/main" id="{B34FC9C8-5464-0A45-B346-43C4EB345840}"/>
              </a:ext>
            </a:extLst>
          </p:cNvPr>
          <p:cNvPicPr>
            <a:picLocks noChangeAspect="1"/>
          </p:cNvPicPr>
          <p:nvPr/>
        </p:nvPicPr>
        <p:blipFill>
          <a:blip r:embed="rId3"/>
          <a:stretch>
            <a:fillRect/>
          </a:stretch>
        </p:blipFill>
        <p:spPr>
          <a:xfrm>
            <a:off x="6086040" y="4087383"/>
            <a:ext cx="5451627" cy="1226615"/>
          </a:xfrm>
          <a:prstGeom prst="rect">
            <a:avLst/>
          </a:prstGeom>
        </p:spPr>
      </p:pic>
      <p:sp>
        <p:nvSpPr>
          <p:cNvPr id="16"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6">
            <a:extLst>
              <a:ext uri="{FF2B5EF4-FFF2-40B4-BE49-F238E27FC236}">
                <a16:creationId xmlns:a16="http://schemas.microsoft.com/office/drawing/2014/main" id="{6D474648-B900-A04C-9F02-20278CBCF464}"/>
              </a:ext>
            </a:extLst>
          </p:cNvPr>
          <p:cNvGraphicFramePr>
            <a:graphicFrameLocks noGrp="1"/>
          </p:cNvGraphicFramePr>
          <p:nvPr>
            <p:extLst>
              <p:ext uri="{D42A27DB-BD31-4B8C-83A1-F6EECF244321}">
                <p14:modId xmlns:p14="http://schemas.microsoft.com/office/powerpoint/2010/main" val="885748789"/>
              </p:ext>
            </p:extLst>
          </p:nvPr>
        </p:nvGraphicFramePr>
        <p:xfrm>
          <a:off x="6418767" y="5717865"/>
          <a:ext cx="4830416" cy="365760"/>
        </p:xfrm>
        <a:graphic>
          <a:graphicData uri="http://schemas.openxmlformats.org/drawingml/2006/table">
            <a:tbl>
              <a:tblPr firstRow="1" bandRow="1">
                <a:tableStyleId>{9D7B26C5-4107-4FEC-AEDC-1716B250A1EF}</a:tableStyleId>
              </a:tblPr>
              <a:tblGrid>
                <a:gridCol w="4830416">
                  <a:extLst>
                    <a:ext uri="{9D8B030D-6E8A-4147-A177-3AD203B41FA5}">
                      <a16:colId xmlns:a16="http://schemas.microsoft.com/office/drawing/2014/main" val="231616641"/>
                    </a:ext>
                  </a:extLst>
                </a:gridCol>
              </a:tblGrid>
              <a:tr h="275924">
                <a:tc>
                  <a:txBody>
                    <a:bodyPr/>
                    <a:lstStyle/>
                    <a:p>
                      <a:r>
                        <a:rPr lang="en-US" dirty="0"/>
                        <a:t>Source: Berkeley Earth (Dataset Provider)</a:t>
                      </a:r>
                    </a:p>
                  </a:txBody>
                  <a:tcPr/>
                </a:tc>
                <a:extLst>
                  <a:ext uri="{0D108BD9-81ED-4DB2-BD59-A6C34878D82A}">
                    <a16:rowId xmlns:a16="http://schemas.microsoft.com/office/drawing/2014/main" val="2635193847"/>
                  </a:ext>
                </a:extLst>
              </a:tr>
            </a:tbl>
          </a:graphicData>
        </a:graphic>
      </p:graphicFrame>
    </p:spTree>
    <p:extLst>
      <p:ext uri="{BB962C8B-B14F-4D97-AF65-F5344CB8AC3E}">
        <p14:creationId xmlns:p14="http://schemas.microsoft.com/office/powerpoint/2010/main" val="191953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5FAE-DB60-844B-9927-AB0B99F4DBBA}"/>
              </a:ext>
            </a:extLst>
          </p:cNvPr>
          <p:cNvSpPr>
            <a:spLocks noGrp="1"/>
          </p:cNvSpPr>
          <p:nvPr>
            <p:ph type="title"/>
          </p:nvPr>
        </p:nvSpPr>
        <p:spPr/>
        <p:txBody>
          <a:bodyPr/>
          <a:lstStyle/>
          <a:p>
            <a:r>
              <a:rPr lang="en-US" dirty="0"/>
              <a:t>What are interesting questions that the data set can help answer?</a:t>
            </a:r>
          </a:p>
        </p:txBody>
      </p:sp>
      <p:sp>
        <p:nvSpPr>
          <p:cNvPr id="3" name="Content Placeholder 2">
            <a:extLst>
              <a:ext uri="{FF2B5EF4-FFF2-40B4-BE49-F238E27FC236}">
                <a16:creationId xmlns:a16="http://schemas.microsoft.com/office/drawing/2014/main" id="{C7002A76-AA7C-2D47-AA57-BA41032DEA48}"/>
              </a:ext>
            </a:extLst>
          </p:cNvPr>
          <p:cNvSpPr>
            <a:spLocks noGrp="1"/>
          </p:cNvSpPr>
          <p:nvPr>
            <p:ph idx="1"/>
          </p:nvPr>
        </p:nvSpPr>
        <p:spPr>
          <a:xfrm>
            <a:off x="2589212" y="1905000"/>
            <a:ext cx="8915400" cy="4328890"/>
          </a:xfrm>
        </p:spPr>
        <p:txBody>
          <a:bodyPr>
            <a:normAutofit fontScale="92500" lnSpcReduction="10000"/>
          </a:bodyPr>
          <a:lstStyle/>
          <a:p>
            <a:r>
              <a:rPr lang="en-US" dirty="0"/>
              <a:t>Although the dataset confirms the increase of average temperatures overtime, the change in average temperature will differ depending on the location of the world we are looking at. Which countries will be negatively impacted by increasing average temperatures?</a:t>
            </a:r>
          </a:p>
          <a:p>
            <a:pPr lvl="1"/>
            <a:r>
              <a:rPr lang="en-US" dirty="0"/>
              <a:t>Using this dataset, we can not only see which countries/regions have the highest change in average temperatures, but also how much they potentially contribute in change of global temperature.</a:t>
            </a:r>
          </a:p>
          <a:p>
            <a:pPr lvl="1"/>
            <a:r>
              <a:rPr lang="en-US" dirty="0"/>
              <a:t>This would be useful in pinpointing locations that require assistance in alleviating the negative effects of increasing average regional temperatures on the standard of living.</a:t>
            </a:r>
          </a:p>
          <a:p>
            <a:r>
              <a:rPr lang="en-US" dirty="0"/>
              <a:t>Some claim that climate change is not a result of human activity, but rather seasonal changes that Earth simply exhibits, having high temperatures in some periods and low temperatures in others (like a sin(x) graph). Is this conjecture supported by this dataset?</a:t>
            </a:r>
          </a:p>
          <a:p>
            <a:pPr lvl="1"/>
            <a:r>
              <a:rPr lang="en-US" dirty="0"/>
              <a:t>In theory, the dataset of global average temperatures should have a point of inflection to establish that the rate of change changes from positive to negative or negative to positive if this conjecture was true. </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59084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97C0-4FA6-CF40-8B11-58B9080D51E8}"/>
              </a:ext>
            </a:extLst>
          </p:cNvPr>
          <p:cNvSpPr>
            <a:spLocks noGrp="1"/>
          </p:cNvSpPr>
          <p:nvPr>
            <p:ph type="title"/>
          </p:nvPr>
        </p:nvSpPr>
        <p:spPr/>
        <p:txBody>
          <a:bodyPr/>
          <a:lstStyle/>
          <a:p>
            <a:r>
              <a:rPr lang="en-US" dirty="0"/>
              <a:t>What would I do with the data set?</a:t>
            </a:r>
          </a:p>
        </p:txBody>
      </p:sp>
      <p:sp>
        <p:nvSpPr>
          <p:cNvPr id="3" name="Content Placeholder 2">
            <a:extLst>
              <a:ext uri="{FF2B5EF4-FFF2-40B4-BE49-F238E27FC236}">
                <a16:creationId xmlns:a16="http://schemas.microsoft.com/office/drawing/2014/main" id="{9C7DBC8F-10F1-8248-9DE7-07BF5FEC19BF}"/>
              </a:ext>
            </a:extLst>
          </p:cNvPr>
          <p:cNvSpPr>
            <a:spLocks noGrp="1"/>
          </p:cNvSpPr>
          <p:nvPr>
            <p:ph idx="1"/>
          </p:nvPr>
        </p:nvSpPr>
        <p:spPr>
          <a:xfrm>
            <a:off x="2589212" y="1904999"/>
            <a:ext cx="8915400" cy="3998495"/>
          </a:xfrm>
        </p:spPr>
        <p:txBody>
          <a:bodyPr>
            <a:normAutofit fontScale="92500" lnSpcReduction="10000"/>
          </a:bodyPr>
          <a:lstStyle/>
          <a:p>
            <a:r>
              <a:rPr lang="en-US" dirty="0"/>
              <a:t>Within the United States, public views of climate change often differ: climate change is the biggest threat to humanity, climate change doesn’t exist at all, or climate change exist but its exaggerated to some extent. </a:t>
            </a:r>
          </a:p>
          <a:p>
            <a:pPr lvl="1"/>
            <a:r>
              <a:rPr lang="en-US" dirty="0"/>
              <a:t>I would use this dataset along with datasets that include data on greenhouse gas emission and fossil fuel growth and regression model or correlation tests to see if there exists a correlation between the average increase in temperature and the average increase/decrease in greenhouse emission or fossil fuel use. </a:t>
            </a:r>
          </a:p>
          <a:p>
            <a:pPr lvl="1"/>
            <a:r>
              <a:rPr lang="en-US" dirty="0"/>
              <a:t>I would also use the data set to see if years that had statistically significant increases of average global/regional temperatures had a statistically significant increase in extreme natural events in those respective areas.</a:t>
            </a:r>
          </a:p>
          <a:p>
            <a:r>
              <a:rPr lang="en-US" dirty="0"/>
              <a:t>I would also use the average ocean temperature data that is offered by the data set in conjunction with datasets that provide the acidity of surface ocean waters and run correlation test or regression models. </a:t>
            </a:r>
          </a:p>
          <a:p>
            <a:pPr lvl="1"/>
            <a:r>
              <a:rPr lang="en-US" dirty="0"/>
              <a:t>Both exhibit an increase over the past few decades; however, there is likely a confounding value – an increase in carbon dioxide.</a:t>
            </a:r>
          </a:p>
          <a:p>
            <a:endParaRPr lang="en-US" dirty="0"/>
          </a:p>
          <a:p>
            <a:endParaRPr lang="en-US" dirty="0"/>
          </a:p>
        </p:txBody>
      </p:sp>
    </p:spTree>
    <p:extLst>
      <p:ext uri="{BB962C8B-B14F-4D97-AF65-F5344CB8AC3E}">
        <p14:creationId xmlns:p14="http://schemas.microsoft.com/office/powerpoint/2010/main" val="2018887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1609</TotalTime>
  <Words>831</Words>
  <Application>Microsoft Macintosh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Climate Change Explained through Earth Surface Temperature Data </vt:lpstr>
      <vt:lpstr>Describing the Dataset</vt:lpstr>
      <vt:lpstr>What is in this data set?</vt:lpstr>
      <vt:lpstr>What are other files in this data set?</vt:lpstr>
      <vt:lpstr>Applications of the Dataset</vt:lpstr>
      <vt:lpstr>Applications of the Dataset (cont.)</vt:lpstr>
      <vt:lpstr>What are interesting questions that the data set can help answer?</vt:lpstr>
      <vt:lpstr>What would I do with the data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Fauzan Amjad</dc:creator>
  <cp:lastModifiedBy>Fauzan Amjad</cp:lastModifiedBy>
  <cp:revision>22</cp:revision>
  <dcterms:created xsi:type="dcterms:W3CDTF">2021-01-26T01:56:40Z</dcterms:created>
  <dcterms:modified xsi:type="dcterms:W3CDTF">2021-01-27T04:46:00Z</dcterms:modified>
</cp:coreProperties>
</file>