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9"/>
    <p:restoredTop sz="96327"/>
  </p:normalViewPr>
  <p:slideViewPr>
    <p:cSldViewPr snapToGrid="0" snapToObjects="1">
      <p:cViewPr varScale="1">
        <p:scale>
          <a:sx n="119" d="100"/>
          <a:sy n="119" d="100"/>
        </p:scale>
        <p:origin x="200"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57D16-2B4B-4385-A3CD-9B9FCCABC5BA}"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941BD5BD-C5F8-4ACE-886C-A0DB43455B4E}">
      <dgm:prSet/>
      <dgm:spPr/>
      <dgm:t>
        <a:bodyPr/>
        <a:lstStyle/>
        <a:p>
          <a:r>
            <a:rPr lang="en-US"/>
            <a:t>I decided to first use rpart to create a prediction model to predict given its predictor values and the value we are predicting. </a:t>
          </a:r>
        </a:p>
      </dgm:t>
    </dgm:pt>
    <dgm:pt modelId="{A7A5D9AD-22E8-4D86-AADD-4EB9D02E67EB}" type="parTrans" cxnId="{C9AA86F7-EAA7-4C00-8FB7-39A3AA6D7159}">
      <dgm:prSet/>
      <dgm:spPr/>
      <dgm:t>
        <a:bodyPr/>
        <a:lstStyle/>
        <a:p>
          <a:endParaRPr lang="en-US"/>
        </a:p>
      </dgm:t>
    </dgm:pt>
    <dgm:pt modelId="{6C6A9184-34CE-42CD-A63A-CBAC001FC895}" type="sibTrans" cxnId="{C9AA86F7-EAA7-4C00-8FB7-39A3AA6D7159}">
      <dgm:prSet/>
      <dgm:spPr/>
      <dgm:t>
        <a:bodyPr/>
        <a:lstStyle/>
        <a:p>
          <a:endParaRPr lang="en-US"/>
        </a:p>
      </dgm:t>
    </dgm:pt>
    <dgm:pt modelId="{B2256882-3EAE-4717-A9D0-AD1E111F99AE}">
      <dgm:prSet/>
      <dgm:spPr/>
      <dgm:t>
        <a:bodyPr/>
        <a:lstStyle/>
        <a:p>
          <a:r>
            <a:rPr lang="en-US"/>
            <a:t>I used the switch and all inputs since all inputs showed (in conjunction with switch) to have some correlation or significance in deciding the final sound value. </a:t>
          </a:r>
        </a:p>
      </dgm:t>
    </dgm:pt>
    <dgm:pt modelId="{F9B6C8B8-890D-431B-9BEA-A782B2663FA9}" type="parTrans" cxnId="{19FA33D7-3CDA-4E93-9E64-4776033C8FB9}">
      <dgm:prSet/>
      <dgm:spPr/>
      <dgm:t>
        <a:bodyPr/>
        <a:lstStyle/>
        <a:p>
          <a:endParaRPr lang="en-US"/>
        </a:p>
      </dgm:t>
    </dgm:pt>
    <dgm:pt modelId="{3B17F4DC-E83D-4DC3-8D3A-D04DA03B8F46}" type="sibTrans" cxnId="{19FA33D7-3CDA-4E93-9E64-4776033C8FB9}">
      <dgm:prSet/>
      <dgm:spPr/>
      <dgm:t>
        <a:bodyPr/>
        <a:lstStyle/>
        <a:p>
          <a:endParaRPr lang="en-US"/>
        </a:p>
      </dgm:t>
    </dgm:pt>
    <dgm:pt modelId="{76051533-FD7D-4466-9CB8-01D466F86959}">
      <dgm:prSet/>
      <dgm:spPr/>
      <dgm:t>
        <a:bodyPr/>
        <a:lstStyle/>
        <a:p>
          <a:r>
            <a:rPr lang="en-US"/>
            <a:t>tree &lt;- rpart(SOUND ~ SWITCH+INPUT1+INPUT2+INPUT3+INPUT4,control = rpart.control(minsplit = 1), data=data)</a:t>
          </a:r>
        </a:p>
      </dgm:t>
    </dgm:pt>
    <dgm:pt modelId="{6E6A7F34-BD89-4287-8D3A-1A30F6E67311}" type="parTrans" cxnId="{2800828C-1E5C-49C3-9542-811ACD30FF30}">
      <dgm:prSet/>
      <dgm:spPr/>
      <dgm:t>
        <a:bodyPr/>
        <a:lstStyle/>
        <a:p>
          <a:endParaRPr lang="en-US"/>
        </a:p>
      </dgm:t>
    </dgm:pt>
    <dgm:pt modelId="{10EB9AD6-854A-4DBD-AB37-1A1EDFBF3017}" type="sibTrans" cxnId="{2800828C-1E5C-49C3-9542-811ACD30FF30}">
      <dgm:prSet/>
      <dgm:spPr/>
      <dgm:t>
        <a:bodyPr/>
        <a:lstStyle/>
        <a:p>
          <a:endParaRPr lang="en-US"/>
        </a:p>
      </dgm:t>
    </dgm:pt>
    <dgm:pt modelId="{8DF991CE-028F-4AE7-A99B-E713E594F394}">
      <dgm:prSet/>
      <dgm:spPr/>
      <dgm:t>
        <a:bodyPr/>
        <a:lstStyle/>
        <a:p>
          <a:r>
            <a:rPr lang="en-US"/>
            <a:t>rpart.plot(tree)</a:t>
          </a:r>
        </a:p>
      </dgm:t>
    </dgm:pt>
    <dgm:pt modelId="{5A905615-E6A6-47C8-B03F-96DAD7ED98AC}" type="parTrans" cxnId="{6429FDE8-91BE-4635-8E81-F34AE9A06728}">
      <dgm:prSet/>
      <dgm:spPr/>
      <dgm:t>
        <a:bodyPr/>
        <a:lstStyle/>
        <a:p>
          <a:endParaRPr lang="en-US"/>
        </a:p>
      </dgm:t>
    </dgm:pt>
    <dgm:pt modelId="{77E2FA13-C85E-4446-A226-0462AD22E25C}" type="sibTrans" cxnId="{6429FDE8-91BE-4635-8E81-F34AE9A06728}">
      <dgm:prSet/>
      <dgm:spPr/>
      <dgm:t>
        <a:bodyPr/>
        <a:lstStyle/>
        <a:p>
          <a:endParaRPr lang="en-US"/>
        </a:p>
      </dgm:t>
    </dgm:pt>
    <dgm:pt modelId="{AD2946A2-0FE0-4566-9D9F-F9C5362F5C16}">
      <dgm:prSet/>
      <dgm:spPr/>
      <dgm:t>
        <a:bodyPr/>
        <a:lstStyle/>
        <a:p>
          <a:r>
            <a:rPr lang="en-US"/>
            <a:t>CrossValidation::cross_validate(data, tree, 2, 0.8)</a:t>
          </a:r>
        </a:p>
      </dgm:t>
    </dgm:pt>
    <dgm:pt modelId="{2DF62566-E1D8-4859-8450-5C1134972B4F}" type="parTrans" cxnId="{7CBF31BB-F1C8-4602-B8D5-B5B66176367E}">
      <dgm:prSet/>
      <dgm:spPr/>
      <dgm:t>
        <a:bodyPr/>
        <a:lstStyle/>
        <a:p>
          <a:endParaRPr lang="en-US"/>
        </a:p>
      </dgm:t>
    </dgm:pt>
    <dgm:pt modelId="{B1427171-4A11-4F2F-B30B-8C3B4AC5C995}" type="sibTrans" cxnId="{7CBF31BB-F1C8-4602-B8D5-B5B66176367E}">
      <dgm:prSet/>
      <dgm:spPr/>
      <dgm:t>
        <a:bodyPr/>
        <a:lstStyle/>
        <a:p>
          <a:endParaRPr lang="en-US"/>
        </a:p>
      </dgm:t>
    </dgm:pt>
    <dgm:pt modelId="{F4AFF5F0-CDC4-4AA7-89A8-4FF18B4A8E0D}">
      <dgm:prSet/>
      <dgm:spPr/>
      <dgm:t>
        <a:bodyPr/>
        <a:lstStyle/>
        <a:p>
          <a:r>
            <a:rPr lang="en-US"/>
            <a:t>pred = predict(tree, newdata = dataTest, type = "class")</a:t>
          </a:r>
        </a:p>
      </dgm:t>
    </dgm:pt>
    <dgm:pt modelId="{11D1FCFA-489C-40B2-A8AA-989FB3597925}" type="parTrans" cxnId="{96B66B21-3A71-48E5-8174-6ADD0482C017}">
      <dgm:prSet/>
      <dgm:spPr/>
      <dgm:t>
        <a:bodyPr/>
        <a:lstStyle/>
        <a:p>
          <a:endParaRPr lang="en-US"/>
        </a:p>
      </dgm:t>
    </dgm:pt>
    <dgm:pt modelId="{84A4D1C3-3C2B-479E-BEB8-69E7BC960CAD}" type="sibTrans" cxnId="{96B66B21-3A71-48E5-8174-6ADD0482C017}">
      <dgm:prSet/>
      <dgm:spPr/>
      <dgm:t>
        <a:bodyPr/>
        <a:lstStyle/>
        <a:p>
          <a:endParaRPr lang="en-US"/>
        </a:p>
      </dgm:t>
    </dgm:pt>
    <dgm:pt modelId="{2E152A1A-75FA-E548-8777-74D0378BFA1C}" type="pres">
      <dgm:prSet presAssocID="{35357D16-2B4B-4385-A3CD-9B9FCCABC5BA}" presName="Name0" presStyleCnt="0">
        <dgm:presLayoutVars>
          <dgm:dir/>
          <dgm:animLvl val="lvl"/>
          <dgm:resizeHandles val="exact"/>
        </dgm:presLayoutVars>
      </dgm:prSet>
      <dgm:spPr/>
    </dgm:pt>
    <dgm:pt modelId="{D1DB75FF-CBC5-5D45-A82E-817BA21DA80B}" type="pres">
      <dgm:prSet presAssocID="{F4AFF5F0-CDC4-4AA7-89A8-4FF18B4A8E0D}" presName="boxAndChildren" presStyleCnt="0"/>
      <dgm:spPr/>
    </dgm:pt>
    <dgm:pt modelId="{AB3A895E-9AA3-D446-9A20-FA08C0D22CA2}" type="pres">
      <dgm:prSet presAssocID="{F4AFF5F0-CDC4-4AA7-89A8-4FF18B4A8E0D}" presName="parentTextBox" presStyleLbl="node1" presStyleIdx="0" presStyleCnt="6"/>
      <dgm:spPr/>
    </dgm:pt>
    <dgm:pt modelId="{10F46745-6953-5A4A-84CA-53098901CECC}" type="pres">
      <dgm:prSet presAssocID="{B1427171-4A11-4F2F-B30B-8C3B4AC5C995}" presName="sp" presStyleCnt="0"/>
      <dgm:spPr/>
    </dgm:pt>
    <dgm:pt modelId="{AEC981B4-2E36-354C-A520-D0AFE3263A34}" type="pres">
      <dgm:prSet presAssocID="{AD2946A2-0FE0-4566-9D9F-F9C5362F5C16}" presName="arrowAndChildren" presStyleCnt="0"/>
      <dgm:spPr/>
    </dgm:pt>
    <dgm:pt modelId="{8AC392D7-E585-324A-8782-0062531C5390}" type="pres">
      <dgm:prSet presAssocID="{AD2946A2-0FE0-4566-9D9F-F9C5362F5C16}" presName="parentTextArrow" presStyleLbl="node1" presStyleIdx="1" presStyleCnt="6"/>
      <dgm:spPr/>
    </dgm:pt>
    <dgm:pt modelId="{69526766-6FFD-A749-A1D5-1777C3CA67E2}" type="pres">
      <dgm:prSet presAssocID="{77E2FA13-C85E-4446-A226-0462AD22E25C}" presName="sp" presStyleCnt="0"/>
      <dgm:spPr/>
    </dgm:pt>
    <dgm:pt modelId="{A1082579-82CC-A34F-8E9E-5C1F8271378A}" type="pres">
      <dgm:prSet presAssocID="{8DF991CE-028F-4AE7-A99B-E713E594F394}" presName="arrowAndChildren" presStyleCnt="0"/>
      <dgm:spPr/>
    </dgm:pt>
    <dgm:pt modelId="{3119AC5E-7F38-4446-8935-7F463BFAA387}" type="pres">
      <dgm:prSet presAssocID="{8DF991CE-028F-4AE7-A99B-E713E594F394}" presName="parentTextArrow" presStyleLbl="node1" presStyleIdx="2" presStyleCnt="6"/>
      <dgm:spPr/>
    </dgm:pt>
    <dgm:pt modelId="{29BF48D6-2E55-B44C-8FB3-9BA3FBDF119A}" type="pres">
      <dgm:prSet presAssocID="{10EB9AD6-854A-4DBD-AB37-1A1EDFBF3017}" presName="sp" presStyleCnt="0"/>
      <dgm:spPr/>
    </dgm:pt>
    <dgm:pt modelId="{CD0EAE12-7DD1-8143-9837-A22C63657A5E}" type="pres">
      <dgm:prSet presAssocID="{76051533-FD7D-4466-9CB8-01D466F86959}" presName="arrowAndChildren" presStyleCnt="0"/>
      <dgm:spPr/>
    </dgm:pt>
    <dgm:pt modelId="{1CE162B7-A060-F843-8874-5D523074E725}" type="pres">
      <dgm:prSet presAssocID="{76051533-FD7D-4466-9CB8-01D466F86959}" presName="parentTextArrow" presStyleLbl="node1" presStyleIdx="3" presStyleCnt="6"/>
      <dgm:spPr/>
    </dgm:pt>
    <dgm:pt modelId="{27C6A479-72F0-5745-8AC5-41B3344B22C6}" type="pres">
      <dgm:prSet presAssocID="{3B17F4DC-E83D-4DC3-8D3A-D04DA03B8F46}" presName="sp" presStyleCnt="0"/>
      <dgm:spPr/>
    </dgm:pt>
    <dgm:pt modelId="{76180202-8FE6-2346-8004-04F9FF9A5384}" type="pres">
      <dgm:prSet presAssocID="{B2256882-3EAE-4717-A9D0-AD1E111F99AE}" presName="arrowAndChildren" presStyleCnt="0"/>
      <dgm:spPr/>
    </dgm:pt>
    <dgm:pt modelId="{EFA1135F-05C5-9146-852D-B09A6F94F15E}" type="pres">
      <dgm:prSet presAssocID="{B2256882-3EAE-4717-A9D0-AD1E111F99AE}" presName="parentTextArrow" presStyleLbl="node1" presStyleIdx="4" presStyleCnt="6"/>
      <dgm:spPr/>
    </dgm:pt>
    <dgm:pt modelId="{374C9303-809C-6D4F-BDC7-6E828F844F60}" type="pres">
      <dgm:prSet presAssocID="{6C6A9184-34CE-42CD-A63A-CBAC001FC895}" presName="sp" presStyleCnt="0"/>
      <dgm:spPr/>
    </dgm:pt>
    <dgm:pt modelId="{57B8E115-BBCB-E344-9C17-6CE5D4288C5B}" type="pres">
      <dgm:prSet presAssocID="{941BD5BD-C5F8-4ACE-886C-A0DB43455B4E}" presName="arrowAndChildren" presStyleCnt="0"/>
      <dgm:spPr/>
    </dgm:pt>
    <dgm:pt modelId="{E0BBBF5F-2857-0E40-A6D0-A134A6F8965F}" type="pres">
      <dgm:prSet presAssocID="{941BD5BD-C5F8-4ACE-886C-A0DB43455B4E}" presName="parentTextArrow" presStyleLbl="node1" presStyleIdx="5" presStyleCnt="6"/>
      <dgm:spPr/>
    </dgm:pt>
  </dgm:ptLst>
  <dgm:cxnLst>
    <dgm:cxn modelId="{96B66B21-3A71-48E5-8174-6ADD0482C017}" srcId="{35357D16-2B4B-4385-A3CD-9B9FCCABC5BA}" destId="{F4AFF5F0-CDC4-4AA7-89A8-4FF18B4A8E0D}" srcOrd="5" destOrd="0" parTransId="{11D1FCFA-489C-40B2-A8AA-989FB3597925}" sibTransId="{84A4D1C3-3C2B-479E-BEB8-69E7BC960CAD}"/>
    <dgm:cxn modelId="{1B25CF2D-D0AD-024C-94C0-2DAF45275516}" type="presOf" srcId="{8DF991CE-028F-4AE7-A99B-E713E594F394}" destId="{3119AC5E-7F38-4446-8935-7F463BFAA387}" srcOrd="0" destOrd="0" presId="urn:microsoft.com/office/officeart/2005/8/layout/process4"/>
    <dgm:cxn modelId="{6F28BB3E-4620-8449-85ED-856FDBC90E17}" type="presOf" srcId="{35357D16-2B4B-4385-A3CD-9B9FCCABC5BA}" destId="{2E152A1A-75FA-E548-8777-74D0378BFA1C}" srcOrd="0" destOrd="0" presId="urn:microsoft.com/office/officeart/2005/8/layout/process4"/>
    <dgm:cxn modelId="{30640C78-EAB5-E94C-BA7E-7B6456E5387F}" type="presOf" srcId="{941BD5BD-C5F8-4ACE-886C-A0DB43455B4E}" destId="{E0BBBF5F-2857-0E40-A6D0-A134A6F8965F}" srcOrd="0" destOrd="0" presId="urn:microsoft.com/office/officeart/2005/8/layout/process4"/>
    <dgm:cxn modelId="{72DB088B-6A9D-7D4A-BF65-3C2B86333814}" type="presOf" srcId="{AD2946A2-0FE0-4566-9D9F-F9C5362F5C16}" destId="{8AC392D7-E585-324A-8782-0062531C5390}" srcOrd="0" destOrd="0" presId="urn:microsoft.com/office/officeart/2005/8/layout/process4"/>
    <dgm:cxn modelId="{2800828C-1E5C-49C3-9542-811ACD30FF30}" srcId="{35357D16-2B4B-4385-A3CD-9B9FCCABC5BA}" destId="{76051533-FD7D-4466-9CB8-01D466F86959}" srcOrd="2" destOrd="0" parTransId="{6E6A7F34-BD89-4287-8D3A-1A30F6E67311}" sibTransId="{10EB9AD6-854A-4DBD-AB37-1A1EDFBF3017}"/>
    <dgm:cxn modelId="{BEBAC88C-33CF-B742-8F72-B88D58548359}" type="presOf" srcId="{76051533-FD7D-4466-9CB8-01D466F86959}" destId="{1CE162B7-A060-F843-8874-5D523074E725}" srcOrd="0" destOrd="0" presId="urn:microsoft.com/office/officeart/2005/8/layout/process4"/>
    <dgm:cxn modelId="{A1FC1EB3-4080-0C4A-8901-0AAD9D51D74D}" type="presOf" srcId="{F4AFF5F0-CDC4-4AA7-89A8-4FF18B4A8E0D}" destId="{AB3A895E-9AA3-D446-9A20-FA08C0D22CA2}" srcOrd="0" destOrd="0" presId="urn:microsoft.com/office/officeart/2005/8/layout/process4"/>
    <dgm:cxn modelId="{7CBF31BB-F1C8-4602-B8D5-B5B66176367E}" srcId="{35357D16-2B4B-4385-A3CD-9B9FCCABC5BA}" destId="{AD2946A2-0FE0-4566-9D9F-F9C5362F5C16}" srcOrd="4" destOrd="0" parTransId="{2DF62566-E1D8-4859-8450-5C1134972B4F}" sibTransId="{B1427171-4A11-4F2F-B30B-8C3B4AC5C995}"/>
    <dgm:cxn modelId="{19FA33D7-3CDA-4E93-9E64-4776033C8FB9}" srcId="{35357D16-2B4B-4385-A3CD-9B9FCCABC5BA}" destId="{B2256882-3EAE-4717-A9D0-AD1E111F99AE}" srcOrd="1" destOrd="0" parTransId="{F9B6C8B8-890D-431B-9BEA-A782B2663FA9}" sibTransId="{3B17F4DC-E83D-4DC3-8D3A-D04DA03B8F46}"/>
    <dgm:cxn modelId="{6429FDE8-91BE-4635-8E81-F34AE9A06728}" srcId="{35357D16-2B4B-4385-A3CD-9B9FCCABC5BA}" destId="{8DF991CE-028F-4AE7-A99B-E713E594F394}" srcOrd="3" destOrd="0" parTransId="{5A905615-E6A6-47C8-B03F-96DAD7ED98AC}" sibTransId="{77E2FA13-C85E-4446-A226-0462AD22E25C}"/>
    <dgm:cxn modelId="{4236E8EE-0BFA-A64D-B9C8-98CFDACF46AC}" type="presOf" srcId="{B2256882-3EAE-4717-A9D0-AD1E111F99AE}" destId="{EFA1135F-05C5-9146-852D-B09A6F94F15E}" srcOrd="0" destOrd="0" presId="urn:microsoft.com/office/officeart/2005/8/layout/process4"/>
    <dgm:cxn modelId="{C9AA86F7-EAA7-4C00-8FB7-39A3AA6D7159}" srcId="{35357D16-2B4B-4385-A3CD-9B9FCCABC5BA}" destId="{941BD5BD-C5F8-4ACE-886C-A0DB43455B4E}" srcOrd="0" destOrd="0" parTransId="{A7A5D9AD-22E8-4D86-AADD-4EB9D02E67EB}" sibTransId="{6C6A9184-34CE-42CD-A63A-CBAC001FC895}"/>
    <dgm:cxn modelId="{D7E36C6D-DA71-934B-AFC0-FC3E882D0557}" type="presParOf" srcId="{2E152A1A-75FA-E548-8777-74D0378BFA1C}" destId="{D1DB75FF-CBC5-5D45-A82E-817BA21DA80B}" srcOrd="0" destOrd="0" presId="urn:microsoft.com/office/officeart/2005/8/layout/process4"/>
    <dgm:cxn modelId="{6ACAB5D7-D230-6946-8122-96401FAA0545}" type="presParOf" srcId="{D1DB75FF-CBC5-5D45-A82E-817BA21DA80B}" destId="{AB3A895E-9AA3-D446-9A20-FA08C0D22CA2}" srcOrd="0" destOrd="0" presId="urn:microsoft.com/office/officeart/2005/8/layout/process4"/>
    <dgm:cxn modelId="{DA04018E-0C80-0A42-8A49-130A610516D0}" type="presParOf" srcId="{2E152A1A-75FA-E548-8777-74D0378BFA1C}" destId="{10F46745-6953-5A4A-84CA-53098901CECC}" srcOrd="1" destOrd="0" presId="urn:microsoft.com/office/officeart/2005/8/layout/process4"/>
    <dgm:cxn modelId="{DEF601E6-F9C3-5B41-BE36-4604F028E143}" type="presParOf" srcId="{2E152A1A-75FA-E548-8777-74D0378BFA1C}" destId="{AEC981B4-2E36-354C-A520-D0AFE3263A34}" srcOrd="2" destOrd="0" presId="urn:microsoft.com/office/officeart/2005/8/layout/process4"/>
    <dgm:cxn modelId="{DAA63482-BE8D-4040-952D-0B205F1CD1B7}" type="presParOf" srcId="{AEC981B4-2E36-354C-A520-D0AFE3263A34}" destId="{8AC392D7-E585-324A-8782-0062531C5390}" srcOrd="0" destOrd="0" presId="urn:microsoft.com/office/officeart/2005/8/layout/process4"/>
    <dgm:cxn modelId="{29684796-AB0C-C24D-ADE4-B576C51924C0}" type="presParOf" srcId="{2E152A1A-75FA-E548-8777-74D0378BFA1C}" destId="{69526766-6FFD-A749-A1D5-1777C3CA67E2}" srcOrd="3" destOrd="0" presId="urn:microsoft.com/office/officeart/2005/8/layout/process4"/>
    <dgm:cxn modelId="{A4DDAF38-A6F3-7546-82D4-793BEEFC5442}" type="presParOf" srcId="{2E152A1A-75FA-E548-8777-74D0378BFA1C}" destId="{A1082579-82CC-A34F-8E9E-5C1F8271378A}" srcOrd="4" destOrd="0" presId="urn:microsoft.com/office/officeart/2005/8/layout/process4"/>
    <dgm:cxn modelId="{9A04EFB9-6DB0-9F4B-BE92-CC87CCFCDED8}" type="presParOf" srcId="{A1082579-82CC-A34F-8E9E-5C1F8271378A}" destId="{3119AC5E-7F38-4446-8935-7F463BFAA387}" srcOrd="0" destOrd="0" presId="urn:microsoft.com/office/officeart/2005/8/layout/process4"/>
    <dgm:cxn modelId="{8525773A-454B-7347-B41D-EF19807AC71C}" type="presParOf" srcId="{2E152A1A-75FA-E548-8777-74D0378BFA1C}" destId="{29BF48D6-2E55-B44C-8FB3-9BA3FBDF119A}" srcOrd="5" destOrd="0" presId="urn:microsoft.com/office/officeart/2005/8/layout/process4"/>
    <dgm:cxn modelId="{A116B953-946C-EB4F-876C-F0074B163B5B}" type="presParOf" srcId="{2E152A1A-75FA-E548-8777-74D0378BFA1C}" destId="{CD0EAE12-7DD1-8143-9837-A22C63657A5E}" srcOrd="6" destOrd="0" presId="urn:microsoft.com/office/officeart/2005/8/layout/process4"/>
    <dgm:cxn modelId="{52A4E2FD-91B9-7141-BF72-895B4BDFAAF3}" type="presParOf" srcId="{CD0EAE12-7DD1-8143-9837-A22C63657A5E}" destId="{1CE162B7-A060-F843-8874-5D523074E725}" srcOrd="0" destOrd="0" presId="urn:microsoft.com/office/officeart/2005/8/layout/process4"/>
    <dgm:cxn modelId="{F3DB9B93-497C-CB4A-AA99-9055D0548B22}" type="presParOf" srcId="{2E152A1A-75FA-E548-8777-74D0378BFA1C}" destId="{27C6A479-72F0-5745-8AC5-41B3344B22C6}" srcOrd="7" destOrd="0" presId="urn:microsoft.com/office/officeart/2005/8/layout/process4"/>
    <dgm:cxn modelId="{1C839AD1-A691-7B44-9ABE-9DF3E0E4CA3E}" type="presParOf" srcId="{2E152A1A-75FA-E548-8777-74D0378BFA1C}" destId="{76180202-8FE6-2346-8004-04F9FF9A5384}" srcOrd="8" destOrd="0" presId="urn:microsoft.com/office/officeart/2005/8/layout/process4"/>
    <dgm:cxn modelId="{009AA0AA-5397-0F47-9AD0-9C1DA295B1CF}" type="presParOf" srcId="{76180202-8FE6-2346-8004-04F9FF9A5384}" destId="{EFA1135F-05C5-9146-852D-B09A6F94F15E}" srcOrd="0" destOrd="0" presId="urn:microsoft.com/office/officeart/2005/8/layout/process4"/>
    <dgm:cxn modelId="{77C8FCA3-A124-2243-A33D-9FCABFEBBBE6}" type="presParOf" srcId="{2E152A1A-75FA-E548-8777-74D0378BFA1C}" destId="{374C9303-809C-6D4F-BDC7-6E828F844F60}" srcOrd="9" destOrd="0" presId="urn:microsoft.com/office/officeart/2005/8/layout/process4"/>
    <dgm:cxn modelId="{60930BD1-B7BD-0B44-AB04-66A1915AEA62}" type="presParOf" srcId="{2E152A1A-75FA-E548-8777-74D0378BFA1C}" destId="{57B8E115-BBCB-E344-9C17-6CE5D4288C5B}" srcOrd="10" destOrd="0" presId="urn:microsoft.com/office/officeart/2005/8/layout/process4"/>
    <dgm:cxn modelId="{57F08C69-AA2D-F245-9AB5-CCC89CCFFB87}" type="presParOf" srcId="{57B8E115-BBCB-E344-9C17-6CE5D4288C5B}" destId="{E0BBBF5F-2857-0E40-A6D0-A134A6F8965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A895E-9AA3-D446-9A20-FA08C0D22CA2}">
      <dsp:nvSpPr>
        <dsp:cNvPr id="0" name=""/>
        <dsp:cNvSpPr/>
      </dsp:nvSpPr>
      <dsp:spPr>
        <a:xfrm>
          <a:off x="0" y="4708636"/>
          <a:ext cx="5710450" cy="6180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pred = predict(tree, newdata = dataTest, type = "class")</a:t>
          </a:r>
        </a:p>
      </dsp:txBody>
      <dsp:txXfrm>
        <a:off x="0" y="4708636"/>
        <a:ext cx="5710450" cy="618005"/>
      </dsp:txXfrm>
    </dsp:sp>
    <dsp:sp modelId="{8AC392D7-E585-324A-8782-0062531C5390}">
      <dsp:nvSpPr>
        <dsp:cNvPr id="0" name=""/>
        <dsp:cNvSpPr/>
      </dsp:nvSpPr>
      <dsp:spPr>
        <a:xfrm rot="10800000">
          <a:off x="0" y="3767413"/>
          <a:ext cx="5710450" cy="95049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CrossValidation::cross_validate(data, tree, 2, 0.8)</a:t>
          </a:r>
        </a:p>
      </dsp:txBody>
      <dsp:txXfrm rot="10800000">
        <a:off x="0" y="3767413"/>
        <a:ext cx="5710450" cy="617602"/>
      </dsp:txXfrm>
    </dsp:sp>
    <dsp:sp modelId="{3119AC5E-7F38-4446-8935-7F463BFAA387}">
      <dsp:nvSpPr>
        <dsp:cNvPr id="0" name=""/>
        <dsp:cNvSpPr/>
      </dsp:nvSpPr>
      <dsp:spPr>
        <a:xfrm rot="10800000">
          <a:off x="0" y="2826190"/>
          <a:ext cx="5710450" cy="950493"/>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rpart.plot(tree)</a:t>
          </a:r>
        </a:p>
      </dsp:txBody>
      <dsp:txXfrm rot="10800000">
        <a:off x="0" y="2826190"/>
        <a:ext cx="5710450" cy="617602"/>
      </dsp:txXfrm>
    </dsp:sp>
    <dsp:sp modelId="{1CE162B7-A060-F843-8874-5D523074E725}">
      <dsp:nvSpPr>
        <dsp:cNvPr id="0" name=""/>
        <dsp:cNvSpPr/>
      </dsp:nvSpPr>
      <dsp:spPr>
        <a:xfrm rot="10800000">
          <a:off x="0" y="1884966"/>
          <a:ext cx="5710450" cy="950493"/>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tree &lt;- rpart(SOUND ~ SWITCH+INPUT1+INPUT2+INPUT3+INPUT4,control = rpart.control(minsplit = 1), data=data)</a:t>
          </a:r>
        </a:p>
      </dsp:txBody>
      <dsp:txXfrm rot="10800000">
        <a:off x="0" y="1884966"/>
        <a:ext cx="5710450" cy="617602"/>
      </dsp:txXfrm>
    </dsp:sp>
    <dsp:sp modelId="{EFA1135F-05C5-9146-852D-B09A6F94F15E}">
      <dsp:nvSpPr>
        <dsp:cNvPr id="0" name=""/>
        <dsp:cNvSpPr/>
      </dsp:nvSpPr>
      <dsp:spPr>
        <a:xfrm rot="10800000">
          <a:off x="0" y="943743"/>
          <a:ext cx="5710450" cy="950493"/>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 used the switch and all inputs since all inputs showed (in conjunction with switch) to have some correlation or significance in deciding the final sound value. </a:t>
          </a:r>
        </a:p>
      </dsp:txBody>
      <dsp:txXfrm rot="10800000">
        <a:off x="0" y="943743"/>
        <a:ext cx="5710450" cy="617602"/>
      </dsp:txXfrm>
    </dsp:sp>
    <dsp:sp modelId="{E0BBBF5F-2857-0E40-A6D0-A134A6F8965F}">
      <dsp:nvSpPr>
        <dsp:cNvPr id="0" name=""/>
        <dsp:cNvSpPr/>
      </dsp:nvSpPr>
      <dsp:spPr>
        <a:xfrm rot="10800000">
          <a:off x="0" y="2520"/>
          <a:ext cx="5710450" cy="950493"/>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 decided to first use rpart to create a prediction model to predict given its predictor values and the value we are predicting. </a:t>
          </a:r>
        </a:p>
      </dsp:txBody>
      <dsp:txXfrm rot="10800000">
        <a:off x="0" y="2520"/>
        <a:ext cx="5710450" cy="6176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Friday, April 30,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67658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Friday, April 30,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0076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Friday, April 30,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2820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Friday, April 30,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04966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Friday, April 30,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9059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Friday, April 30,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269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Friday, April 30,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9572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Friday, April 30,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0044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Friday, April 30,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88007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Friday, April 30,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3131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Friday, April 30,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13116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Friday, April 30,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3186472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C3695-E1A1-BD41-A64B-8CA84BB2AB87}"/>
              </a:ext>
            </a:extLst>
          </p:cNvPr>
          <p:cNvSpPr>
            <a:spLocks noGrp="1"/>
          </p:cNvSpPr>
          <p:nvPr>
            <p:ph type="ctrTitle"/>
          </p:nvPr>
        </p:nvSpPr>
        <p:spPr>
          <a:xfrm>
            <a:off x="5989319" y="576263"/>
            <a:ext cx="5054196" cy="2967606"/>
          </a:xfrm>
        </p:spPr>
        <p:txBody>
          <a:bodyPr anchor="b">
            <a:normAutofit/>
          </a:bodyPr>
          <a:lstStyle/>
          <a:p>
            <a:pPr algn="l"/>
            <a:r>
              <a:rPr lang="en-US" sz="4800" dirty="0"/>
              <a:t>Decoding the Mysterious Box Using Data Science</a:t>
            </a:r>
          </a:p>
        </p:txBody>
      </p:sp>
      <p:sp>
        <p:nvSpPr>
          <p:cNvPr id="3" name="Subtitle 2">
            <a:extLst>
              <a:ext uri="{FF2B5EF4-FFF2-40B4-BE49-F238E27FC236}">
                <a16:creationId xmlns:a16="http://schemas.microsoft.com/office/drawing/2014/main" id="{0A3DBCB8-4175-C747-BD7D-FCBA881E6DE6}"/>
              </a:ext>
            </a:extLst>
          </p:cNvPr>
          <p:cNvSpPr>
            <a:spLocks noGrp="1"/>
          </p:cNvSpPr>
          <p:nvPr>
            <p:ph type="subTitle" idx="1"/>
          </p:nvPr>
        </p:nvSpPr>
        <p:spPr>
          <a:xfrm>
            <a:off x="5989319" y="3764975"/>
            <a:ext cx="5054196" cy="2192683"/>
          </a:xfrm>
        </p:spPr>
        <p:txBody>
          <a:bodyPr>
            <a:normAutofit/>
          </a:bodyPr>
          <a:lstStyle/>
          <a:p>
            <a:pPr algn="l"/>
            <a:r>
              <a:rPr lang="en-US" sz="2200" dirty="0"/>
              <a:t>By: </a:t>
            </a:r>
            <a:r>
              <a:rPr lang="en-US" sz="2200" dirty="0" err="1"/>
              <a:t>Fauzan</a:t>
            </a:r>
            <a:r>
              <a:rPr lang="en-US" sz="2200" dirty="0"/>
              <a:t> Amjad</a:t>
            </a:r>
          </a:p>
        </p:txBody>
      </p:sp>
      <p:pic>
        <p:nvPicPr>
          <p:cNvPr id="4" name="Picture 3" descr="Bird's eye view of a river in a lush forest">
            <a:extLst>
              <a:ext uri="{FF2B5EF4-FFF2-40B4-BE49-F238E27FC236}">
                <a16:creationId xmlns:a16="http://schemas.microsoft.com/office/drawing/2014/main" id="{7DF9113E-84D1-4EE4-9831-35AAA27E7902}"/>
              </a:ext>
            </a:extLst>
          </p:cNvPr>
          <p:cNvPicPr>
            <a:picLocks noChangeAspect="1"/>
          </p:cNvPicPr>
          <p:nvPr/>
        </p:nvPicPr>
        <p:blipFill rotWithShape="1">
          <a:blip r:embed="rId2"/>
          <a:srcRect l="27248" r="19351" b="-1"/>
          <a:stretch/>
        </p:blipFill>
        <p:spPr>
          <a:xfrm>
            <a:off x="-6472" y="10"/>
            <a:ext cx="5486394" cy="6857982"/>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86AB39">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86AB39"/>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6AB3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6E5B-C41D-0F4E-936C-274851288E9B}"/>
              </a:ext>
            </a:extLst>
          </p:cNvPr>
          <p:cNvSpPr>
            <a:spLocks noGrp="1"/>
          </p:cNvSpPr>
          <p:nvPr>
            <p:ph type="title"/>
          </p:nvPr>
        </p:nvSpPr>
        <p:spPr>
          <a:xfrm>
            <a:off x="334563" y="0"/>
            <a:ext cx="5037185" cy="1238315"/>
          </a:xfrm>
        </p:spPr>
        <p:txBody>
          <a:bodyPr>
            <a:normAutofit fontScale="90000"/>
          </a:bodyPr>
          <a:lstStyle/>
          <a:p>
            <a:r>
              <a:rPr lang="en-US" dirty="0"/>
              <a:t>Result of </a:t>
            </a:r>
            <a:r>
              <a:rPr lang="en-US" dirty="0" err="1"/>
              <a:t>Rpart</a:t>
            </a:r>
            <a:r>
              <a:rPr lang="en-US" dirty="0"/>
              <a:t> &amp; Cross Validation </a:t>
            </a:r>
          </a:p>
        </p:txBody>
      </p:sp>
      <p:sp>
        <p:nvSpPr>
          <p:cNvPr id="3" name="Content Placeholder 2">
            <a:extLst>
              <a:ext uri="{FF2B5EF4-FFF2-40B4-BE49-F238E27FC236}">
                <a16:creationId xmlns:a16="http://schemas.microsoft.com/office/drawing/2014/main" id="{F881939C-DEF1-334F-9CDC-4D4D71A9D3CC}"/>
              </a:ext>
            </a:extLst>
          </p:cNvPr>
          <p:cNvSpPr>
            <a:spLocks noGrp="1"/>
          </p:cNvSpPr>
          <p:nvPr>
            <p:ph idx="1"/>
          </p:nvPr>
        </p:nvSpPr>
        <p:spPr>
          <a:xfrm>
            <a:off x="1893346" y="1238315"/>
            <a:ext cx="2890268" cy="5346551"/>
          </a:xfrm>
        </p:spPr>
        <p:txBody>
          <a:bodyPr>
            <a:normAutofit fontScale="92500" lnSpcReduction="20000"/>
          </a:bodyPr>
          <a:lstStyle/>
          <a:p>
            <a:pPr marL="0" indent="0">
              <a:buNone/>
            </a:pPr>
            <a:r>
              <a:rPr lang="en-US" sz="1600" dirty="0"/>
              <a:t>[[1]]</a:t>
            </a:r>
          </a:p>
          <a:p>
            <a:pPr marL="0" indent="0">
              <a:buNone/>
            </a:pPr>
            <a:r>
              <a:rPr lang="en-US" sz="1600" dirty="0"/>
              <a:t>  </a:t>
            </a:r>
            <a:r>
              <a:rPr lang="en-US" sz="1600" dirty="0" err="1"/>
              <a:t>accuracy_subset</a:t>
            </a:r>
            <a:r>
              <a:rPr lang="en-US" sz="1600" dirty="0"/>
              <a:t> </a:t>
            </a:r>
            <a:r>
              <a:rPr lang="en-US" sz="1600" dirty="0" err="1"/>
              <a:t>accuracy_all</a:t>
            </a:r>
            <a:endParaRPr lang="en-US" sz="1600" dirty="0"/>
          </a:p>
          <a:p>
            <a:pPr marL="0" indent="0">
              <a:buNone/>
            </a:pPr>
            <a:r>
              <a:rPr lang="en-US" sz="1600" dirty="0"/>
              <a:t>1       0.6545706    0.6545706</a:t>
            </a:r>
          </a:p>
          <a:p>
            <a:pPr marL="0" indent="0">
              <a:buNone/>
            </a:pPr>
            <a:r>
              <a:rPr lang="en-US" sz="1600" dirty="0"/>
              <a:t>2       0.6512465    0.6512465</a:t>
            </a:r>
          </a:p>
          <a:p>
            <a:pPr marL="0" indent="0">
              <a:buNone/>
            </a:pPr>
            <a:endParaRPr lang="en-US" sz="1600" dirty="0"/>
          </a:p>
          <a:p>
            <a:pPr marL="0" indent="0">
              <a:buNone/>
            </a:pPr>
            <a:r>
              <a:rPr lang="en-US" sz="1600" dirty="0"/>
              <a:t>[[2]]</a:t>
            </a:r>
          </a:p>
          <a:p>
            <a:pPr marL="0" indent="0">
              <a:buNone/>
            </a:pPr>
            <a:r>
              <a:rPr lang="en-US" sz="1600" dirty="0"/>
              <a:t>[[2]]$</a:t>
            </a:r>
            <a:r>
              <a:rPr lang="en-US" sz="1600" dirty="0" err="1"/>
              <a:t>average_accuracy_subset</a:t>
            </a:r>
            <a:endParaRPr lang="en-US" sz="1600" dirty="0"/>
          </a:p>
          <a:p>
            <a:pPr marL="0" indent="0">
              <a:buNone/>
            </a:pPr>
            <a:r>
              <a:rPr lang="en-US" sz="1600" dirty="0"/>
              <a:t>[1] 0.6529086</a:t>
            </a:r>
          </a:p>
          <a:p>
            <a:pPr marL="0" indent="0">
              <a:buNone/>
            </a:pPr>
            <a:endParaRPr lang="en-US" sz="1600" dirty="0"/>
          </a:p>
          <a:p>
            <a:pPr marL="0" indent="0">
              <a:buNone/>
            </a:pPr>
            <a:r>
              <a:rPr lang="en-US" sz="1600" dirty="0"/>
              <a:t>[[2]]$</a:t>
            </a:r>
            <a:r>
              <a:rPr lang="en-US" sz="1600" dirty="0" err="1"/>
              <a:t>average_accuracy_all</a:t>
            </a:r>
            <a:endParaRPr lang="en-US" sz="1600" dirty="0"/>
          </a:p>
          <a:p>
            <a:pPr marL="0" indent="0">
              <a:buNone/>
            </a:pPr>
            <a:r>
              <a:rPr lang="en-US" sz="1600" dirty="0"/>
              <a:t>[1] 0.6529086</a:t>
            </a:r>
          </a:p>
          <a:p>
            <a:pPr marL="0" indent="0">
              <a:buNone/>
            </a:pPr>
            <a:endParaRPr lang="en-US" sz="1600" dirty="0"/>
          </a:p>
          <a:p>
            <a:pPr marL="0" indent="0">
              <a:buNone/>
            </a:pPr>
            <a:r>
              <a:rPr lang="en-US" sz="1600" dirty="0"/>
              <a:t>[[2]]$</a:t>
            </a:r>
            <a:r>
              <a:rPr lang="en-US" sz="1600" dirty="0" err="1"/>
              <a:t>variance_accuracy_subset</a:t>
            </a:r>
            <a:endParaRPr lang="en-US" sz="1600" dirty="0"/>
          </a:p>
          <a:p>
            <a:pPr marL="0" indent="0">
              <a:buNone/>
            </a:pPr>
            <a:r>
              <a:rPr lang="en-US" sz="1600" dirty="0"/>
              <a:t>[1] 5.524819e-06</a:t>
            </a:r>
          </a:p>
          <a:p>
            <a:pPr marL="0" indent="0">
              <a:buNone/>
            </a:pPr>
            <a:endParaRPr lang="en-US" sz="1600" dirty="0"/>
          </a:p>
          <a:p>
            <a:pPr marL="0" indent="0">
              <a:buNone/>
            </a:pPr>
            <a:r>
              <a:rPr lang="en-US" sz="1600" dirty="0"/>
              <a:t>[[2]]$</a:t>
            </a:r>
            <a:r>
              <a:rPr lang="en-US" sz="1600" dirty="0" err="1"/>
              <a:t>variance_accuracy_all</a:t>
            </a:r>
            <a:endParaRPr lang="en-US" sz="1600" dirty="0"/>
          </a:p>
          <a:p>
            <a:pPr marL="0" indent="0">
              <a:buNone/>
            </a:pPr>
            <a:r>
              <a:rPr lang="en-US" sz="1600" dirty="0"/>
              <a:t>[1] 5.524819e-06</a:t>
            </a:r>
          </a:p>
          <a:p>
            <a:pPr marL="0" indent="0">
              <a:buNone/>
            </a:pPr>
            <a:endParaRPr lang="en-US" sz="1600" dirty="0"/>
          </a:p>
        </p:txBody>
      </p:sp>
      <p:pic>
        <p:nvPicPr>
          <p:cNvPr id="5" name="Picture 4" descr="Timeline&#10;&#10;Description automatically generated">
            <a:extLst>
              <a:ext uri="{FF2B5EF4-FFF2-40B4-BE49-F238E27FC236}">
                <a16:creationId xmlns:a16="http://schemas.microsoft.com/office/drawing/2014/main" id="{85607C2A-0386-5441-987D-5B2CEA3C8878}"/>
              </a:ext>
            </a:extLst>
          </p:cNvPr>
          <p:cNvPicPr>
            <a:picLocks noChangeAspect="1"/>
          </p:cNvPicPr>
          <p:nvPr/>
        </p:nvPicPr>
        <p:blipFill>
          <a:blip r:embed="rId2"/>
          <a:stretch>
            <a:fillRect/>
          </a:stretch>
        </p:blipFill>
        <p:spPr>
          <a:xfrm>
            <a:off x="5371748" y="0"/>
            <a:ext cx="6789874" cy="6858000"/>
          </a:xfrm>
          <a:prstGeom prst="rect">
            <a:avLst/>
          </a:prstGeom>
        </p:spPr>
      </p:pic>
    </p:spTree>
    <p:extLst>
      <p:ext uri="{BB962C8B-B14F-4D97-AF65-F5344CB8AC3E}">
        <p14:creationId xmlns:p14="http://schemas.microsoft.com/office/powerpoint/2010/main" val="170622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6AC-F017-D444-8188-6B0D4DBB17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95FEBDB-32CA-4247-A540-1C1EDCE90314}"/>
              </a:ext>
            </a:extLst>
          </p:cNvPr>
          <p:cNvSpPr>
            <a:spLocks noGrp="1"/>
          </p:cNvSpPr>
          <p:nvPr>
            <p:ph idx="1"/>
          </p:nvPr>
        </p:nvSpPr>
        <p:spPr/>
        <p:txBody>
          <a:bodyPr/>
          <a:lstStyle/>
          <a:p>
            <a:r>
              <a:rPr lang="en-US" dirty="0"/>
              <a:t>The </a:t>
            </a:r>
            <a:r>
              <a:rPr lang="en-US" dirty="0" err="1"/>
              <a:t>rpart</a:t>
            </a:r>
            <a:r>
              <a:rPr lang="en-US" dirty="0"/>
              <a:t> model yielded an approximately 64% accurate predictive model that is on par with the current top accuracies on Kaggle as I’m writing this presentation right now.</a:t>
            </a:r>
          </a:p>
          <a:p>
            <a:r>
              <a:rPr lang="en-US" dirty="0"/>
              <a:t>We can potentially look deeper and use different predictive analysis algorithms on each respective subset that I’ve built because from our exploration of the data, it seems that many different switches have very different input values that determine the actual sound.</a:t>
            </a:r>
          </a:p>
          <a:p>
            <a:pPr lvl="1"/>
            <a:r>
              <a:rPr lang="en-US" dirty="0"/>
              <a:t> In the case of the High Switch subset, it only produced 4 sounds as a result. </a:t>
            </a:r>
          </a:p>
          <a:p>
            <a:r>
              <a:rPr lang="en-US" dirty="0"/>
              <a:t>All in all, this is a decent predictive analysis model to get started with; however, we can certainly improve it by expanding our algorithm. </a:t>
            </a:r>
          </a:p>
        </p:txBody>
      </p:sp>
    </p:spTree>
    <p:extLst>
      <p:ext uri="{BB962C8B-B14F-4D97-AF65-F5344CB8AC3E}">
        <p14:creationId xmlns:p14="http://schemas.microsoft.com/office/powerpoint/2010/main" val="81215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97C7-4B91-2442-90ED-CB890996FD9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67D8E8A-0CD1-0E4E-8F15-98F562E52CFB}"/>
              </a:ext>
            </a:extLst>
          </p:cNvPr>
          <p:cNvSpPr>
            <a:spLocks noGrp="1"/>
          </p:cNvSpPr>
          <p:nvPr>
            <p:ph idx="1"/>
          </p:nvPr>
        </p:nvSpPr>
        <p:spPr/>
        <p:txBody>
          <a:bodyPr/>
          <a:lstStyle/>
          <a:p>
            <a:r>
              <a:rPr lang="en-US" dirty="0"/>
              <a:t>A mysterious box was found on the beach and despite not having been used in a long time, it still works.</a:t>
            </a:r>
          </a:p>
          <a:p>
            <a:r>
              <a:rPr lang="en-US" dirty="0"/>
              <a:t>The box takes in 4 numerical values as well as one categorical value, and as a result, it emits a unique and scary sounds.</a:t>
            </a:r>
          </a:p>
          <a:p>
            <a:pPr lvl="1"/>
            <a:r>
              <a:rPr lang="en-US" dirty="0"/>
              <a:t>The 4 numerical variables represent different electrical signals</a:t>
            </a:r>
          </a:p>
          <a:p>
            <a:pPr lvl="1"/>
            <a:r>
              <a:rPr lang="en-US" dirty="0"/>
              <a:t>The one categorical variable represents different levels of a switch.</a:t>
            </a:r>
          </a:p>
          <a:p>
            <a:r>
              <a:rPr lang="en-US" dirty="0"/>
              <a:t>With the dataset we have, we are going to use machine learning to predict what sounds the box will produce when we enter certain parameters. </a:t>
            </a:r>
          </a:p>
          <a:p>
            <a:pPr lvl="1"/>
            <a:r>
              <a:rPr lang="en-US" dirty="0"/>
              <a:t>Let’s first explore the data. </a:t>
            </a:r>
          </a:p>
        </p:txBody>
      </p:sp>
    </p:spTree>
    <p:extLst>
      <p:ext uri="{BB962C8B-B14F-4D97-AF65-F5344CB8AC3E}">
        <p14:creationId xmlns:p14="http://schemas.microsoft.com/office/powerpoint/2010/main" val="19918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8121-C262-BE43-89EE-A0DF8A8AA759}"/>
              </a:ext>
            </a:extLst>
          </p:cNvPr>
          <p:cNvSpPr>
            <a:spLocks noGrp="1"/>
          </p:cNvSpPr>
          <p:nvPr>
            <p:ph type="title"/>
          </p:nvPr>
        </p:nvSpPr>
        <p:spPr/>
        <p:txBody>
          <a:bodyPr/>
          <a:lstStyle/>
          <a:p>
            <a:r>
              <a:rPr lang="en-US" dirty="0" err="1"/>
              <a:t>Subsetting</a:t>
            </a:r>
            <a:r>
              <a:rPr lang="en-US" dirty="0"/>
              <a:t> the Data</a:t>
            </a:r>
          </a:p>
        </p:txBody>
      </p:sp>
      <p:sp>
        <p:nvSpPr>
          <p:cNvPr id="3" name="Content Placeholder 2">
            <a:extLst>
              <a:ext uri="{FF2B5EF4-FFF2-40B4-BE49-F238E27FC236}">
                <a16:creationId xmlns:a16="http://schemas.microsoft.com/office/drawing/2014/main" id="{DB2FAED2-AA61-EB43-9D2F-FABC63E7667B}"/>
              </a:ext>
            </a:extLst>
          </p:cNvPr>
          <p:cNvSpPr>
            <a:spLocks noGrp="1"/>
          </p:cNvSpPr>
          <p:nvPr>
            <p:ph idx="1"/>
          </p:nvPr>
        </p:nvSpPr>
        <p:spPr/>
        <p:txBody>
          <a:bodyPr/>
          <a:lstStyle/>
          <a:p>
            <a:r>
              <a:rPr lang="en-US" dirty="0"/>
              <a:t>Since there was only one categorical variable that is used to produce the find variable we want to predict, I decided to subset the data based on that criteria alone to find some patterns.</a:t>
            </a:r>
          </a:p>
          <a:p>
            <a:pPr marL="0" indent="0">
              <a:buNone/>
            </a:pPr>
            <a:r>
              <a:rPr lang="en-US" dirty="0"/>
              <a:t>data &lt;- </a:t>
            </a:r>
            <a:r>
              <a:rPr lang="en-US" dirty="0" err="1"/>
              <a:t>read_csv</a:t>
            </a:r>
            <a:r>
              <a:rPr lang="en-US" dirty="0"/>
              <a:t>("Desktop/Data101 Assignment 12/BlackBoxtrainApril22.csv")</a:t>
            </a:r>
          </a:p>
          <a:p>
            <a:pPr marL="0" indent="0">
              <a:buNone/>
            </a:pPr>
            <a:r>
              <a:rPr lang="en-US" dirty="0" err="1"/>
              <a:t>subsetHigh</a:t>
            </a:r>
            <a:r>
              <a:rPr lang="en-US" dirty="0"/>
              <a:t> &lt;- subset(data, </a:t>
            </a:r>
            <a:r>
              <a:rPr lang="en-US" dirty="0" err="1"/>
              <a:t>data$SWITCH</a:t>
            </a:r>
            <a:r>
              <a:rPr lang="en-US" dirty="0"/>
              <a:t> == "High")</a:t>
            </a:r>
          </a:p>
          <a:p>
            <a:pPr marL="0" indent="0">
              <a:buNone/>
            </a:pPr>
            <a:r>
              <a:rPr lang="en-US" dirty="0" err="1"/>
              <a:t>subsetLow</a:t>
            </a:r>
            <a:r>
              <a:rPr lang="en-US" dirty="0"/>
              <a:t> &lt;- subset(data, </a:t>
            </a:r>
            <a:r>
              <a:rPr lang="en-US" dirty="0" err="1"/>
              <a:t>data$SWITCH</a:t>
            </a:r>
            <a:r>
              <a:rPr lang="en-US" dirty="0"/>
              <a:t> == "Low")</a:t>
            </a:r>
          </a:p>
          <a:p>
            <a:pPr marL="0" indent="0">
              <a:buNone/>
            </a:pPr>
            <a:r>
              <a:rPr lang="en-US" dirty="0" err="1"/>
              <a:t>subsetMax</a:t>
            </a:r>
            <a:r>
              <a:rPr lang="en-US" dirty="0"/>
              <a:t> &lt;- subset(data, </a:t>
            </a:r>
            <a:r>
              <a:rPr lang="en-US" dirty="0" err="1"/>
              <a:t>data$SWITCH</a:t>
            </a:r>
            <a:r>
              <a:rPr lang="en-US" dirty="0"/>
              <a:t> == "Maximum")</a:t>
            </a:r>
          </a:p>
          <a:p>
            <a:pPr marL="0" indent="0">
              <a:buNone/>
            </a:pPr>
            <a:r>
              <a:rPr lang="en-US" dirty="0" err="1"/>
              <a:t>subsetMed</a:t>
            </a:r>
            <a:r>
              <a:rPr lang="en-US" dirty="0"/>
              <a:t> &lt;- subset(data, </a:t>
            </a:r>
            <a:r>
              <a:rPr lang="en-US" dirty="0" err="1"/>
              <a:t>data$SWITCH</a:t>
            </a:r>
            <a:r>
              <a:rPr lang="en-US" dirty="0"/>
              <a:t> == "Medium")</a:t>
            </a:r>
          </a:p>
          <a:p>
            <a:pPr marL="0" indent="0">
              <a:buNone/>
            </a:pPr>
            <a:r>
              <a:rPr lang="en-US" dirty="0" err="1"/>
              <a:t>subsetMin</a:t>
            </a:r>
            <a:r>
              <a:rPr lang="en-US" dirty="0"/>
              <a:t> &lt;- subset(data, </a:t>
            </a:r>
            <a:r>
              <a:rPr lang="en-US" dirty="0" err="1"/>
              <a:t>data$SWITCH</a:t>
            </a:r>
            <a:r>
              <a:rPr lang="en-US" dirty="0"/>
              <a:t> == "Minimum")</a:t>
            </a:r>
          </a:p>
        </p:txBody>
      </p:sp>
    </p:spTree>
    <p:extLst>
      <p:ext uri="{BB962C8B-B14F-4D97-AF65-F5344CB8AC3E}">
        <p14:creationId xmlns:p14="http://schemas.microsoft.com/office/powerpoint/2010/main" val="209114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85EA-79ED-AD4F-BF8F-16B870845418}"/>
              </a:ext>
            </a:extLst>
          </p:cNvPr>
          <p:cNvSpPr>
            <a:spLocks noGrp="1"/>
          </p:cNvSpPr>
          <p:nvPr>
            <p:ph type="title"/>
          </p:nvPr>
        </p:nvSpPr>
        <p:spPr/>
        <p:txBody>
          <a:bodyPr/>
          <a:lstStyle/>
          <a:p>
            <a:r>
              <a:rPr lang="en-US" dirty="0"/>
              <a:t>Exploring High Switch Subset </a:t>
            </a:r>
          </a:p>
        </p:txBody>
      </p:sp>
      <p:sp>
        <p:nvSpPr>
          <p:cNvPr id="3" name="Content Placeholder 2">
            <a:extLst>
              <a:ext uri="{FF2B5EF4-FFF2-40B4-BE49-F238E27FC236}">
                <a16:creationId xmlns:a16="http://schemas.microsoft.com/office/drawing/2014/main" id="{707CEAE4-0092-AC4D-ADCA-AA404101763B}"/>
              </a:ext>
            </a:extLst>
          </p:cNvPr>
          <p:cNvSpPr>
            <a:spLocks noGrp="1"/>
          </p:cNvSpPr>
          <p:nvPr>
            <p:ph idx="1"/>
          </p:nvPr>
        </p:nvSpPr>
        <p:spPr>
          <a:xfrm>
            <a:off x="420625" y="1825625"/>
            <a:ext cx="7212627" cy="4206383"/>
          </a:xfrm>
        </p:spPr>
        <p:txBody>
          <a:bodyPr>
            <a:normAutofit lnSpcReduction="10000"/>
          </a:bodyPr>
          <a:lstStyle/>
          <a:p>
            <a:r>
              <a:rPr lang="en-US" dirty="0"/>
              <a:t>Exploring the High Switch subset yielded these two interesting boxplots. </a:t>
            </a:r>
          </a:p>
          <a:p>
            <a:r>
              <a:rPr lang="en-US" dirty="0"/>
              <a:t>Only 4 sounds were produced in this category</a:t>
            </a:r>
          </a:p>
          <a:p>
            <a:r>
              <a:rPr lang="en-US" dirty="0"/>
              <a:t>The first plot is Input2 VS Sound using only High Switch data. </a:t>
            </a:r>
          </a:p>
          <a:p>
            <a:pPr lvl="1"/>
            <a:r>
              <a:rPr lang="en-US" dirty="0"/>
              <a:t>The Rumble data has Input2 data congested around 80-100.</a:t>
            </a:r>
          </a:p>
          <a:p>
            <a:r>
              <a:rPr lang="en-US" dirty="0"/>
              <a:t>The second plot is Input4 VS Sound which </a:t>
            </a:r>
          </a:p>
          <a:p>
            <a:r>
              <a:rPr lang="en-US" dirty="0"/>
              <a:t>From this plot, it visually looks like the difference between 100 and Input 2 and 0 and Input 4. </a:t>
            </a:r>
          </a:p>
        </p:txBody>
      </p:sp>
      <p:pic>
        <p:nvPicPr>
          <p:cNvPr id="9" name="Picture 8" descr="Chart, box and whisker chart&#10;&#10;Description automatically generated">
            <a:extLst>
              <a:ext uri="{FF2B5EF4-FFF2-40B4-BE49-F238E27FC236}">
                <a16:creationId xmlns:a16="http://schemas.microsoft.com/office/drawing/2014/main" id="{BE636D6F-6911-4547-BC87-9FB6FE9D02F7}"/>
              </a:ext>
            </a:extLst>
          </p:cNvPr>
          <p:cNvPicPr>
            <a:picLocks noChangeAspect="1"/>
          </p:cNvPicPr>
          <p:nvPr/>
        </p:nvPicPr>
        <p:blipFill>
          <a:blip r:embed="rId2"/>
          <a:stretch>
            <a:fillRect/>
          </a:stretch>
        </p:blipFill>
        <p:spPr>
          <a:xfrm>
            <a:off x="8328454" y="95312"/>
            <a:ext cx="3863546" cy="3333688"/>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8A92AACB-D9F8-7F47-B3AD-42B9FD2A00F3}"/>
              </a:ext>
            </a:extLst>
          </p:cNvPr>
          <p:cNvPicPr>
            <a:picLocks noChangeAspect="1"/>
          </p:cNvPicPr>
          <p:nvPr/>
        </p:nvPicPr>
        <p:blipFill>
          <a:blip r:embed="rId3"/>
          <a:stretch>
            <a:fillRect/>
          </a:stretch>
        </p:blipFill>
        <p:spPr>
          <a:xfrm>
            <a:off x="8096268" y="3323968"/>
            <a:ext cx="4095732" cy="3534032"/>
          </a:xfrm>
          <a:prstGeom prst="rect">
            <a:avLst/>
          </a:prstGeom>
        </p:spPr>
      </p:pic>
    </p:spTree>
    <p:extLst>
      <p:ext uri="{BB962C8B-B14F-4D97-AF65-F5344CB8AC3E}">
        <p14:creationId xmlns:p14="http://schemas.microsoft.com/office/powerpoint/2010/main" val="174449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146A-D53C-384E-BD65-ACBF8EE9B461}"/>
              </a:ext>
            </a:extLst>
          </p:cNvPr>
          <p:cNvSpPr>
            <a:spLocks noGrp="1"/>
          </p:cNvSpPr>
          <p:nvPr>
            <p:ph type="title"/>
          </p:nvPr>
        </p:nvSpPr>
        <p:spPr/>
        <p:txBody>
          <a:bodyPr/>
          <a:lstStyle/>
          <a:p>
            <a:r>
              <a:rPr lang="en-US" dirty="0"/>
              <a:t>Exploring Low Switch Subset</a:t>
            </a:r>
          </a:p>
        </p:txBody>
      </p:sp>
      <p:sp>
        <p:nvSpPr>
          <p:cNvPr id="3" name="Content Placeholder 2">
            <a:extLst>
              <a:ext uri="{FF2B5EF4-FFF2-40B4-BE49-F238E27FC236}">
                <a16:creationId xmlns:a16="http://schemas.microsoft.com/office/drawing/2014/main" id="{6033F3E0-5EB7-6249-BBC8-A388A67CD48E}"/>
              </a:ext>
            </a:extLst>
          </p:cNvPr>
          <p:cNvSpPr>
            <a:spLocks noGrp="1"/>
          </p:cNvSpPr>
          <p:nvPr>
            <p:ph idx="1"/>
          </p:nvPr>
        </p:nvSpPr>
        <p:spPr>
          <a:xfrm>
            <a:off x="420625" y="1825625"/>
            <a:ext cx="7667461" cy="4206383"/>
          </a:xfrm>
        </p:spPr>
        <p:txBody>
          <a:bodyPr>
            <a:normAutofit lnSpcReduction="10000"/>
          </a:bodyPr>
          <a:lstStyle/>
          <a:p>
            <a:r>
              <a:rPr lang="en-US" dirty="0"/>
              <a:t>Let’s explore data with a low switch. </a:t>
            </a:r>
          </a:p>
          <a:p>
            <a:r>
              <a:rPr lang="en-US" dirty="0"/>
              <a:t>7 sounds were produced in this subset</a:t>
            </a:r>
          </a:p>
          <a:p>
            <a:r>
              <a:rPr lang="en-US" dirty="0"/>
              <a:t>Input 2 VS Sound</a:t>
            </a:r>
          </a:p>
          <a:p>
            <a:pPr lvl="1"/>
            <a:r>
              <a:rPr lang="en-US" dirty="0"/>
              <a:t>The numerical range for hiss, kaboom, and sizzle are congested in the 80-100 range. Although the range for the others is long, 75% of the data is within 20 numerical values of each other. </a:t>
            </a:r>
          </a:p>
          <a:p>
            <a:r>
              <a:rPr lang="en-US" dirty="0"/>
              <a:t>Input 3 VS Sound</a:t>
            </a:r>
          </a:p>
          <a:p>
            <a:pPr lvl="1"/>
            <a:r>
              <a:rPr lang="en-US" dirty="0"/>
              <a:t>Hiss,  Kaboom, and Sizzle interestingly still had a smaller range than the other sounds, although it was bigger than what was seen with Input 2 VS Sound. </a:t>
            </a:r>
          </a:p>
        </p:txBody>
      </p:sp>
      <p:pic>
        <p:nvPicPr>
          <p:cNvPr id="5" name="Picture 4" descr="Chart, box and whisker chart&#10;&#10;Description automatically generated">
            <a:extLst>
              <a:ext uri="{FF2B5EF4-FFF2-40B4-BE49-F238E27FC236}">
                <a16:creationId xmlns:a16="http://schemas.microsoft.com/office/drawing/2014/main" id="{5C0A0AF5-BC97-F349-8F89-D0A04C337F1C}"/>
              </a:ext>
            </a:extLst>
          </p:cNvPr>
          <p:cNvPicPr>
            <a:picLocks noChangeAspect="1"/>
          </p:cNvPicPr>
          <p:nvPr/>
        </p:nvPicPr>
        <p:blipFill>
          <a:blip r:embed="rId2"/>
          <a:stretch>
            <a:fillRect/>
          </a:stretch>
        </p:blipFill>
        <p:spPr>
          <a:xfrm>
            <a:off x="8286119" y="0"/>
            <a:ext cx="3905881" cy="3429000"/>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7824888F-A498-7B47-8C09-247664FA186A}"/>
              </a:ext>
            </a:extLst>
          </p:cNvPr>
          <p:cNvPicPr>
            <a:picLocks noChangeAspect="1"/>
          </p:cNvPicPr>
          <p:nvPr/>
        </p:nvPicPr>
        <p:blipFill>
          <a:blip r:embed="rId3"/>
          <a:stretch>
            <a:fillRect/>
          </a:stretch>
        </p:blipFill>
        <p:spPr>
          <a:xfrm>
            <a:off x="8286119" y="3496469"/>
            <a:ext cx="3905881" cy="3429000"/>
          </a:xfrm>
          <a:prstGeom prst="rect">
            <a:avLst/>
          </a:prstGeom>
        </p:spPr>
      </p:pic>
    </p:spTree>
    <p:extLst>
      <p:ext uri="{BB962C8B-B14F-4D97-AF65-F5344CB8AC3E}">
        <p14:creationId xmlns:p14="http://schemas.microsoft.com/office/powerpoint/2010/main" val="350715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146A-D53C-384E-BD65-ACBF8EE9B461}"/>
              </a:ext>
            </a:extLst>
          </p:cNvPr>
          <p:cNvSpPr>
            <a:spLocks noGrp="1"/>
          </p:cNvSpPr>
          <p:nvPr>
            <p:ph type="title"/>
          </p:nvPr>
        </p:nvSpPr>
        <p:spPr/>
        <p:txBody>
          <a:bodyPr/>
          <a:lstStyle/>
          <a:p>
            <a:r>
              <a:rPr lang="en-US" dirty="0"/>
              <a:t>Exploring Max Switch Subset</a:t>
            </a:r>
          </a:p>
        </p:txBody>
      </p:sp>
      <p:sp>
        <p:nvSpPr>
          <p:cNvPr id="3" name="Content Placeholder 2">
            <a:extLst>
              <a:ext uri="{FF2B5EF4-FFF2-40B4-BE49-F238E27FC236}">
                <a16:creationId xmlns:a16="http://schemas.microsoft.com/office/drawing/2014/main" id="{6033F3E0-5EB7-6249-BBC8-A388A67CD48E}"/>
              </a:ext>
            </a:extLst>
          </p:cNvPr>
          <p:cNvSpPr>
            <a:spLocks noGrp="1"/>
          </p:cNvSpPr>
          <p:nvPr>
            <p:ph idx="1"/>
          </p:nvPr>
        </p:nvSpPr>
        <p:spPr>
          <a:xfrm>
            <a:off x="420626" y="1825625"/>
            <a:ext cx="6191190" cy="4206383"/>
          </a:xfrm>
        </p:spPr>
        <p:txBody>
          <a:bodyPr/>
          <a:lstStyle/>
          <a:p>
            <a:r>
              <a:rPr lang="en-US" dirty="0"/>
              <a:t>The max switch subset yielded 7 sounds.</a:t>
            </a:r>
          </a:p>
          <a:p>
            <a:r>
              <a:rPr lang="en-US" dirty="0"/>
              <a:t>The subset yielded this boxplot that illustrates how for many sounds, the range of Input 1 was very small.</a:t>
            </a:r>
          </a:p>
          <a:p>
            <a:r>
              <a:rPr lang="en-US" dirty="0"/>
              <a:t>Input 1 VS Sound</a:t>
            </a:r>
          </a:p>
          <a:p>
            <a:pPr lvl="1"/>
            <a:r>
              <a:rPr lang="en-US" dirty="0"/>
              <a:t>Gargle, Kaboom, Rumble, and Tick have relatively small ranges. </a:t>
            </a:r>
          </a:p>
          <a:p>
            <a:pPr lvl="1"/>
            <a:r>
              <a:rPr lang="en-US" dirty="0"/>
              <a:t>Rumble has many outliers. </a:t>
            </a:r>
          </a:p>
          <a:p>
            <a:endParaRPr lang="en-US" dirty="0"/>
          </a:p>
        </p:txBody>
      </p:sp>
      <p:pic>
        <p:nvPicPr>
          <p:cNvPr id="5" name="Picture 4" descr="Chart, box and whisker chart&#10;&#10;Description automatically generated">
            <a:extLst>
              <a:ext uri="{FF2B5EF4-FFF2-40B4-BE49-F238E27FC236}">
                <a16:creationId xmlns:a16="http://schemas.microsoft.com/office/drawing/2014/main" id="{07468A01-C75B-5548-B9EE-34B0FC5F7755}"/>
              </a:ext>
            </a:extLst>
          </p:cNvPr>
          <p:cNvPicPr>
            <a:picLocks noChangeAspect="1"/>
          </p:cNvPicPr>
          <p:nvPr/>
        </p:nvPicPr>
        <p:blipFill>
          <a:blip r:embed="rId2"/>
          <a:stretch>
            <a:fillRect/>
          </a:stretch>
        </p:blipFill>
        <p:spPr>
          <a:xfrm>
            <a:off x="6815905" y="1690688"/>
            <a:ext cx="5376095" cy="4719711"/>
          </a:xfrm>
          <a:prstGeom prst="rect">
            <a:avLst/>
          </a:prstGeom>
        </p:spPr>
      </p:pic>
    </p:spTree>
    <p:extLst>
      <p:ext uri="{BB962C8B-B14F-4D97-AF65-F5344CB8AC3E}">
        <p14:creationId xmlns:p14="http://schemas.microsoft.com/office/powerpoint/2010/main" val="175538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146A-D53C-384E-BD65-ACBF8EE9B461}"/>
              </a:ext>
            </a:extLst>
          </p:cNvPr>
          <p:cNvSpPr>
            <a:spLocks noGrp="1"/>
          </p:cNvSpPr>
          <p:nvPr>
            <p:ph type="title"/>
          </p:nvPr>
        </p:nvSpPr>
        <p:spPr/>
        <p:txBody>
          <a:bodyPr/>
          <a:lstStyle/>
          <a:p>
            <a:r>
              <a:rPr lang="en-US" dirty="0"/>
              <a:t>Exploring Med Switch Subset</a:t>
            </a:r>
          </a:p>
        </p:txBody>
      </p:sp>
      <p:sp>
        <p:nvSpPr>
          <p:cNvPr id="3" name="Content Placeholder 2">
            <a:extLst>
              <a:ext uri="{FF2B5EF4-FFF2-40B4-BE49-F238E27FC236}">
                <a16:creationId xmlns:a16="http://schemas.microsoft.com/office/drawing/2014/main" id="{6033F3E0-5EB7-6249-BBC8-A388A67CD48E}"/>
              </a:ext>
            </a:extLst>
          </p:cNvPr>
          <p:cNvSpPr>
            <a:spLocks noGrp="1"/>
          </p:cNvSpPr>
          <p:nvPr>
            <p:ph idx="1"/>
          </p:nvPr>
        </p:nvSpPr>
        <p:spPr>
          <a:xfrm>
            <a:off x="420626" y="1825625"/>
            <a:ext cx="5878006" cy="4568554"/>
          </a:xfrm>
        </p:spPr>
        <p:txBody>
          <a:bodyPr>
            <a:normAutofit/>
          </a:bodyPr>
          <a:lstStyle/>
          <a:p>
            <a:r>
              <a:rPr lang="en-US" dirty="0"/>
              <a:t>The med switch subset yielded 7 sounds.</a:t>
            </a:r>
          </a:p>
          <a:p>
            <a:r>
              <a:rPr lang="en-US" dirty="0"/>
              <a:t>The subset yielded this boxplot that illustrates how for many sounds, the range of Input 1 was very small.</a:t>
            </a:r>
          </a:p>
          <a:p>
            <a:r>
              <a:rPr lang="en-US" dirty="0"/>
              <a:t>Input 1 VS Sound</a:t>
            </a:r>
          </a:p>
          <a:p>
            <a:pPr lvl="1"/>
            <a:r>
              <a:rPr lang="en-US" dirty="0"/>
              <a:t>Gargle, Kaboom, Rumble, and Tick have relatively small ranges. </a:t>
            </a:r>
          </a:p>
          <a:p>
            <a:pPr lvl="1"/>
            <a:r>
              <a:rPr lang="en-US" dirty="0"/>
              <a:t>Rumble has many outliers. </a:t>
            </a:r>
          </a:p>
          <a:p>
            <a:pPr lvl="1"/>
            <a:r>
              <a:rPr lang="en-US" dirty="0"/>
              <a:t>THESE BOXPLOTS ARE VERY SIMILAR TO THE ONES WE SAW ON THE PREVIOUS SLIDE.</a:t>
            </a:r>
          </a:p>
          <a:p>
            <a:endParaRPr lang="en-US" dirty="0"/>
          </a:p>
          <a:p>
            <a:endParaRPr lang="en-US" dirty="0"/>
          </a:p>
        </p:txBody>
      </p:sp>
      <p:pic>
        <p:nvPicPr>
          <p:cNvPr id="5" name="Picture 4" descr="Chart, box and whisker chart&#10;&#10;Description automatically generated">
            <a:extLst>
              <a:ext uri="{FF2B5EF4-FFF2-40B4-BE49-F238E27FC236}">
                <a16:creationId xmlns:a16="http://schemas.microsoft.com/office/drawing/2014/main" id="{9628A286-51D4-9247-AD5F-A30F36CF51AC}"/>
              </a:ext>
            </a:extLst>
          </p:cNvPr>
          <p:cNvPicPr>
            <a:picLocks noChangeAspect="1"/>
          </p:cNvPicPr>
          <p:nvPr/>
        </p:nvPicPr>
        <p:blipFill>
          <a:blip r:embed="rId2"/>
          <a:stretch>
            <a:fillRect/>
          </a:stretch>
        </p:blipFill>
        <p:spPr>
          <a:xfrm>
            <a:off x="6298631" y="1463453"/>
            <a:ext cx="5616456" cy="4930726"/>
          </a:xfrm>
          <a:prstGeom prst="rect">
            <a:avLst/>
          </a:prstGeom>
        </p:spPr>
      </p:pic>
    </p:spTree>
    <p:extLst>
      <p:ext uri="{BB962C8B-B14F-4D97-AF65-F5344CB8AC3E}">
        <p14:creationId xmlns:p14="http://schemas.microsoft.com/office/powerpoint/2010/main" val="108225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146A-D53C-384E-BD65-ACBF8EE9B461}"/>
              </a:ext>
            </a:extLst>
          </p:cNvPr>
          <p:cNvSpPr>
            <a:spLocks noGrp="1"/>
          </p:cNvSpPr>
          <p:nvPr>
            <p:ph type="title"/>
          </p:nvPr>
        </p:nvSpPr>
        <p:spPr/>
        <p:txBody>
          <a:bodyPr/>
          <a:lstStyle/>
          <a:p>
            <a:r>
              <a:rPr lang="en-US" dirty="0"/>
              <a:t>Exploring Min Switch Subset</a:t>
            </a:r>
          </a:p>
        </p:txBody>
      </p:sp>
      <p:sp>
        <p:nvSpPr>
          <p:cNvPr id="3" name="Content Placeholder 2">
            <a:extLst>
              <a:ext uri="{FF2B5EF4-FFF2-40B4-BE49-F238E27FC236}">
                <a16:creationId xmlns:a16="http://schemas.microsoft.com/office/drawing/2014/main" id="{6033F3E0-5EB7-6249-BBC8-A388A67CD48E}"/>
              </a:ext>
            </a:extLst>
          </p:cNvPr>
          <p:cNvSpPr>
            <a:spLocks noGrp="1"/>
          </p:cNvSpPr>
          <p:nvPr>
            <p:ph idx="1"/>
          </p:nvPr>
        </p:nvSpPr>
        <p:spPr>
          <a:xfrm>
            <a:off x="420626" y="1825625"/>
            <a:ext cx="5853565" cy="4206383"/>
          </a:xfrm>
        </p:spPr>
        <p:txBody>
          <a:bodyPr>
            <a:normAutofit lnSpcReduction="10000"/>
          </a:bodyPr>
          <a:lstStyle/>
          <a:p>
            <a:r>
              <a:rPr lang="en-US" dirty="0"/>
              <a:t>The min switch subset yielded 7 sounds.</a:t>
            </a:r>
          </a:p>
          <a:p>
            <a:r>
              <a:rPr lang="en-US" dirty="0"/>
              <a:t>The subset yielded this boxplot that illustrates how for many sounds, the range of Input 1 was very small.</a:t>
            </a:r>
          </a:p>
          <a:p>
            <a:r>
              <a:rPr lang="en-US" dirty="0"/>
              <a:t>Input 1 VS Sound</a:t>
            </a:r>
          </a:p>
          <a:p>
            <a:pPr lvl="1"/>
            <a:r>
              <a:rPr lang="en-US" dirty="0"/>
              <a:t>These distributions are very familiar to the distribution we saw with the medium switch subset and the maximum switch boxplot. </a:t>
            </a:r>
          </a:p>
          <a:p>
            <a:pPr lvl="1"/>
            <a:r>
              <a:rPr lang="en-US" dirty="0"/>
              <a:t>The biggest difference here is that 75% of the beep sounds that had a minimum switch had above an 60 Input1 Value. </a:t>
            </a:r>
          </a:p>
        </p:txBody>
      </p:sp>
      <p:pic>
        <p:nvPicPr>
          <p:cNvPr id="5" name="Picture 4" descr="Chart, box and whisker chart&#10;&#10;Description automatically generated">
            <a:extLst>
              <a:ext uri="{FF2B5EF4-FFF2-40B4-BE49-F238E27FC236}">
                <a16:creationId xmlns:a16="http://schemas.microsoft.com/office/drawing/2014/main" id="{881AA8AF-FEC7-7C4D-BD9B-032D02D39241}"/>
              </a:ext>
            </a:extLst>
          </p:cNvPr>
          <p:cNvPicPr>
            <a:picLocks noChangeAspect="1"/>
          </p:cNvPicPr>
          <p:nvPr/>
        </p:nvPicPr>
        <p:blipFill>
          <a:blip r:embed="rId2"/>
          <a:stretch>
            <a:fillRect/>
          </a:stretch>
        </p:blipFill>
        <p:spPr>
          <a:xfrm>
            <a:off x="6585109" y="1340434"/>
            <a:ext cx="5344045" cy="4691574"/>
          </a:xfrm>
          <a:prstGeom prst="rect">
            <a:avLst/>
          </a:prstGeom>
        </p:spPr>
      </p:pic>
    </p:spTree>
    <p:extLst>
      <p:ext uri="{BB962C8B-B14F-4D97-AF65-F5344CB8AC3E}">
        <p14:creationId xmlns:p14="http://schemas.microsoft.com/office/powerpoint/2010/main" val="367141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FFBAF-68D3-344F-B77C-EBFB775174CE}"/>
              </a:ext>
            </a:extLst>
          </p:cNvPr>
          <p:cNvSpPr>
            <a:spLocks noGrp="1"/>
          </p:cNvSpPr>
          <p:nvPr>
            <p:ph type="title"/>
          </p:nvPr>
        </p:nvSpPr>
        <p:spPr>
          <a:xfrm>
            <a:off x="422144" y="940910"/>
            <a:ext cx="5069451" cy="4976179"/>
          </a:xfrm>
        </p:spPr>
        <p:txBody>
          <a:bodyPr>
            <a:normAutofit/>
          </a:bodyPr>
          <a:lstStyle/>
          <a:p>
            <a:r>
              <a:rPr lang="en-US" dirty="0"/>
              <a:t>Utilizing </a:t>
            </a:r>
            <a:r>
              <a:rPr lang="en-US" dirty="0" err="1"/>
              <a:t>Rpart</a:t>
            </a:r>
            <a:r>
              <a:rPr lang="en-US" dirty="0"/>
              <a:t> to Predict Values</a:t>
            </a:r>
          </a:p>
        </p:txBody>
      </p:sp>
      <p:cxnSp>
        <p:nvCxnSpPr>
          <p:cNvPr id="2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6AB39"/>
            </a:solidFill>
            <a:prstDash val="dash"/>
          </a:ln>
        </p:spPr>
        <p:style>
          <a:lnRef idx="1">
            <a:schemeClr val="accent1"/>
          </a:lnRef>
          <a:fillRef idx="0">
            <a:schemeClr val="accent1"/>
          </a:fillRef>
          <a:effectRef idx="0">
            <a:schemeClr val="accent1"/>
          </a:effectRef>
          <a:fontRef idx="minor">
            <a:schemeClr val="tx1"/>
          </a:fontRef>
        </p:style>
      </p:cxnSp>
      <p:cxnSp>
        <p:nvCxnSpPr>
          <p:cNvPr id="3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6AB39"/>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24433FE-90D2-4033-9621-D8EE3CFAB63A}"/>
              </a:ext>
            </a:extLst>
          </p:cNvPr>
          <p:cNvGraphicFramePr>
            <a:graphicFrameLocks noGrp="1"/>
          </p:cNvGraphicFramePr>
          <p:nvPr>
            <p:ph idx="1"/>
            <p:extLst>
              <p:ext uri="{D42A27DB-BD31-4B8C-83A1-F6EECF244321}">
                <p14:modId xmlns:p14="http://schemas.microsoft.com/office/powerpoint/2010/main" val="3009128647"/>
              </p:ext>
            </p:extLst>
          </p:nvPr>
        </p:nvGraphicFramePr>
        <p:xfrm>
          <a:off x="5766179" y="805218"/>
          <a:ext cx="5710451"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044934"/>
      </p:ext>
    </p:extLst>
  </p:cSld>
  <p:clrMapOvr>
    <a:masterClrMapping/>
  </p:clrMapOvr>
</p:sld>
</file>

<file path=ppt/theme/theme1.xml><?xml version="1.0" encoding="utf-8"?>
<a:theme xmlns:a="http://schemas.openxmlformats.org/drawingml/2006/main" name="OffsetVTI">
  <a:themeElements>
    <a:clrScheme name="AnalogousFromDarkSeed_2SEEDS">
      <a:dk1>
        <a:srgbClr val="000000"/>
      </a:dk1>
      <a:lt1>
        <a:srgbClr val="FFFFFF"/>
      </a:lt1>
      <a:dk2>
        <a:srgbClr val="243941"/>
      </a:dk2>
      <a:lt2>
        <a:srgbClr val="E4E2E8"/>
      </a:lt2>
      <a:accent1>
        <a:srgbClr val="86AB39"/>
      </a:accent1>
      <a:accent2>
        <a:srgbClr val="ACA244"/>
      </a:accent2>
      <a:accent3>
        <a:srgbClr val="62B146"/>
      </a:accent3>
      <a:accent4>
        <a:srgbClr val="3BB1A1"/>
      </a:accent4>
      <a:accent5>
        <a:srgbClr val="4DA3C3"/>
      </a:accent5>
      <a:accent6>
        <a:srgbClr val="3B5FB1"/>
      </a:accent6>
      <a:hlink>
        <a:srgbClr val="30907F"/>
      </a:hlink>
      <a:folHlink>
        <a:srgbClr val="7F7F7F"/>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63</TotalTime>
  <Words>932</Words>
  <Application>Microsoft Macintosh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Dante</vt:lpstr>
      <vt:lpstr>Dante (Headings)2</vt:lpstr>
      <vt:lpstr>Helvetica Neue Medium</vt:lpstr>
      <vt:lpstr>Wingdings 2</vt:lpstr>
      <vt:lpstr>OffsetVTI</vt:lpstr>
      <vt:lpstr>Decoding the Mysterious Box Using Data Science</vt:lpstr>
      <vt:lpstr>Dataset</vt:lpstr>
      <vt:lpstr>Subsetting the Data</vt:lpstr>
      <vt:lpstr>Exploring High Switch Subset </vt:lpstr>
      <vt:lpstr>Exploring Low Switch Subset</vt:lpstr>
      <vt:lpstr>Exploring Max Switch Subset</vt:lpstr>
      <vt:lpstr>Exploring Med Switch Subset</vt:lpstr>
      <vt:lpstr>Exploring Min Switch Subset</vt:lpstr>
      <vt:lpstr>Utilizing Rpart to Predict Values</vt:lpstr>
      <vt:lpstr>Result of Rpart &amp; Cross Validation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Fauzan Amjad</dc:creator>
  <cp:lastModifiedBy>Fauzan Amjad</cp:lastModifiedBy>
  <cp:revision>10</cp:revision>
  <dcterms:created xsi:type="dcterms:W3CDTF">2021-05-01T01:31:14Z</dcterms:created>
  <dcterms:modified xsi:type="dcterms:W3CDTF">2021-05-01T02:34:36Z</dcterms:modified>
</cp:coreProperties>
</file>