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Black"/>
      <p:bold r:id="rId14"/>
      <p:boldItalic r:id="rId15"/>
    </p:embeddedFont>
    <p:embeddedFont>
      <p:font typeface="Roboto"/>
      <p:regular r:id="rId16"/>
      <p:bold r:id="rId17"/>
      <p:italic r:id="rId18"/>
      <p:boldItalic r:id="rId19"/>
    </p:embeddedFont>
    <p:embeddedFont>
      <p:font typeface="Caveat"/>
      <p:regular r:id="rId20"/>
      <p:bold r:id="rId21"/>
    </p:embeddedFont>
    <p:embeddedFont>
      <p:font typeface="Roboto Mon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RobotoMono-regular.fntdata"/><Relationship Id="rId21" Type="http://schemas.openxmlformats.org/officeDocument/2006/relationships/font" Target="fonts/Caveat-bold.fntdata"/><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RobotoMon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lack-boldItalic.fntdata"/><Relationship Id="rId14" Type="http://schemas.openxmlformats.org/officeDocument/2006/relationships/font" Target="fonts/RobotoBlack-bold.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96a478e0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296a478e0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38150" y="1609089"/>
            <a:ext cx="8267700" cy="1977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6400">
                <a:solidFill>
                  <a:schemeClr val="lt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13"/>
          <p:cNvSpPr txBox="1"/>
          <p:nvPr>
            <p:ph idx="1" type="body"/>
          </p:nvPr>
        </p:nvSpPr>
        <p:spPr>
          <a:xfrm>
            <a:off x="388937" y="1603438"/>
            <a:ext cx="8366100" cy="17634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1" i="0" sz="5700">
                <a:solidFill>
                  <a:schemeClr val="lt1"/>
                </a:solidFill>
                <a:latin typeface="Roboto"/>
                <a:ea typeface="Roboto"/>
                <a:cs typeface="Roboto"/>
                <a:sym typeface="Roboto"/>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53" name="Google Shape;53;p13"/>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4" name="Google Shape;54;p13"/>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0" y="0"/>
            <a:ext cx="9143977" cy="5143501"/>
          </a:xfrm>
          <a:prstGeom prst="rect">
            <a:avLst/>
          </a:prstGeom>
          <a:noFill/>
          <a:ln>
            <a:noFill/>
          </a:ln>
        </p:spPr>
      </p:pic>
      <p:sp>
        <p:nvSpPr>
          <p:cNvPr id="61" name="Google Shape;61;p14"/>
          <p:cNvSpPr txBox="1"/>
          <p:nvPr/>
        </p:nvSpPr>
        <p:spPr>
          <a:xfrm>
            <a:off x="3792125" y="799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d" sz="2000" u="none" cap="none" strike="noStrike">
                <a:solidFill>
                  <a:srgbClr val="FFFFFF"/>
                </a:solidFill>
                <a:latin typeface="Open Sans"/>
                <a:ea typeface="Open Sans"/>
                <a:cs typeface="Open Sans"/>
                <a:sym typeface="Open Sans"/>
              </a:rPr>
              <a:t>Portofolio - Intensive Bootcamp</a:t>
            </a:r>
            <a:endParaRPr b="1" i="0" sz="2300" u="none" cap="none" strike="noStrike">
              <a:solidFill>
                <a:srgbClr val="000000"/>
              </a:solidFill>
              <a:latin typeface="Open Sans"/>
              <a:ea typeface="Open Sans"/>
              <a:cs typeface="Open Sans"/>
              <a:sym typeface="Open Sans"/>
            </a:endParaRPr>
          </a:p>
        </p:txBody>
      </p:sp>
      <p:sp>
        <p:nvSpPr>
          <p:cNvPr id="62" name="Google Shape;62;p14"/>
          <p:cNvSpPr txBox="1"/>
          <p:nvPr/>
        </p:nvSpPr>
        <p:spPr>
          <a:xfrm>
            <a:off x="3792125" y="1575500"/>
            <a:ext cx="5115900" cy="1916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rgbClr val="000000"/>
              </a:buClr>
              <a:buSzPts val="8000"/>
              <a:buFont typeface="Arial"/>
              <a:buNone/>
            </a:pPr>
            <a:r>
              <a:rPr b="0" i="0" lang="id" sz="8000" u="none" cap="none" strike="noStrike">
                <a:solidFill>
                  <a:srgbClr val="FFFFFF"/>
                </a:solidFill>
                <a:latin typeface="Roboto Black"/>
                <a:ea typeface="Roboto Black"/>
                <a:cs typeface="Roboto Black"/>
                <a:sym typeface="Roboto Black"/>
              </a:rPr>
              <a:t>Microsoft Excel</a:t>
            </a:r>
            <a:endParaRPr b="0" i="0" sz="8000" u="none" cap="none" strike="noStrike">
              <a:solidFill>
                <a:srgbClr val="FFFFFF"/>
              </a:solidFill>
              <a:latin typeface="Roboto Black"/>
              <a:ea typeface="Roboto Black"/>
              <a:cs typeface="Roboto Black"/>
              <a:sym typeface="Roboto Black"/>
            </a:endParaRPr>
          </a:p>
        </p:txBody>
      </p:sp>
      <p:sp>
        <p:nvSpPr>
          <p:cNvPr id="63" name="Google Shape;63;p14"/>
          <p:cNvSpPr txBox="1"/>
          <p:nvPr/>
        </p:nvSpPr>
        <p:spPr>
          <a:xfrm>
            <a:off x="3792125" y="3812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d" sz="2000" u="none" cap="none" strike="noStrike">
                <a:solidFill>
                  <a:srgbClr val="FFFFFF"/>
                </a:solidFill>
                <a:latin typeface="Open Sans"/>
                <a:ea typeface="Open Sans"/>
                <a:cs typeface="Open Sans"/>
                <a:sym typeface="Open Sans"/>
              </a:rPr>
              <a:t>Owner: </a:t>
            </a:r>
            <a:r>
              <a:rPr lang="id" sz="2000">
                <a:solidFill>
                  <a:srgbClr val="FFFFFF"/>
                </a:solidFill>
                <a:latin typeface="Open Sans"/>
                <a:ea typeface="Open Sans"/>
                <a:cs typeface="Open Sans"/>
                <a:sym typeface="Open Sans"/>
              </a:rPr>
              <a:t>FAUZAN ARYADIH</a:t>
            </a:r>
            <a:endParaRPr b="0" i="0" sz="2300" u="none" cap="none" strike="noStrike">
              <a:solidFill>
                <a:srgbClr val="000000"/>
              </a:solidFill>
              <a:latin typeface="Open Sans"/>
              <a:ea typeface="Open Sans"/>
              <a:cs typeface="Open Sans"/>
              <a:sym typeface="Open Sans"/>
            </a:endParaRPr>
          </a:p>
        </p:txBody>
      </p:sp>
      <p:sp>
        <p:nvSpPr>
          <p:cNvPr id="64" name="Google Shape;64;p14"/>
          <p:cNvSpPr txBox="1"/>
          <p:nvPr/>
        </p:nvSpPr>
        <p:spPr>
          <a:xfrm>
            <a:off x="3792125" y="441275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d" sz="1400" u="none" cap="none" strike="noStrike">
                <a:solidFill>
                  <a:srgbClr val="000000"/>
                </a:solidFill>
                <a:highlight>
                  <a:srgbClr val="FFF2CC"/>
                </a:highlight>
                <a:latin typeface="Arial"/>
                <a:ea typeface="Arial"/>
                <a:cs typeface="Arial"/>
                <a:sym typeface="Arial"/>
              </a:rPr>
              <a:t>Build your skill and portfolio via myskill.id/bootcamp</a:t>
            </a:r>
            <a:endParaRPr b="0" i="0" sz="1400" u="none" cap="none" strike="noStrike">
              <a:solidFill>
                <a:srgbClr val="000000"/>
              </a:solidFill>
              <a:highlight>
                <a:srgbClr val="FFF2CC"/>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15"/>
          <p:cNvGrpSpPr/>
          <p:nvPr/>
        </p:nvGrpSpPr>
        <p:grpSpPr>
          <a:xfrm>
            <a:off x="3854590" y="4740701"/>
            <a:ext cx="1434817" cy="389011"/>
            <a:chOff x="3248325" y="4588800"/>
            <a:chExt cx="2045939" cy="554700"/>
          </a:xfrm>
        </p:grpSpPr>
        <p:sp>
          <p:nvSpPr>
            <p:cNvPr id="70" name="Google Shape;70;p15"/>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 name="Google Shape;73;p15"/>
          <p:cNvGrpSpPr/>
          <p:nvPr/>
        </p:nvGrpSpPr>
        <p:grpSpPr>
          <a:xfrm>
            <a:off x="8325085" y="65156"/>
            <a:ext cx="763768" cy="752531"/>
            <a:chOff x="695950" y="3458000"/>
            <a:chExt cx="966550" cy="952450"/>
          </a:xfrm>
        </p:grpSpPr>
        <p:sp>
          <p:nvSpPr>
            <p:cNvPr id="74" name="Google Shape;74;p15"/>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5"/>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5"/>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5"/>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15"/>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84" name="Google Shape;84;p15"/>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85" name="Google Shape;85;p15"/>
          <p:cNvSpPr txBox="1"/>
          <p:nvPr/>
        </p:nvSpPr>
        <p:spPr>
          <a:xfrm>
            <a:off x="359325" y="164275"/>
            <a:ext cx="7884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id" sz="3600" u="none" cap="none" strike="noStrike">
                <a:solidFill>
                  <a:srgbClr val="18919B"/>
                </a:solidFill>
                <a:latin typeface="Roboto"/>
                <a:ea typeface="Roboto"/>
                <a:cs typeface="Roboto"/>
                <a:sym typeface="Roboto"/>
              </a:rPr>
              <a:t>Daftar Isi</a:t>
            </a:r>
            <a:endParaRPr b="1" i="0" sz="3600" u="none" cap="none" strike="noStrike">
              <a:solidFill>
                <a:srgbClr val="18919B"/>
              </a:solidFill>
              <a:latin typeface="Roboto"/>
              <a:ea typeface="Roboto"/>
              <a:cs typeface="Roboto"/>
              <a:sym typeface="Roboto"/>
            </a:endParaRPr>
          </a:p>
        </p:txBody>
      </p:sp>
      <p:sp>
        <p:nvSpPr>
          <p:cNvPr id="86" name="Google Shape;86;p15"/>
          <p:cNvSpPr/>
          <p:nvPr/>
        </p:nvSpPr>
        <p:spPr>
          <a:xfrm>
            <a:off x="531075" y="1208650"/>
            <a:ext cx="262800" cy="2628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txBox="1"/>
          <p:nvPr/>
        </p:nvSpPr>
        <p:spPr>
          <a:xfrm>
            <a:off x="811300" y="1109200"/>
            <a:ext cx="5772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id" sz="1800" u="none" cap="none" strike="noStrike">
                <a:solidFill>
                  <a:srgbClr val="000000"/>
                </a:solidFill>
                <a:latin typeface="Roboto"/>
                <a:ea typeface="Roboto"/>
                <a:cs typeface="Roboto"/>
                <a:sym typeface="Roboto"/>
              </a:rPr>
              <a:t>Part 1: Mengolah Data dengan Basic Excel</a:t>
            </a:r>
            <a:endParaRPr b="0" i="0" sz="1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lt1"/>
              </a:buClr>
              <a:buSzPts val="2800"/>
              <a:buFont typeface="Paytone One"/>
              <a:buNone/>
            </a:pPr>
            <a:r>
              <a:rPr b="1" i="0" lang="id" sz="1000" u="none" cap="none" strike="noStrike">
                <a:solidFill>
                  <a:srgbClr val="B7B7B7"/>
                </a:solidFill>
                <a:latin typeface="Roboto"/>
                <a:ea typeface="Roboto"/>
                <a:cs typeface="Roboto"/>
                <a:sym typeface="Roboto"/>
              </a:rPr>
              <a:t>Basic Formula, Function, Data Formatting, Data Cleansing, &amp; Conditional If Else</a:t>
            </a:r>
            <a:endParaRPr b="0" i="0" sz="1800" u="none" cap="none" strike="noStrike">
              <a:solidFill>
                <a:srgbClr val="B7B7B7"/>
              </a:solidFill>
              <a:latin typeface="Roboto"/>
              <a:ea typeface="Roboto"/>
              <a:cs typeface="Roboto"/>
              <a:sym typeface="Roboto"/>
            </a:endParaRPr>
          </a:p>
        </p:txBody>
      </p:sp>
      <p:sp>
        <p:nvSpPr>
          <p:cNvPr id="88" name="Google Shape;88;p15"/>
          <p:cNvSpPr txBox="1"/>
          <p:nvPr/>
        </p:nvSpPr>
        <p:spPr>
          <a:xfrm>
            <a:off x="811300" y="2721900"/>
            <a:ext cx="6873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6"/>
          <p:cNvPicPr preferRelativeResize="0"/>
          <p:nvPr/>
        </p:nvPicPr>
        <p:blipFill rotWithShape="1">
          <a:blip r:embed="rId3">
            <a:alphaModFix/>
          </a:blip>
          <a:srcRect b="0" l="0" r="0" t="0"/>
          <a:stretch/>
        </p:blipFill>
        <p:spPr>
          <a:xfrm>
            <a:off x="0" y="0"/>
            <a:ext cx="9143977" cy="5143501"/>
          </a:xfrm>
          <a:prstGeom prst="rect">
            <a:avLst/>
          </a:prstGeom>
          <a:noFill/>
          <a:ln>
            <a:noFill/>
          </a:ln>
        </p:spPr>
      </p:pic>
      <p:sp>
        <p:nvSpPr>
          <p:cNvPr id="94" name="Google Shape;94;p16"/>
          <p:cNvSpPr txBox="1"/>
          <p:nvPr/>
        </p:nvSpPr>
        <p:spPr>
          <a:xfrm>
            <a:off x="3792125" y="799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d" sz="2000" u="none" cap="none" strike="noStrike">
                <a:solidFill>
                  <a:srgbClr val="FFFFFF"/>
                </a:solidFill>
                <a:latin typeface="Open Sans"/>
                <a:ea typeface="Open Sans"/>
                <a:cs typeface="Open Sans"/>
                <a:sym typeface="Open Sans"/>
              </a:rPr>
              <a:t>Portofolio - Intensive Bootcamp</a:t>
            </a:r>
            <a:endParaRPr b="1" i="0" sz="2300" u="none" cap="none" strike="noStrike">
              <a:solidFill>
                <a:srgbClr val="000000"/>
              </a:solidFill>
              <a:latin typeface="Open Sans"/>
              <a:ea typeface="Open Sans"/>
              <a:cs typeface="Open Sans"/>
              <a:sym typeface="Open Sans"/>
            </a:endParaRPr>
          </a:p>
        </p:txBody>
      </p:sp>
      <p:sp>
        <p:nvSpPr>
          <p:cNvPr id="95" name="Google Shape;95;p16"/>
          <p:cNvSpPr txBox="1"/>
          <p:nvPr/>
        </p:nvSpPr>
        <p:spPr>
          <a:xfrm>
            <a:off x="3792125" y="1575500"/>
            <a:ext cx="5115900" cy="19167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chemeClr val="dk1"/>
              </a:buClr>
              <a:buSzPts val="3500"/>
              <a:buFont typeface="Arial"/>
              <a:buNone/>
            </a:pPr>
            <a:r>
              <a:rPr b="1" i="0" lang="id" sz="3500" u="none" cap="none" strike="noStrike">
                <a:solidFill>
                  <a:schemeClr val="lt1"/>
                </a:solidFill>
                <a:latin typeface="Roboto"/>
                <a:ea typeface="Roboto"/>
                <a:cs typeface="Roboto"/>
                <a:sym typeface="Roboto"/>
              </a:rPr>
              <a:t>Part 1: Mengolah Data dengan Basic Excel</a:t>
            </a:r>
            <a:endParaRPr b="1" i="0" sz="3500" u="none" cap="none" strike="noStrike">
              <a:solidFill>
                <a:schemeClr val="lt1"/>
              </a:solidFill>
              <a:latin typeface="Roboto"/>
              <a:ea typeface="Roboto"/>
              <a:cs typeface="Roboto"/>
              <a:sym typeface="Roboto"/>
            </a:endParaRPr>
          </a:p>
          <a:p>
            <a:pPr indent="0" lvl="0" marL="0" marR="0" rtl="0" algn="l">
              <a:lnSpc>
                <a:spcPct val="90000"/>
              </a:lnSpc>
              <a:spcBef>
                <a:spcPts val="0"/>
              </a:spcBef>
              <a:spcAft>
                <a:spcPts val="0"/>
              </a:spcAft>
              <a:buClr>
                <a:schemeClr val="dk1"/>
              </a:buClr>
              <a:buSzPts val="3500"/>
              <a:buFont typeface="Arial"/>
              <a:buNone/>
            </a:pPr>
            <a:r>
              <a:t/>
            </a:r>
            <a:endParaRPr b="1" i="0" sz="3500" u="none" cap="none" strike="noStrike">
              <a:solidFill>
                <a:schemeClr val="lt1"/>
              </a:solidFill>
              <a:latin typeface="Roboto"/>
              <a:ea typeface="Roboto"/>
              <a:cs typeface="Roboto"/>
              <a:sym typeface="Roboto"/>
            </a:endParaRPr>
          </a:p>
          <a:p>
            <a:pPr indent="0" lvl="0" marL="0" marR="0" rtl="0" algn="l">
              <a:lnSpc>
                <a:spcPct val="90000"/>
              </a:lnSpc>
              <a:spcBef>
                <a:spcPts val="0"/>
              </a:spcBef>
              <a:spcAft>
                <a:spcPts val="0"/>
              </a:spcAft>
              <a:buClr>
                <a:schemeClr val="dk1"/>
              </a:buClr>
              <a:buSzPts val="1200"/>
              <a:buFont typeface="Arial"/>
              <a:buNone/>
            </a:pPr>
            <a:r>
              <a:rPr b="1" i="1" lang="id" sz="1200" u="none" cap="none" strike="noStrike">
                <a:solidFill>
                  <a:schemeClr val="lt1"/>
                </a:solidFill>
                <a:latin typeface="Roboto"/>
                <a:ea typeface="Roboto"/>
                <a:cs typeface="Roboto"/>
                <a:sym typeface="Roboto"/>
              </a:rPr>
              <a:t>(</a:t>
            </a:r>
            <a:r>
              <a:rPr b="1" i="1" lang="id" sz="1200">
                <a:solidFill>
                  <a:schemeClr val="lt1"/>
                </a:solidFill>
                <a:latin typeface="Roboto"/>
                <a:ea typeface="Roboto"/>
                <a:cs typeface="Roboto"/>
                <a:sym typeface="Roboto"/>
              </a:rPr>
              <a:t>Meliputi Penggunaan Rumus Dasar, Fungsi, Pemformatan Data, Pembersihan Data, dan Penggunaan Kondisional If Else)</a:t>
            </a:r>
            <a:endParaRPr b="1" i="0" sz="3500" u="none" cap="none" strike="noStrike">
              <a:solidFill>
                <a:schemeClr val="lt1"/>
              </a:solidFill>
              <a:latin typeface="Roboto"/>
              <a:ea typeface="Roboto"/>
              <a:cs typeface="Roboto"/>
              <a:sym typeface="Roboto"/>
            </a:endParaRPr>
          </a:p>
          <a:p>
            <a:pPr indent="0" lvl="0" marL="0" marR="0" rtl="0" algn="l">
              <a:lnSpc>
                <a:spcPct val="80000"/>
              </a:lnSpc>
              <a:spcBef>
                <a:spcPts val="0"/>
              </a:spcBef>
              <a:spcAft>
                <a:spcPts val="0"/>
              </a:spcAft>
              <a:buClr>
                <a:srgbClr val="000000"/>
              </a:buClr>
              <a:buSzPts val="7500"/>
              <a:buFont typeface="Arial"/>
              <a:buNone/>
            </a:pPr>
            <a:r>
              <a:t/>
            </a:r>
            <a:endParaRPr b="0" i="0" sz="7500" u="none" cap="none" strike="noStrike">
              <a:solidFill>
                <a:srgbClr val="FFFFFF"/>
              </a:solidFill>
              <a:latin typeface="Roboto Black"/>
              <a:ea typeface="Roboto Black"/>
              <a:cs typeface="Roboto Black"/>
              <a:sym typeface="Roboto Black"/>
            </a:endParaRPr>
          </a:p>
        </p:txBody>
      </p:sp>
      <p:sp>
        <p:nvSpPr>
          <p:cNvPr id="96" name="Google Shape;96;p16"/>
          <p:cNvSpPr txBox="1"/>
          <p:nvPr/>
        </p:nvSpPr>
        <p:spPr>
          <a:xfrm>
            <a:off x="3792125" y="3812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Open Sans"/>
              <a:ea typeface="Open Sans"/>
              <a:cs typeface="Open Sans"/>
              <a:sym typeface="Open Sans"/>
            </a:endParaRPr>
          </a:p>
        </p:txBody>
      </p:sp>
      <p:sp>
        <p:nvSpPr>
          <p:cNvPr id="97" name="Google Shape;97;p16"/>
          <p:cNvSpPr txBox="1"/>
          <p:nvPr/>
        </p:nvSpPr>
        <p:spPr>
          <a:xfrm>
            <a:off x="3792125" y="42679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d" sz="1400" u="none" cap="none" strike="noStrike">
                <a:solidFill>
                  <a:srgbClr val="000000"/>
                </a:solidFill>
                <a:highlight>
                  <a:srgbClr val="FFF2CC"/>
                </a:highlight>
                <a:latin typeface="Arial"/>
                <a:ea typeface="Arial"/>
                <a:cs typeface="Arial"/>
                <a:sym typeface="Arial"/>
              </a:rPr>
              <a:t>Build your skill and portfolio via myskill.id/bootcamp</a:t>
            </a:r>
            <a:endParaRPr b="0" i="0" sz="1400" u="none" cap="none" strike="noStrike">
              <a:solidFill>
                <a:srgbClr val="000000"/>
              </a:solidFill>
              <a:highlight>
                <a:srgbClr val="FFF2CC"/>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7"/>
          <p:cNvGrpSpPr/>
          <p:nvPr/>
        </p:nvGrpSpPr>
        <p:grpSpPr>
          <a:xfrm>
            <a:off x="3854590" y="4740700"/>
            <a:ext cx="1434817" cy="389011"/>
            <a:chOff x="3248325" y="4588800"/>
            <a:chExt cx="2045939" cy="554700"/>
          </a:xfrm>
        </p:grpSpPr>
        <p:sp>
          <p:nvSpPr>
            <p:cNvPr id="103" name="Google Shape;103;p17"/>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7"/>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7"/>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17"/>
          <p:cNvGrpSpPr/>
          <p:nvPr/>
        </p:nvGrpSpPr>
        <p:grpSpPr>
          <a:xfrm>
            <a:off x="8325085" y="65157"/>
            <a:ext cx="763768" cy="752531"/>
            <a:chOff x="695950" y="3458000"/>
            <a:chExt cx="966550" cy="952450"/>
          </a:xfrm>
        </p:grpSpPr>
        <p:sp>
          <p:nvSpPr>
            <p:cNvPr id="107" name="Google Shape;107;p17"/>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7"/>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7"/>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7"/>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7"/>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7"/>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 name="Google Shape;116;p17"/>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117" name="Google Shape;117;p17"/>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118" name="Google Shape;118;p17"/>
          <p:cNvSpPr txBox="1"/>
          <p:nvPr/>
        </p:nvSpPr>
        <p:spPr>
          <a:xfrm>
            <a:off x="359325" y="164275"/>
            <a:ext cx="7884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id" sz="3600" u="none" cap="none" strike="noStrike">
                <a:solidFill>
                  <a:srgbClr val="18919B"/>
                </a:solidFill>
                <a:latin typeface="Roboto"/>
                <a:ea typeface="Roboto"/>
                <a:cs typeface="Roboto"/>
                <a:sym typeface="Roboto"/>
              </a:rPr>
              <a:t>Course Summary</a:t>
            </a:r>
            <a:endParaRPr b="1" i="0" sz="3600" u="none" cap="none" strike="noStrike">
              <a:solidFill>
                <a:srgbClr val="18919B"/>
              </a:solidFill>
              <a:latin typeface="Roboto"/>
              <a:ea typeface="Roboto"/>
              <a:cs typeface="Roboto"/>
              <a:sym typeface="Roboto"/>
            </a:endParaRPr>
          </a:p>
        </p:txBody>
      </p:sp>
      <p:sp>
        <p:nvSpPr>
          <p:cNvPr id="119" name="Google Shape;119;p17"/>
          <p:cNvSpPr txBox="1"/>
          <p:nvPr/>
        </p:nvSpPr>
        <p:spPr>
          <a:xfrm>
            <a:off x="436550" y="903175"/>
            <a:ext cx="7973700" cy="292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id" sz="1800">
                <a:solidFill>
                  <a:schemeClr val="dk1"/>
                </a:solidFill>
                <a:highlight>
                  <a:srgbClr val="FFFFFF"/>
                </a:highlight>
                <a:latin typeface="Roboto"/>
                <a:ea typeface="Roboto"/>
                <a:cs typeface="Roboto"/>
                <a:sym typeface="Roboto"/>
              </a:rPr>
              <a:t>Basic Formula &amp; Funcion</a:t>
            </a:r>
            <a:endParaRPr b="1" sz="1800" u="none" cap="none" strike="noStrike">
              <a:solidFill>
                <a:schemeClr val="dk1"/>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chemeClr val="dk1"/>
              </a:buClr>
              <a:buSzPts val="1500"/>
              <a:buFont typeface="Roboto"/>
              <a:buAutoNum type="arabicPeriod"/>
            </a:pPr>
            <a:r>
              <a:rPr lang="id" sz="1500">
                <a:solidFill>
                  <a:schemeClr val="dk1"/>
                </a:solidFill>
                <a:highlight>
                  <a:srgbClr val="FFFFFF"/>
                </a:highlight>
                <a:latin typeface="Roboto"/>
                <a:ea typeface="Roboto"/>
                <a:cs typeface="Roboto"/>
                <a:sym typeface="Roboto"/>
              </a:rPr>
              <a:t>Rumus: Merupakan ekspresi matematis atau perhitungan yang Anda buat secara manual untuk melakukan operasi dalam satu atau beberapa sel. Rumus biasanya dimulai dengan tanda =, dan bisa mengandung operator matematika, konstanta, serta referensi sel. Contoh: =A1+B1. </a:t>
            </a:r>
            <a:endParaRPr sz="1500">
              <a:solidFill>
                <a:schemeClr val="dk1"/>
              </a:solidFill>
              <a:highlight>
                <a:srgbClr val="FFFFFF"/>
              </a:highlight>
              <a:latin typeface="Roboto"/>
              <a:ea typeface="Roboto"/>
              <a:cs typeface="Roboto"/>
              <a:sym typeface="Roboto"/>
            </a:endParaRPr>
          </a:p>
          <a:p>
            <a:pPr indent="-323850" lvl="0" marL="457200" marR="0" rtl="0" algn="l">
              <a:lnSpc>
                <a:spcPct val="115000"/>
              </a:lnSpc>
              <a:spcBef>
                <a:spcPts val="0"/>
              </a:spcBef>
              <a:spcAft>
                <a:spcPts val="0"/>
              </a:spcAft>
              <a:buClr>
                <a:schemeClr val="dk1"/>
              </a:buClr>
              <a:buSzPts val="1500"/>
              <a:buFont typeface="Roboto"/>
              <a:buAutoNum type="arabicPeriod"/>
            </a:pPr>
            <a:r>
              <a:rPr lang="id" sz="1500">
                <a:solidFill>
                  <a:schemeClr val="dk1"/>
                </a:solidFill>
                <a:highlight>
                  <a:srgbClr val="FFFFFF"/>
                </a:highlight>
                <a:latin typeface="Roboto"/>
                <a:ea typeface="Roboto"/>
                <a:cs typeface="Roboto"/>
                <a:sym typeface="Roboto"/>
              </a:rPr>
              <a:t>Fungsi: Adalah perintah atau rumus bawaan yang sudah diprogram dalam Excel untuk menjalankan tugas tertentu. Fungsi umumnya memiliki nama dan argumen yang perlu Anda masukkan. Contoh: =SUM(A1:A5).</a:t>
            </a:r>
            <a:endParaRPr b="0" sz="15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8"/>
          <p:cNvGrpSpPr/>
          <p:nvPr/>
        </p:nvGrpSpPr>
        <p:grpSpPr>
          <a:xfrm>
            <a:off x="3854590" y="4740701"/>
            <a:ext cx="1434817" cy="389011"/>
            <a:chOff x="3248325" y="4588800"/>
            <a:chExt cx="2045939" cy="554700"/>
          </a:xfrm>
        </p:grpSpPr>
        <p:sp>
          <p:nvSpPr>
            <p:cNvPr id="125" name="Google Shape;125;p18"/>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18"/>
          <p:cNvGrpSpPr/>
          <p:nvPr/>
        </p:nvGrpSpPr>
        <p:grpSpPr>
          <a:xfrm>
            <a:off x="8325085" y="65156"/>
            <a:ext cx="763768" cy="752531"/>
            <a:chOff x="695950" y="3458000"/>
            <a:chExt cx="966550" cy="952450"/>
          </a:xfrm>
        </p:grpSpPr>
        <p:sp>
          <p:nvSpPr>
            <p:cNvPr id="129" name="Google Shape;129;p18"/>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 name="Google Shape;138;p18"/>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139" name="Google Shape;139;p18"/>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140" name="Google Shape;140;p18"/>
          <p:cNvSpPr txBox="1"/>
          <p:nvPr/>
        </p:nvSpPr>
        <p:spPr>
          <a:xfrm>
            <a:off x="359325" y="164275"/>
            <a:ext cx="7884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id" sz="3600" u="none" cap="none" strike="noStrike">
                <a:solidFill>
                  <a:srgbClr val="18919B"/>
                </a:solidFill>
                <a:latin typeface="Roboto"/>
                <a:ea typeface="Roboto"/>
                <a:cs typeface="Roboto"/>
                <a:sym typeface="Roboto"/>
              </a:rPr>
              <a:t>Course Summary</a:t>
            </a:r>
            <a:endParaRPr b="1" i="0" sz="3600" u="none" cap="none" strike="noStrike">
              <a:solidFill>
                <a:srgbClr val="18919B"/>
              </a:solidFill>
              <a:latin typeface="Roboto"/>
              <a:ea typeface="Roboto"/>
              <a:cs typeface="Roboto"/>
              <a:sym typeface="Roboto"/>
            </a:endParaRPr>
          </a:p>
        </p:txBody>
      </p:sp>
      <p:sp>
        <p:nvSpPr>
          <p:cNvPr id="141" name="Google Shape;141;p18"/>
          <p:cNvSpPr txBox="1"/>
          <p:nvPr/>
        </p:nvSpPr>
        <p:spPr>
          <a:xfrm>
            <a:off x="436550" y="903175"/>
            <a:ext cx="7973700" cy="41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id">
                <a:solidFill>
                  <a:schemeClr val="dk1"/>
                </a:solidFill>
                <a:highlight>
                  <a:srgbClr val="FFFFFF"/>
                </a:highlight>
                <a:latin typeface="Roboto"/>
                <a:ea typeface="Roboto"/>
                <a:cs typeface="Roboto"/>
                <a:sym typeface="Roboto"/>
              </a:rPr>
              <a:t>Basic Function untuk membuat formula pada Microsoft Excel :</a:t>
            </a:r>
            <a:endParaRPr b="1">
              <a:solidFill>
                <a:schemeClr val="dk1"/>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None/>
            </a:pPr>
            <a:r>
              <a:t/>
            </a:r>
            <a:endParaRPr b="1">
              <a:solidFill>
                <a:schemeClr val="dk1"/>
              </a:solidFill>
              <a:highlight>
                <a:srgbClr val="FFFFFF"/>
              </a:highlight>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SUM</a:t>
            </a:r>
            <a:r>
              <a:rPr lang="id" sz="1300">
                <a:solidFill>
                  <a:schemeClr val="dk1"/>
                </a:solidFill>
              </a:rPr>
              <a:t>: Menjumlahkan nilai dalam rentang sel.</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AVERAGE</a:t>
            </a:r>
            <a:r>
              <a:rPr lang="id" sz="1300">
                <a:solidFill>
                  <a:schemeClr val="dk1"/>
                </a:solidFill>
              </a:rPr>
              <a:t>: Menghitung rata-rata nilai dalam rentang sel.</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COUNT</a:t>
            </a:r>
            <a:r>
              <a:rPr lang="id" sz="1300">
                <a:solidFill>
                  <a:schemeClr val="dk1"/>
                </a:solidFill>
              </a:rPr>
              <a:t>: Menghitung jumlah sel yang berisi angka.</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COUNTA</a:t>
            </a:r>
            <a:r>
              <a:rPr lang="id" sz="1300">
                <a:solidFill>
                  <a:schemeClr val="dk1"/>
                </a:solidFill>
              </a:rPr>
              <a:t>: Menghitung jumlah sel yang tidak kosong.</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IF</a:t>
            </a:r>
            <a:r>
              <a:rPr lang="id" sz="1300">
                <a:solidFill>
                  <a:schemeClr val="dk1"/>
                </a:solidFill>
              </a:rPr>
              <a:t>: Menentukan nilai berdasarkan kondisi tertentu.</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MAX</a:t>
            </a:r>
            <a:r>
              <a:rPr lang="id" sz="1300">
                <a:solidFill>
                  <a:schemeClr val="dk1"/>
                </a:solidFill>
              </a:rPr>
              <a:t>: Menemukan nilai terbesar dalam rentang sel.</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MIN</a:t>
            </a:r>
            <a:r>
              <a:rPr lang="id" sz="1300">
                <a:solidFill>
                  <a:schemeClr val="dk1"/>
                </a:solidFill>
              </a:rPr>
              <a:t>: Menemukan nilai terkecil dalam rentang sel.</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LEFT</a:t>
            </a:r>
            <a:r>
              <a:rPr lang="id" sz="1300">
                <a:solidFill>
                  <a:schemeClr val="dk1"/>
                </a:solidFill>
              </a:rPr>
              <a:t>: Mengambil karakter dari kiri teks.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RIGHT</a:t>
            </a:r>
            <a:r>
              <a:rPr lang="id" sz="1300">
                <a:solidFill>
                  <a:schemeClr val="dk1"/>
                </a:solidFill>
              </a:rPr>
              <a:t>: Mengambil karakter dari kanan teks.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LEN</a:t>
            </a:r>
            <a:r>
              <a:rPr lang="id" sz="1300">
                <a:solidFill>
                  <a:schemeClr val="dk1"/>
                </a:solidFill>
              </a:rPr>
              <a:t>: Menghitung jumlah karakter dalam teks.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TRIM</a:t>
            </a:r>
            <a:r>
              <a:rPr lang="id" sz="1300">
                <a:solidFill>
                  <a:schemeClr val="dk1"/>
                </a:solidFill>
              </a:rPr>
              <a:t>: Menghapus spasi ekstra dari teks.</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CONCATENATE (CONCAT)</a:t>
            </a:r>
            <a:r>
              <a:rPr lang="id" sz="1300">
                <a:solidFill>
                  <a:schemeClr val="dk1"/>
                </a:solidFill>
              </a:rPr>
              <a:t>: Menggabungkan beberapa teks menjadi satu.</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VLOOKUP</a:t>
            </a:r>
            <a:r>
              <a:rPr lang="id" sz="1300">
                <a:solidFill>
                  <a:schemeClr val="dk1"/>
                </a:solidFill>
              </a:rPr>
              <a:t>: Mencari nilai dalam kolom pertama dan mengembalikan nilai dari kolom lain.</a:t>
            </a:r>
            <a:endParaRPr sz="1300">
              <a:solidFill>
                <a:schemeClr val="dk1"/>
              </a:solidFill>
            </a:endParaRPr>
          </a:p>
          <a:p>
            <a:pPr indent="-311150" lvl="0" marL="457200" rtl="0" algn="l">
              <a:lnSpc>
                <a:spcPct val="115000"/>
              </a:lnSpc>
              <a:spcBef>
                <a:spcPts val="0"/>
              </a:spcBef>
              <a:spcAft>
                <a:spcPts val="0"/>
              </a:spcAft>
              <a:buClr>
                <a:schemeClr val="dk1"/>
              </a:buClr>
              <a:buSzPts val="1300"/>
              <a:buAutoNum type="arabicPeriod"/>
            </a:pPr>
            <a:r>
              <a:rPr b="1" lang="id" sz="1300">
                <a:solidFill>
                  <a:schemeClr val="dk1"/>
                </a:solidFill>
              </a:rPr>
              <a:t>COUNTIFS</a:t>
            </a:r>
            <a:r>
              <a:rPr lang="id" sz="1300">
                <a:solidFill>
                  <a:schemeClr val="dk1"/>
                </a:solidFill>
              </a:rPr>
              <a:t>: Menghitung jumlah sel yang memenuhi beberapa kriteria.</a:t>
            </a:r>
            <a:endParaRPr sz="1300">
              <a:solidFill>
                <a:schemeClr val="dk1"/>
              </a:solidFill>
            </a:endParaRPr>
          </a:p>
          <a:p>
            <a:pPr indent="0" lvl="0" marL="0" marR="0" rtl="0" algn="l">
              <a:lnSpc>
                <a:spcPct val="115000"/>
              </a:lnSpc>
              <a:spcBef>
                <a:spcPts val="0"/>
              </a:spcBef>
              <a:spcAft>
                <a:spcPts val="0"/>
              </a:spcAft>
              <a:buNone/>
            </a:pPr>
            <a:r>
              <a:t/>
            </a:r>
            <a:endParaRPr b="1">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19"/>
          <p:cNvGrpSpPr/>
          <p:nvPr/>
        </p:nvGrpSpPr>
        <p:grpSpPr>
          <a:xfrm>
            <a:off x="3854590" y="4740700"/>
            <a:ext cx="1434817" cy="389011"/>
            <a:chOff x="3248325" y="4588800"/>
            <a:chExt cx="2045939" cy="554700"/>
          </a:xfrm>
        </p:grpSpPr>
        <p:sp>
          <p:nvSpPr>
            <p:cNvPr id="147" name="Google Shape;147;p19"/>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9"/>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9"/>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19"/>
          <p:cNvGrpSpPr/>
          <p:nvPr/>
        </p:nvGrpSpPr>
        <p:grpSpPr>
          <a:xfrm>
            <a:off x="8325085" y="65157"/>
            <a:ext cx="763768" cy="752531"/>
            <a:chOff x="695950" y="3458000"/>
            <a:chExt cx="966550" cy="952450"/>
          </a:xfrm>
        </p:grpSpPr>
        <p:sp>
          <p:nvSpPr>
            <p:cNvPr id="151" name="Google Shape;151;p19"/>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9"/>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9"/>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9"/>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0" name="Google Shape;160;p19"/>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161" name="Google Shape;161;p19"/>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162" name="Google Shape;162;p19"/>
          <p:cNvSpPr txBox="1"/>
          <p:nvPr/>
        </p:nvSpPr>
        <p:spPr>
          <a:xfrm>
            <a:off x="359325" y="164275"/>
            <a:ext cx="7884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id" sz="3600" u="none" cap="none" strike="noStrike">
                <a:solidFill>
                  <a:srgbClr val="18919B"/>
                </a:solidFill>
                <a:latin typeface="Roboto"/>
                <a:ea typeface="Roboto"/>
                <a:cs typeface="Roboto"/>
                <a:sym typeface="Roboto"/>
              </a:rPr>
              <a:t>Case Study</a:t>
            </a:r>
            <a:endParaRPr b="1" i="0" sz="3600" u="none" cap="none" strike="noStrike">
              <a:solidFill>
                <a:srgbClr val="18919B"/>
              </a:solidFill>
              <a:latin typeface="Roboto"/>
              <a:ea typeface="Roboto"/>
              <a:cs typeface="Roboto"/>
              <a:sym typeface="Roboto"/>
            </a:endParaRPr>
          </a:p>
        </p:txBody>
      </p:sp>
      <p:sp>
        <p:nvSpPr>
          <p:cNvPr id="163" name="Google Shape;163;p19"/>
          <p:cNvSpPr txBox="1"/>
          <p:nvPr/>
        </p:nvSpPr>
        <p:spPr>
          <a:xfrm>
            <a:off x="436550" y="903175"/>
            <a:ext cx="7973700" cy="366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t/>
            </a:r>
            <a:endParaRPr b="1"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rPr lang="id" sz="1200">
                <a:solidFill>
                  <a:schemeClr val="dk1"/>
                </a:solidFill>
                <a:highlight>
                  <a:srgbClr val="FFFFFF"/>
                </a:highlight>
                <a:latin typeface="Roboto"/>
                <a:ea typeface="Roboto"/>
                <a:cs typeface="Roboto"/>
                <a:sym typeface="Roboto"/>
              </a:rPr>
              <a:t>menunjukkan tabel data penjualan yang mencakup informasi seperti kode item, toko, negara, wilayah, tanggal, item yang dijual, nama penjual, harga, diskon, kode pesanan, dan total penjualan setelah diskon. Formula yang digunakan pada kolom K (Sales) adalah =H2 - (H2 * I2), yang berfungsi untuk menghitung total penjualan setelah diskon diterapkan. Rumus ini bekerja dengan mengalikan harga awal (kolom H) dengan persentase diskon (kolom I) untuk mendapatkan nilai diskon, kemudian mengurangkan nilai diskon tersebut dari harga awal. Dengan demikian, hasil akhirnya adalah harga barang setelah diskon, yang ditampilkan di kolom Sales. Contohnya, pada baris pertama, harga awal sebesar 240 dengan diskon 1,25% menghasilkan nilai akhir 237 setelah diskon diterapkan. Rumus ini diaplikasikan untuk semua baris dalam tabel secara otomatis.</a:t>
            </a:r>
            <a:endParaRPr b="0" sz="1200" u="none" cap="none" strike="noStrike">
              <a:solidFill>
                <a:schemeClr val="dk1"/>
              </a:solidFill>
              <a:highlight>
                <a:srgbClr val="FFFFFF"/>
              </a:highlight>
              <a:latin typeface="Roboto"/>
              <a:ea typeface="Roboto"/>
              <a:cs typeface="Roboto"/>
              <a:sym typeface="Roboto"/>
            </a:endParaRPr>
          </a:p>
        </p:txBody>
      </p:sp>
      <p:pic>
        <p:nvPicPr>
          <p:cNvPr id="164" name="Google Shape;164;p19"/>
          <p:cNvPicPr preferRelativeResize="0"/>
          <p:nvPr/>
        </p:nvPicPr>
        <p:blipFill>
          <a:blip r:embed="rId4">
            <a:alphaModFix/>
          </a:blip>
          <a:stretch>
            <a:fillRect/>
          </a:stretch>
        </p:blipFill>
        <p:spPr>
          <a:xfrm>
            <a:off x="1489575" y="903173"/>
            <a:ext cx="6920600" cy="1460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20"/>
          <p:cNvGrpSpPr/>
          <p:nvPr/>
        </p:nvGrpSpPr>
        <p:grpSpPr>
          <a:xfrm>
            <a:off x="3854590" y="4740700"/>
            <a:ext cx="1434817" cy="389011"/>
            <a:chOff x="3248325" y="4588800"/>
            <a:chExt cx="2045939" cy="554700"/>
          </a:xfrm>
        </p:grpSpPr>
        <p:sp>
          <p:nvSpPr>
            <p:cNvPr id="170" name="Google Shape;170;p20"/>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0"/>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20"/>
          <p:cNvGrpSpPr/>
          <p:nvPr/>
        </p:nvGrpSpPr>
        <p:grpSpPr>
          <a:xfrm>
            <a:off x="8325085" y="65157"/>
            <a:ext cx="763768" cy="752531"/>
            <a:chOff x="695950" y="3458000"/>
            <a:chExt cx="966550" cy="952450"/>
          </a:xfrm>
        </p:grpSpPr>
        <p:sp>
          <p:nvSpPr>
            <p:cNvPr id="174" name="Google Shape;174;p20"/>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0"/>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0"/>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0"/>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0"/>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0"/>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0"/>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0"/>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0"/>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20"/>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184" name="Google Shape;184;p20"/>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185" name="Google Shape;185;p20"/>
          <p:cNvSpPr txBox="1"/>
          <p:nvPr/>
        </p:nvSpPr>
        <p:spPr>
          <a:xfrm>
            <a:off x="359325" y="164275"/>
            <a:ext cx="7884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id" sz="3600" u="none" cap="none" strike="noStrike">
                <a:solidFill>
                  <a:srgbClr val="18919B"/>
                </a:solidFill>
                <a:latin typeface="Roboto"/>
                <a:ea typeface="Roboto"/>
                <a:cs typeface="Roboto"/>
                <a:sym typeface="Roboto"/>
              </a:rPr>
              <a:t>Problem Solving</a:t>
            </a:r>
            <a:endParaRPr b="1" i="0" sz="3600" u="none" cap="none" strike="noStrike">
              <a:solidFill>
                <a:srgbClr val="18919B"/>
              </a:solidFill>
              <a:latin typeface="Roboto"/>
              <a:ea typeface="Roboto"/>
              <a:cs typeface="Roboto"/>
              <a:sym typeface="Roboto"/>
            </a:endParaRPr>
          </a:p>
        </p:txBody>
      </p:sp>
      <p:sp>
        <p:nvSpPr>
          <p:cNvPr id="186" name="Google Shape;186;p20"/>
          <p:cNvSpPr txBox="1"/>
          <p:nvPr/>
        </p:nvSpPr>
        <p:spPr>
          <a:xfrm>
            <a:off x="436550" y="903175"/>
            <a:ext cx="7973700" cy="352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i="1" lang="id" sz="1700" u="none" cap="none" strike="noStrike">
                <a:solidFill>
                  <a:srgbClr val="999999"/>
                </a:solidFill>
                <a:highlight>
                  <a:srgbClr val="FFFFFF"/>
                </a:highlight>
                <a:latin typeface="Roboto"/>
                <a:ea typeface="Roboto"/>
                <a:cs typeface="Roboto"/>
                <a:sym typeface="Roboto"/>
              </a:rPr>
              <a:t>Jelaskan step by step kamu mengerjakan case study (boleh capture saja)</a:t>
            </a:r>
            <a:endParaRPr b="1"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1" sz="1700" u="none" cap="none" strike="noStrike">
              <a:solidFill>
                <a:srgbClr val="999999"/>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200"/>
              <a:buFont typeface="Arial"/>
              <a:buNone/>
            </a:pPr>
            <a:r>
              <a:rPr lang="id" sz="1100">
                <a:solidFill>
                  <a:schemeClr val="dk1"/>
                </a:solidFill>
              </a:rPr>
              <a:t>Untuk menyelesaikan perhitungan harga akhir setelah diskon pada tabel tersebut, langkah problem-solving yang diterapkan adalah dengan menggunakan formula yang tepat. Kolom </a:t>
            </a:r>
            <a:r>
              <a:rPr b="1" lang="id" sz="1100">
                <a:solidFill>
                  <a:schemeClr val="dk1"/>
                </a:solidFill>
              </a:rPr>
              <a:t>H</a:t>
            </a:r>
            <a:r>
              <a:rPr lang="id" sz="1100">
                <a:solidFill>
                  <a:schemeClr val="dk1"/>
                </a:solidFill>
              </a:rPr>
              <a:t> berisi harga asli barang, sementara kolom </a:t>
            </a:r>
            <a:r>
              <a:rPr b="1" lang="id" sz="1100">
                <a:solidFill>
                  <a:schemeClr val="dk1"/>
                </a:solidFill>
              </a:rPr>
              <a:t>I</a:t>
            </a:r>
            <a:r>
              <a:rPr lang="id" sz="1100">
                <a:solidFill>
                  <a:schemeClr val="dk1"/>
                </a:solidFill>
              </a:rPr>
              <a:t> menunjukkan persentase diskon. Untuk menghitung harga setelah diskon, digunakan formula </a:t>
            </a:r>
            <a:r>
              <a:rPr lang="id" sz="1100">
                <a:solidFill>
                  <a:srgbClr val="188038"/>
                </a:solidFill>
                <a:latin typeface="Roboto Mono"/>
                <a:ea typeface="Roboto Mono"/>
                <a:cs typeface="Roboto Mono"/>
                <a:sym typeface="Roboto Mono"/>
              </a:rPr>
              <a:t>=H2 - (H2 * I2)</a:t>
            </a:r>
            <a:r>
              <a:rPr lang="id" sz="1100">
                <a:solidFill>
                  <a:schemeClr val="dk1"/>
                </a:solidFill>
              </a:rPr>
              <a:t> di kolom </a:t>
            </a:r>
            <a:r>
              <a:rPr b="1" lang="id" sz="1100">
                <a:solidFill>
                  <a:schemeClr val="dk1"/>
                </a:solidFill>
              </a:rPr>
              <a:t>K (Sales)</a:t>
            </a:r>
            <a:r>
              <a:rPr lang="id" sz="1100">
                <a:solidFill>
                  <a:schemeClr val="dk1"/>
                </a:solidFill>
              </a:rPr>
              <a:t>. Formula ini bekerja dengan menghitung nilai diskon terlebih dahulu melalui perkalian harga asli dengan persentase diskon, lalu mengurangkannya dari harga asli. Setelah formula diterapkan pada sel pertama (K2), langkah berikutnya adalah menyalinnya ke seluruh baris pada kolom </a:t>
            </a:r>
            <a:r>
              <a:rPr b="1" lang="id" sz="1100">
                <a:solidFill>
                  <a:schemeClr val="dk1"/>
                </a:solidFill>
              </a:rPr>
              <a:t>K</a:t>
            </a:r>
            <a:r>
              <a:rPr lang="id" sz="1100">
                <a:solidFill>
                  <a:schemeClr val="dk1"/>
                </a:solidFill>
              </a:rPr>
              <a:t>, sehingga perhitungan dilakukan secara otomatis untuk semua data. Hasil akhir di kolom ini menunjukkan harga setelah diskon untuk setiap item, memastikan proses perhitungan lebih cepat, akurat, dan dapat digunakan untuk analisis data penjualan.</a:t>
            </a:r>
            <a:endParaRPr b="0" i="1" sz="1200" u="none" cap="none" strike="noStrike">
              <a:solidFill>
                <a:srgbClr val="999999"/>
              </a:solidFill>
              <a:highlight>
                <a:srgbClr val="FFFFFF"/>
              </a:highlight>
              <a:latin typeface="Roboto"/>
              <a:ea typeface="Roboto"/>
              <a:cs typeface="Roboto"/>
              <a:sym typeface="Roboto"/>
            </a:endParaRPr>
          </a:p>
        </p:txBody>
      </p:sp>
      <p:pic>
        <p:nvPicPr>
          <p:cNvPr id="187" name="Google Shape;187;p20"/>
          <p:cNvPicPr preferRelativeResize="0"/>
          <p:nvPr/>
        </p:nvPicPr>
        <p:blipFill>
          <a:blip r:embed="rId4">
            <a:alphaModFix/>
          </a:blip>
          <a:stretch>
            <a:fillRect/>
          </a:stretch>
        </p:blipFill>
        <p:spPr>
          <a:xfrm>
            <a:off x="1271425" y="1214722"/>
            <a:ext cx="6429374" cy="135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pSp>
        <p:nvGrpSpPr>
          <p:cNvPr id="192" name="Google Shape;192;p21"/>
          <p:cNvGrpSpPr/>
          <p:nvPr/>
        </p:nvGrpSpPr>
        <p:grpSpPr>
          <a:xfrm>
            <a:off x="3854590" y="4740700"/>
            <a:ext cx="1434817" cy="389011"/>
            <a:chOff x="3248325" y="4588800"/>
            <a:chExt cx="2045939" cy="554700"/>
          </a:xfrm>
        </p:grpSpPr>
        <p:sp>
          <p:nvSpPr>
            <p:cNvPr id="193" name="Google Shape;193;p21"/>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1"/>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1"/>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21"/>
          <p:cNvGrpSpPr/>
          <p:nvPr/>
        </p:nvGrpSpPr>
        <p:grpSpPr>
          <a:xfrm>
            <a:off x="8325085" y="65157"/>
            <a:ext cx="763768" cy="752531"/>
            <a:chOff x="695950" y="3458000"/>
            <a:chExt cx="966550" cy="952450"/>
          </a:xfrm>
        </p:grpSpPr>
        <p:sp>
          <p:nvSpPr>
            <p:cNvPr id="197" name="Google Shape;197;p21"/>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1"/>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1"/>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1"/>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1"/>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21"/>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207" name="Google Shape;207;p21"/>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208" name="Google Shape;208;p21"/>
          <p:cNvSpPr txBox="1"/>
          <p:nvPr/>
        </p:nvSpPr>
        <p:spPr>
          <a:xfrm>
            <a:off x="359325" y="164275"/>
            <a:ext cx="7884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id" sz="2000" u="none" cap="none" strike="noStrike">
                <a:solidFill>
                  <a:srgbClr val="18919B"/>
                </a:solidFill>
                <a:latin typeface="Roboto"/>
                <a:ea typeface="Roboto"/>
                <a:cs typeface="Roboto"/>
                <a:sym typeface="Roboto"/>
              </a:rPr>
              <a:t>Final Result </a:t>
            </a:r>
            <a:endParaRPr b="1" i="0" sz="2000" u="none" cap="none" strike="noStrike">
              <a:solidFill>
                <a:srgbClr val="18919B"/>
              </a:solidFill>
              <a:latin typeface="Roboto"/>
              <a:ea typeface="Roboto"/>
              <a:cs typeface="Roboto"/>
              <a:sym typeface="Roboto"/>
            </a:endParaRPr>
          </a:p>
        </p:txBody>
      </p:sp>
      <p:sp>
        <p:nvSpPr>
          <p:cNvPr id="209" name="Google Shape;209;p21"/>
          <p:cNvSpPr txBox="1"/>
          <p:nvPr/>
        </p:nvSpPr>
        <p:spPr>
          <a:xfrm>
            <a:off x="359325" y="2657000"/>
            <a:ext cx="7973700" cy="206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lang="id" sz="1200">
                <a:solidFill>
                  <a:schemeClr val="dk1"/>
                </a:solidFill>
              </a:rPr>
              <a:t>Menampilkan tabel yang berisi data penjualan berdasarkan wilayah (EMEA, NA, LATAM, APAC) dari tahun 2014 hingga 2018. Tabel ini memiliki kolom-kolom yang menunjukkan jumlah penjualan (dalam mata uang) per wilayah setiap tahun, serta kolom </a:t>
            </a:r>
            <a:r>
              <a:rPr b="1" lang="id" sz="1200">
                <a:solidFill>
                  <a:schemeClr val="dk1"/>
                </a:solidFill>
              </a:rPr>
              <a:t>Total Sales</a:t>
            </a:r>
            <a:r>
              <a:rPr lang="id" sz="1200">
                <a:solidFill>
                  <a:schemeClr val="dk1"/>
                </a:solidFill>
              </a:rPr>
              <a:t> yang merupakan penjumlahan dari semua penjualan di empat wilayah untuk setiap tahun. Warna hijau digunakan untuk menyoroti data penjualan per wilayah, sedangkan kolom </a:t>
            </a:r>
            <a:r>
              <a:rPr b="1" lang="id" sz="1200">
                <a:solidFill>
                  <a:schemeClr val="dk1"/>
                </a:solidFill>
              </a:rPr>
              <a:t>Total Sales</a:t>
            </a:r>
            <a:r>
              <a:rPr lang="id" sz="1200">
                <a:solidFill>
                  <a:schemeClr val="dk1"/>
                </a:solidFill>
              </a:rPr>
              <a:t> berwarna biru untuk menunjukkan total keseluruhan per tahun. Data ini memberikan gambaran tentang kinerja penjualan regional dan totalnya selama lima tahun terakhir, memungkinkan analisis tren penjualan di berbagai wilayah secara tahunan. Di sisi kanan, terdapat daftar nama karyawan dengan jumlah penjualan, pendapatan total yang mereka hasilkan, dan evaluasi kinerja (baik, buruk, atau luar biasa). Tabel ini menyatukan analisis wilayah dan individu untuk mengukur kontribusi terhadap hasil penjualan perusahaan.</a:t>
            </a:r>
            <a:endParaRPr b="0" i="1" sz="1300" u="none" cap="none" strike="noStrike">
              <a:solidFill>
                <a:srgbClr val="999999"/>
              </a:solidFill>
              <a:highlight>
                <a:srgbClr val="FFFFFF"/>
              </a:highlight>
              <a:latin typeface="Roboto"/>
              <a:ea typeface="Roboto"/>
              <a:cs typeface="Roboto"/>
              <a:sym typeface="Roboto"/>
            </a:endParaRPr>
          </a:p>
        </p:txBody>
      </p:sp>
      <p:pic>
        <p:nvPicPr>
          <p:cNvPr id="210" name="Google Shape;210;p21"/>
          <p:cNvPicPr preferRelativeResize="0"/>
          <p:nvPr/>
        </p:nvPicPr>
        <p:blipFill>
          <a:blip r:embed="rId4">
            <a:alphaModFix/>
          </a:blip>
          <a:stretch>
            <a:fillRect/>
          </a:stretch>
        </p:blipFill>
        <p:spPr>
          <a:xfrm>
            <a:off x="978575" y="1009373"/>
            <a:ext cx="6646099" cy="130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