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oppins"/>
      <p:regular r:id="rId20"/>
      <p:bold r:id="rId21"/>
      <p:italic r:id="rId22"/>
      <p:boldItalic r:id="rId23"/>
    </p:embeddedFont>
    <p:embeddedFont>
      <p:font typeface="Poppins 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regular.fntdata"/><Relationship Id="rId22" Type="http://schemas.openxmlformats.org/officeDocument/2006/relationships/font" Target="fonts/Poppins-italic.fntdata"/><Relationship Id="rId21" Type="http://schemas.openxmlformats.org/officeDocument/2006/relationships/font" Target="fonts/Poppins-bold.fntdata"/><Relationship Id="rId24" Type="http://schemas.openxmlformats.org/officeDocument/2006/relationships/font" Target="fonts/PoppinsLight-regular.fntdata"/><Relationship Id="rId23" Type="http://schemas.openxmlformats.org/officeDocument/2006/relationships/font" Target="fonts/Poppi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Light-italic.fntdata"/><Relationship Id="rId25" Type="http://schemas.openxmlformats.org/officeDocument/2006/relationships/font" Target="fonts/PoppinsLight-bold.fntdata"/><Relationship Id="rId27" Type="http://schemas.openxmlformats.org/officeDocument/2006/relationships/font" Target="fonts/Poppins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bb78e583d_2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bb78e583d_2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702fc159c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702fc159c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Leadership domain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702fc159c9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702fc159c9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Leadership domain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702fc159c9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702fc159c9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b6cb6b5bb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b6cb6b5bb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Leadership domain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702fc159c9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702fc159c9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02fc159c9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02fc159c9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702fc159c9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702fc159c9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702fc159c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702fc159c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702fc159c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702fc159c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bace4fc2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bace4fc2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Leadership domain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bb78e583d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bb78e583d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702fc159c9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702fc159c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Leadership domain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702fc159c9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702fc159c9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Leadership domain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583680" y="4783455"/>
            <a:ext cx="21030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Relationship Id="rId8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7.jpg"/><Relationship Id="rId5" Type="http://schemas.openxmlformats.org/officeDocument/2006/relationships/image" Target="../media/image9.png"/><Relationship Id="rId6" Type="http://schemas.openxmlformats.org/officeDocument/2006/relationships/image" Target="../media/image1.png"/><Relationship Id="rId7" Type="http://schemas.openxmlformats.org/officeDocument/2006/relationships/image" Target="../media/image3.png"/><Relationship Id="rId8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 title="02072025 - Logo Developer Day-04.png"/>
          <p:cNvPicPr preferRelativeResize="0"/>
          <p:nvPr/>
        </p:nvPicPr>
        <p:blipFill rotWithShape="1">
          <a:blip r:embed="rId3">
            <a:alphaModFix/>
          </a:blip>
          <a:srcRect b="57999" l="31353" r="-3681" t="2332"/>
          <a:stretch/>
        </p:blipFill>
        <p:spPr>
          <a:xfrm rot="-5400000">
            <a:off x="7475475" y="3474300"/>
            <a:ext cx="2348474" cy="101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4"/>
          <p:cNvPicPr preferRelativeResize="0"/>
          <p:nvPr/>
        </p:nvPicPr>
        <p:blipFill rotWithShape="1">
          <a:blip r:embed="rId4">
            <a:alphaModFix amt="35000"/>
          </a:blip>
          <a:srcRect b="0" l="-2103" r="0" t="0"/>
          <a:stretch/>
        </p:blipFill>
        <p:spPr>
          <a:xfrm>
            <a:off x="-2470750" y="-2445673"/>
            <a:ext cx="4502500" cy="4370224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6350700" y="4760050"/>
            <a:ext cx="266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246B87"/>
                </a:solidFill>
                <a:latin typeface="Poppins Light"/>
                <a:ea typeface="Poppins Light"/>
                <a:cs typeface="Poppins Light"/>
                <a:sym typeface="Poppins Light"/>
              </a:rPr>
              <a:t>2025</a:t>
            </a:r>
            <a:endParaRPr i="1" sz="900">
              <a:solidFill>
                <a:srgbClr val="246B87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562650" y="1092275"/>
            <a:ext cx="47940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6B87"/>
                </a:solidFill>
                <a:latin typeface="Poppins"/>
                <a:ea typeface="Poppins"/>
                <a:cs typeface="Poppins"/>
                <a:sym typeface="Poppins"/>
              </a:rPr>
              <a:t>• Language English</a:t>
            </a:r>
            <a:endParaRPr sz="1800">
              <a:solidFill>
                <a:srgbClr val="246B8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6B87"/>
                </a:solidFill>
                <a:latin typeface="Poppins"/>
                <a:ea typeface="Poppins"/>
                <a:cs typeface="Poppins"/>
                <a:sym typeface="Poppins"/>
              </a:rPr>
              <a:t>• PDF with demo video shortlink (s.id)</a:t>
            </a:r>
            <a:endParaRPr sz="1800">
              <a:solidFill>
                <a:srgbClr val="246B8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6B87"/>
                </a:solidFill>
                <a:latin typeface="Poppins"/>
                <a:ea typeface="Poppins"/>
                <a:cs typeface="Poppins"/>
                <a:sym typeface="Poppins"/>
              </a:rPr>
              <a:t>• Max 15 pages</a:t>
            </a:r>
            <a:endParaRPr sz="1800">
              <a:solidFill>
                <a:srgbClr val="246B8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6B87"/>
                </a:solidFill>
                <a:latin typeface="Poppins"/>
                <a:ea typeface="Poppins"/>
                <a:cs typeface="Poppins"/>
                <a:sym typeface="Poppins"/>
              </a:rPr>
              <a:t>• Max size 20MB</a:t>
            </a:r>
            <a:endParaRPr sz="1800">
              <a:solidFill>
                <a:srgbClr val="246B8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28600" y="377225"/>
            <a:ext cx="3818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8575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500">
                <a:solidFill>
                  <a:srgbClr val="246B87"/>
                </a:solidFill>
                <a:latin typeface="Poppins"/>
                <a:ea typeface="Poppins"/>
                <a:cs typeface="Poppins"/>
                <a:sym typeface="Poppins"/>
              </a:rPr>
              <a:t>General Guidance</a:t>
            </a:r>
            <a:endParaRPr>
              <a:solidFill>
                <a:srgbClr val="246B87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 rot="-5400000">
            <a:off x="337725" y="585450"/>
            <a:ext cx="173100" cy="173100"/>
          </a:xfrm>
          <a:prstGeom prst="ellipse">
            <a:avLst/>
          </a:prstGeom>
          <a:gradFill>
            <a:gsLst>
              <a:gs pos="0">
                <a:srgbClr val="E74C3F"/>
              </a:gs>
              <a:gs pos="100000">
                <a:srgbClr val="CC231C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8787" y="165575"/>
            <a:ext cx="2363515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 title="02072025 - Logo Developer Day-05.png"/>
          <p:cNvPicPr preferRelativeResize="0"/>
          <p:nvPr/>
        </p:nvPicPr>
        <p:blipFill rotWithShape="1">
          <a:blip r:embed="rId6">
            <a:alphaModFix/>
          </a:blip>
          <a:srcRect b="0" l="0" r="13629" t="63227"/>
          <a:stretch/>
        </p:blipFill>
        <p:spPr>
          <a:xfrm rot="-5400000">
            <a:off x="-421175" y="3307000"/>
            <a:ext cx="1701925" cy="84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3" title="Untitled-2.jpg"/>
          <p:cNvPicPr preferRelativeResize="0"/>
          <p:nvPr/>
        </p:nvPicPr>
        <p:blipFill rotWithShape="1">
          <a:blip r:embed="rId3">
            <a:alphaModFix/>
          </a:blip>
          <a:srcRect b="0" l="4762" r="29642" t="311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 rotWithShape="1">
          <a:blip r:embed="rId4">
            <a:alphaModFix amt="20000"/>
          </a:blip>
          <a:srcRect b="0" l="-2103" r="0" t="0"/>
          <a:stretch/>
        </p:blipFill>
        <p:spPr>
          <a:xfrm>
            <a:off x="-2470750" y="-2445673"/>
            <a:ext cx="4502500" cy="437022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3"/>
          <p:cNvSpPr txBox="1"/>
          <p:nvPr/>
        </p:nvSpPr>
        <p:spPr>
          <a:xfrm>
            <a:off x="6350700" y="4760050"/>
            <a:ext cx="266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2025</a:t>
            </a:r>
            <a:endParaRPr i="1" sz="9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228600" y="533400"/>
            <a:ext cx="4982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8575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500">
                <a:solidFill>
                  <a:srgbClr val="DAFEE0"/>
                </a:solidFill>
                <a:latin typeface="Poppins"/>
                <a:ea typeface="Poppins"/>
                <a:cs typeface="Poppins"/>
                <a:sym typeface="Poppins"/>
              </a:rPr>
              <a:t>Business Model</a:t>
            </a:r>
            <a:endParaRPr>
              <a:solidFill>
                <a:srgbClr val="DAFEE0"/>
              </a:solidFill>
            </a:endParaRPr>
          </a:p>
        </p:txBody>
      </p:sp>
      <p:sp>
        <p:nvSpPr>
          <p:cNvPr id="168" name="Google Shape;168;p23"/>
          <p:cNvSpPr/>
          <p:nvPr/>
        </p:nvSpPr>
        <p:spPr>
          <a:xfrm rot="-5400000">
            <a:off x="337725" y="741625"/>
            <a:ext cx="173100" cy="173100"/>
          </a:xfrm>
          <a:prstGeom prst="ellipse">
            <a:avLst/>
          </a:prstGeom>
          <a:gradFill>
            <a:gsLst>
              <a:gs pos="0">
                <a:srgbClr val="E74C3F"/>
              </a:gs>
              <a:gs pos="100000">
                <a:srgbClr val="CC231C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8763" y="165575"/>
            <a:ext cx="2363556" cy="3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3"/>
          <p:cNvSpPr txBox="1"/>
          <p:nvPr/>
        </p:nvSpPr>
        <p:spPr>
          <a:xfrm>
            <a:off x="562650" y="1151050"/>
            <a:ext cx="681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Fill with the business model you aim to achieve with this product.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4" title="Untitled-2.jpg"/>
          <p:cNvPicPr preferRelativeResize="0"/>
          <p:nvPr/>
        </p:nvPicPr>
        <p:blipFill rotWithShape="1">
          <a:blip r:embed="rId3">
            <a:alphaModFix/>
          </a:blip>
          <a:srcRect b="0" l="4762" r="29642" t="311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4"/>
          <p:cNvPicPr preferRelativeResize="0"/>
          <p:nvPr/>
        </p:nvPicPr>
        <p:blipFill rotWithShape="1">
          <a:blip r:embed="rId4">
            <a:alphaModFix amt="20000"/>
          </a:blip>
          <a:srcRect b="0" l="-2103" r="0" t="0"/>
          <a:stretch/>
        </p:blipFill>
        <p:spPr>
          <a:xfrm>
            <a:off x="-2470750" y="-2445673"/>
            <a:ext cx="4502500" cy="437022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4"/>
          <p:cNvSpPr txBox="1"/>
          <p:nvPr/>
        </p:nvSpPr>
        <p:spPr>
          <a:xfrm>
            <a:off x="6350700" y="4760050"/>
            <a:ext cx="266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2025</a:t>
            </a:r>
            <a:endParaRPr i="1" sz="9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228600" y="533400"/>
            <a:ext cx="4982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8575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500">
                <a:solidFill>
                  <a:srgbClr val="DAFEE0"/>
                </a:solidFill>
                <a:latin typeface="Poppins"/>
                <a:ea typeface="Poppins"/>
                <a:cs typeface="Poppins"/>
                <a:sym typeface="Poppins"/>
              </a:rPr>
              <a:t>Impact Plan</a:t>
            </a:r>
            <a:endParaRPr>
              <a:solidFill>
                <a:srgbClr val="DAFEE0"/>
              </a:solidFill>
            </a:endParaRPr>
          </a:p>
        </p:txBody>
      </p:sp>
      <p:sp>
        <p:nvSpPr>
          <p:cNvPr id="179" name="Google Shape;179;p24"/>
          <p:cNvSpPr/>
          <p:nvPr/>
        </p:nvSpPr>
        <p:spPr>
          <a:xfrm rot="-5400000">
            <a:off x="337725" y="741625"/>
            <a:ext cx="173100" cy="173100"/>
          </a:xfrm>
          <a:prstGeom prst="ellipse">
            <a:avLst/>
          </a:prstGeom>
          <a:gradFill>
            <a:gsLst>
              <a:gs pos="0">
                <a:srgbClr val="E74C3F"/>
              </a:gs>
              <a:gs pos="100000">
                <a:srgbClr val="CC231C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8763" y="165575"/>
            <a:ext cx="2363556" cy="3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4"/>
          <p:cNvSpPr txBox="1"/>
          <p:nvPr/>
        </p:nvSpPr>
        <p:spPr>
          <a:xfrm>
            <a:off x="562650" y="1268650"/>
            <a:ext cx="8128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Fill in with the impact that will occur when the product you are offering is launched to the public, as well as the goals you want to achieve.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5" title="02072025 - Logo Developer Day-04.png"/>
          <p:cNvPicPr preferRelativeResize="0"/>
          <p:nvPr/>
        </p:nvPicPr>
        <p:blipFill rotWithShape="1">
          <a:blip r:embed="rId3">
            <a:alphaModFix/>
          </a:blip>
          <a:srcRect b="57999" l="31353" r="-3681" t="2332"/>
          <a:stretch/>
        </p:blipFill>
        <p:spPr>
          <a:xfrm rot="-5400000">
            <a:off x="7475475" y="3474300"/>
            <a:ext cx="2348474" cy="101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 rotWithShape="1">
          <a:blip r:embed="rId4">
            <a:alphaModFix amt="35000"/>
          </a:blip>
          <a:srcRect b="0" l="-2103" r="0" t="0"/>
          <a:stretch/>
        </p:blipFill>
        <p:spPr>
          <a:xfrm>
            <a:off x="-2470750" y="-2445673"/>
            <a:ext cx="4502500" cy="437022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5"/>
          <p:cNvSpPr txBox="1"/>
          <p:nvPr/>
        </p:nvSpPr>
        <p:spPr>
          <a:xfrm>
            <a:off x="6350700" y="4760050"/>
            <a:ext cx="266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246B87"/>
                </a:solidFill>
                <a:latin typeface="Poppins Light"/>
                <a:ea typeface="Poppins Light"/>
                <a:cs typeface="Poppins Light"/>
                <a:sym typeface="Poppins Light"/>
              </a:rPr>
              <a:t>2025</a:t>
            </a:r>
            <a:endParaRPr i="1" sz="900">
              <a:solidFill>
                <a:srgbClr val="246B87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89" name="Google Shape;189;p25"/>
          <p:cNvSpPr txBox="1"/>
          <p:nvPr/>
        </p:nvSpPr>
        <p:spPr>
          <a:xfrm>
            <a:off x="562650" y="1092275"/>
            <a:ext cx="717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46B87"/>
                </a:solidFill>
                <a:latin typeface="Poppins"/>
                <a:ea typeface="Poppins"/>
                <a:cs typeface="Poppins"/>
                <a:sym typeface="Poppins"/>
              </a:rPr>
              <a:t>Explain the roadmap of development your product or apps that you have.</a:t>
            </a:r>
            <a:endParaRPr>
              <a:solidFill>
                <a:srgbClr val="246B87"/>
              </a:solidFill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228600" y="377225"/>
            <a:ext cx="524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8575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500">
                <a:solidFill>
                  <a:srgbClr val="246B87"/>
                </a:solidFill>
                <a:latin typeface="Poppins"/>
                <a:ea typeface="Poppins"/>
                <a:cs typeface="Poppins"/>
                <a:sym typeface="Poppins"/>
              </a:rPr>
              <a:t>Roadmap &amp; Future Direction</a:t>
            </a:r>
            <a:endParaRPr>
              <a:solidFill>
                <a:srgbClr val="246B87"/>
              </a:solidFill>
            </a:endParaRPr>
          </a:p>
        </p:txBody>
      </p:sp>
      <p:sp>
        <p:nvSpPr>
          <p:cNvPr id="191" name="Google Shape;191;p25"/>
          <p:cNvSpPr/>
          <p:nvPr/>
        </p:nvSpPr>
        <p:spPr>
          <a:xfrm rot="-5400000">
            <a:off x="337725" y="585450"/>
            <a:ext cx="173100" cy="173100"/>
          </a:xfrm>
          <a:prstGeom prst="ellipse">
            <a:avLst/>
          </a:prstGeom>
          <a:gradFill>
            <a:gsLst>
              <a:gs pos="0">
                <a:srgbClr val="E74C3F"/>
              </a:gs>
              <a:gs pos="100000">
                <a:srgbClr val="CC231C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8787" y="165575"/>
            <a:ext cx="2363515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 title="02072025 - Logo Developer Day-05.png"/>
          <p:cNvPicPr preferRelativeResize="0"/>
          <p:nvPr/>
        </p:nvPicPr>
        <p:blipFill rotWithShape="1">
          <a:blip r:embed="rId6">
            <a:alphaModFix/>
          </a:blip>
          <a:srcRect b="0" l="0" r="13629" t="63227"/>
          <a:stretch/>
        </p:blipFill>
        <p:spPr>
          <a:xfrm rot="-5400000">
            <a:off x="-421175" y="3307000"/>
            <a:ext cx="1701925" cy="840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25"/>
          <p:cNvCxnSpPr>
            <a:stCxn id="195" idx="6"/>
            <a:endCxn id="196" idx="2"/>
          </p:cNvCxnSpPr>
          <p:nvPr/>
        </p:nvCxnSpPr>
        <p:spPr>
          <a:xfrm>
            <a:off x="1472925" y="2722446"/>
            <a:ext cx="6004800" cy="0"/>
          </a:xfrm>
          <a:prstGeom prst="straightConnector1">
            <a:avLst/>
          </a:prstGeom>
          <a:noFill/>
          <a:ln cap="flat" cmpd="sng" w="28575">
            <a:solidFill>
              <a:srgbClr val="226C8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25"/>
          <p:cNvSpPr/>
          <p:nvPr/>
        </p:nvSpPr>
        <p:spPr>
          <a:xfrm>
            <a:off x="1299825" y="2635896"/>
            <a:ext cx="173100" cy="173100"/>
          </a:xfrm>
          <a:prstGeom prst="ellipse">
            <a:avLst/>
          </a:prstGeom>
          <a:solidFill>
            <a:srgbClr val="7CCC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5"/>
          <p:cNvSpPr/>
          <p:nvPr/>
        </p:nvSpPr>
        <p:spPr>
          <a:xfrm flipH="1" rot="10800000">
            <a:off x="3072975" y="2635904"/>
            <a:ext cx="173100" cy="173100"/>
          </a:xfrm>
          <a:prstGeom prst="ellipse">
            <a:avLst/>
          </a:prstGeom>
          <a:solidFill>
            <a:srgbClr val="7CCC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5"/>
          <p:cNvSpPr/>
          <p:nvPr/>
        </p:nvSpPr>
        <p:spPr>
          <a:xfrm flipH="1" rot="10800000">
            <a:off x="4642263" y="2635904"/>
            <a:ext cx="173100" cy="173100"/>
          </a:xfrm>
          <a:prstGeom prst="ellipse">
            <a:avLst/>
          </a:prstGeom>
          <a:solidFill>
            <a:srgbClr val="7CCC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5"/>
          <p:cNvSpPr/>
          <p:nvPr/>
        </p:nvSpPr>
        <p:spPr>
          <a:xfrm flipH="1" rot="10800000">
            <a:off x="6059913" y="2635904"/>
            <a:ext cx="173100" cy="173100"/>
          </a:xfrm>
          <a:prstGeom prst="ellipse">
            <a:avLst/>
          </a:prstGeom>
          <a:solidFill>
            <a:srgbClr val="7CCC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5"/>
          <p:cNvSpPr txBox="1"/>
          <p:nvPr/>
        </p:nvSpPr>
        <p:spPr>
          <a:xfrm>
            <a:off x="628425" y="1784163"/>
            <a:ext cx="2032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0-6 Months</a:t>
            </a:r>
            <a:endParaRPr b="1"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Goal: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Validate core features, gather early feedback, build initial user base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2143125" y="2860325"/>
            <a:ext cx="2032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6-12 Months</a:t>
            </a:r>
            <a:endParaRPr b="1"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Goal: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Improve retention, deepen user engagement, and add paid offerings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2" name="Google Shape;202;p25"/>
          <p:cNvSpPr txBox="1"/>
          <p:nvPr/>
        </p:nvSpPr>
        <p:spPr>
          <a:xfrm>
            <a:off x="3712413" y="1784163"/>
            <a:ext cx="2032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12-18 Months</a:t>
            </a:r>
            <a:endParaRPr b="1"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Goal: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Scale user base through B2B &amp; institutional deals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5130063" y="2860325"/>
            <a:ext cx="2032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18-24 Months</a:t>
            </a:r>
            <a:endParaRPr b="1"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Goal: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Build trust, grow revenue, and create a loyal ecosystem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6" name="Google Shape;196;p25"/>
          <p:cNvSpPr/>
          <p:nvPr/>
        </p:nvSpPr>
        <p:spPr>
          <a:xfrm flipH="1" rot="10800000">
            <a:off x="7477575" y="2635904"/>
            <a:ext cx="173100" cy="173100"/>
          </a:xfrm>
          <a:prstGeom prst="ellipse">
            <a:avLst/>
          </a:prstGeom>
          <a:solidFill>
            <a:srgbClr val="7CCC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5"/>
          <p:cNvSpPr txBox="1"/>
          <p:nvPr/>
        </p:nvSpPr>
        <p:spPr>
          <a:xfrm>
            <a:off x="6547725" y="1776200"/>
            <a:ext cx="2108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2+ Years</a:t>
            </a:r>
            <a:endParaRPr b="1"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Goal: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Be the leading everyday cybersecurity &amp; digital literacy app in Southeast Asia</a:t>
            </a:r>
            <a:endParaRPr sz="10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6" title="02072025 - Logo Developer Day-04.png"/>
          <p:cNvPicPr preferRelativeResize="0"/>
          <p:nvPr/>
        </p:nvPicPr>
        <p:blipFill rotWithShape="1">
          <a:blip r:embed="rId3">
            <a:alphaModFix/>
          </a:blip>
          <a:srcRect b="57999" l="31353" r="-3681" t="2332"/>
          <a:stretch/>
        </p:blipFill>
        <p:spPr>
          <a:xfrm rot="-5400000">
            <a:off x="7475475" y="3474300"/>
            <a:ext cx="2348474" cy="101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6" title="02072025 - Logo Developer Day-05.png"/>
          <p:cNvPicPr preferRelativeResize="0"/>
          <p:nvPr/>
        </p:nvPicPr>
        <p:blipFill rotWithShape="1">
          <a:blip r:embed="rId4">
            <a:alphaModFix/>
          </a:blip>
          <a:srcRect b="0" l="0" r="13629" t="63227"/>
          <a:stretch/>
        </p:blipFill>
        <p:spPr>
          <a:xfrm rot="-5400000">
            <a:off x="-421175" y="3307000"/>
            <a:ext cx="1701925" cy="84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6"/>
          <p:cNvPicPr preferRelativeResize="0"/>
          <p:nvPr/>
        </p:nvPicPr>
        <p:blipFill rotWithShape="1">
          <a:blip r:embed="rId5">
            <a:alphaModFix amt="20000"/>
          </a:blip>
          <a:srcRect b="0" l="-2103" r="0" t="0"/>
          <a:stretch/>
        </p:blipFill>
        <p:spPr>
          <a:xfrm>
            <a:off x="-2470750" y="-2445673"/>
            <a:ext cx="4502500" cy="4370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6" title="[CITYPNG.COM]Mail Email Address Round Outline Black Icon Transparent Background - 1000x1000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71663" y="2324438"/>
            <a:ext cx="212150" cy="21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6" title="[CITYPNG.COM]Whatsapp Black Logo Icon Transparent PNG - 600x600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71663" y="1985388"/>
            <a:ext cx="212149" cy="21214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6"/>
          <p:cNvSpPr txBox="1"/>
          <p:nvPr/>
        </p:nvSpPr>
        <p:spPr>
          <a:xfrm>
            <a:off x="2253925" y="1921038"/>
            <a:ext cx="1378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Phone Number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Email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5" name="Google Shape;215;p26"/>
          <p:cNvSpPr txBox="1"/>
          <p:nvPr/>
        </p:nvSpPr>
        <p:spPr>
          <a:xfrm>
            <a:off x="1979600" y="1257988"/>
            <a:ext cx="264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Member Name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6" name="Google Shape;216;p26"/>
          <p:cNvSpPr txBox="1"/>
          <p:nvPr/>
        </p:nvSpPr>
        <p:spPr>
          <a:xfrm>
            <a:off x="606850" y="392300"/>
            <a:ext cx="4141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500">
                <a:solidFill>
                  <a:srgbClr val="246B87"/>
                </a:solidFill>
                <a:latin typeface="Poppins"/>
                <a:ea typeface="Poppins"/>
                <a:cs typeface="Poppins"/>
                <a:sym typeface="Poppins"/>
              </a:rPr>
              <a:t>Team Profile &amp; Contact</a:t>
            </a:r>
            <a:endParaRPr>
              <a:solidFill>
                <a:srgbClr val="246B87"/>
              </a:solidFill>
            </a:endParaRPr>
          </a:p>
        </p:txBody>
      </p:sp>
      <p:sp>
        <p:nvSpPr>
          <p:cNvPr id="217" name="Google Shape;217;p26"/>
          <p:cNvSpPr/>
          <p:nvPr/>
        </p:nvSpPr>
        <p:spPr>
          <a:xfrm rot="-5400000">
            <a:off x="337725" y="600525"/>
            <a:ext cx="173100" cy="173100"/>
          </a:xfrm>
          <a:prstGeom prst="ellipse">
            <a:avLst/>
          </a:prstGeom>
          <a:gradFill>
            <a:gsLst>
              <a:gs pos="0">
                <a:srgbClr val="E74C3F"/>
              </a:gs>
              <a:gs pos="100000">
                <a:srgbClr val="CC231C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26" title="[CITYPNG.COM]Mail Email Address Round Outline Black Icon Transparent Background - 1000x1000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26238" y="2324438"/>
            <a:ext cx="212150" cy="21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6" title="[CITYPNG.COM]Whatsapp Black Logo Icon Transparent PNG - 600x600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26238" y="1985388"/>
            <a:ext cx="212150" cy="21214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6"/>
          <p:cNvSpPr txBox="1"/>
          <p:nvPr/>
        </p:nvSpPr>
        <p:spPr>
          <a:xfrm>
            <a:off x="6108500" y="1921038"/>
            <a:ext cx="1378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Phone Number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Email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1" name="Google Shape;221;p26"/>
          <p:cNvSpPr txBox="1"/>
          <p:nvPr/>
        </p:nvSpPr>
        <p:spPr>
          <a:xfrm>
            <a:off x="5834175" y="1257988"/>
            <a:ext cx="264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Member Name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2" name="Google Shape;222;p26" title="[CITYPNG.COM]Mail Email Address Round Outline Black Icon Transparent Background - 1000x1000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71663" y="4140825"/>
            <a:ext cx="212150" cy="21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6" title="[CITYPNG.COM]Whatsapp Black Logo Icon Transparent PNG - 600x600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71663" y="3801775"/>
            <a:ext cx="212149" cy="21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6"/>
          <p:cNvSpPr txBox="1"/>
          <p:nvPr/>
        </p:nvSpPr>
        <p:spPr>
          <a:xfrm>
            <a:off x="2253925" y="3737425"/>
            <a:ext cx="1378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Phone Number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Email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5" name="Google Shape;225;p26"/>
          <p:cNvSpPr txBox="1"/>
          <p:nvPr/>
        </p:nvSpPr>
        <p:spPr>
          <a:xfrm>
            <a:off x="1979600" y="3074375"/>
            <a:ext cx="264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Member Name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6" name="Google Shape;226;p26"/>
          <p:cNvSpPr/>
          <p:nvPr>
            <p:ph idx="2" type="pic"/>
          </p:nvPr>
        </p:nvSpPr>
        <p:spPr>
          <a:xfrm>
            <a:off x="606925" y="1257988"/>
            <a:ext cx="1297500" cy="1520100"/>
          </a:xfrm>
          <a:prstGeom prst="roundRect">
            <a:avLst>
              <a:gd fmla="val 11505" name="adj"/>
            </a:avLst>
          </a:prstGeom>
          <a:solidFill>
            <a:srgbClr val="D8D8D8"/>
          </a:solidFill>
          <a:ln>
            <a:noFill/>
          </a:ln>
        </p:spPr>
      </p:sp>
      <p:sp>
        <p:nvSpPr>
          <p:cNvPr id="227" name="Google Shape;227;p26"/>
          <p:cNvSpPr/>
          <p:nvPr>
            <p:ph idx="3" type="pic"/>
          </p:nvPr>
        </p:nvSpPr>
        <p:spPr>
          <a:xfrm>
            <a:off x="606850" y="3007250"/>
            <a:ext cx="1297500" cy="1520100"/>
          </a:xfrm>
          <a:prstGeom prst="roundRect">
            <a:avLst>
              <a:gd fmla="val 11505" name="adj"/>
            </a:avLst>
          </a:prstGeom>
          <a:solidFill>
            <a:srgbClr val="D8D8D8"/>
          </a:solidFill>
          <a:ln>
            <a:noFill/>
          </a:ln>
        </p:spPr>
      </p:sp>
      <p:sp>
        <p:nvSpPr>
          <p:cNvPr id="228" name="Google Shape;228;p26"/>
          <p:cNvSpPr/>
          <p:nvPr>
            <p:ph idx="4" type="pic"/>
          </p:nvPr>
        </p:nvSpPr>
        <p:spPr>
          <a:xfrm>
            <a:off x="4461463" y="1257988"/>
            <a:ext cx="1297500" cy="1520100"/>
          </a:xfrm>
          <a:prstGeom prst="roundRect">
            <a:avLst>
              <a:gd fmla="val 11505" name="adj"/>
            </a:avLst>
          </a:prstGeom>
          <a:solidFill>
            <a:srgbClr val="D8D8D8"/>
          </a:solidFill>
          <a:ln>
            <a:noFill/>
          </a:ln>
        </p:spPr>
      </p:sp>
      <p:sp>
        <p:nvSpPr>
          <p:cNvPr id="229" name="Google Shape;229;p26"/>
          <p:cNvSpPr txBox="1"/>
          <p:nvPr/>
        </p:nvSpPr>
        <p:spPr>
          <a:xfrm>
            <a:off x="6350700" y="4760050"/>
            <a:ext cx="266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246B87"/>
                </a:solidFill>
                <a:latin typeface="Poppins Light"/>
                <a:ea typeface="Poppins Light"/>
                <a:cs typeface="Poppins Light"/>
                <a:sym typeface="Poppins Light"/>
              </a:rPr>
              <a:t>2025</a:t>
            </a:r>
            <a:endParaRPr i="1" sz="900">
              <a:solidFill>
                <a:srgbClr val="246B87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230" name="Google Shape;230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48787" y="165575"/>
            <a:ext cx="2363515" cy="3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27" title="02072025 - Logo Developer Day-04.png"/>
          <p:cNvPicPr preferRelativeResize="0"/>
          <p:nvPr/>
        </p:nvPicPr>
        <p:blipFill rotWithShape="1">
          <a:blip r:embed="rId3">
            <a:alphaModFix/>
          </a:blip>
          <a:srcRect b="57999" l="31353" r="-3681" t="2332"/>
          <a:stretch/>
        </p:blipFill>
        <p:spPr>
          <a:xfrm rot="-5400000">
            <a:off x="7475475" y="3474300"/>
            <a:ext cx="2348474" cy="101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7"/>
          <p:cNvPicPr preferRelativeResize="0"/>
          <p:nvPr/>
        </p:nvPicPr>
        <p:blipFill rotWithShape="1">
          <a:blip r:embed="rId4">
            <a:alphaModFix amt="35000"/>
          </a:blip>
          <a:srcRect b="0" l="-2103" r="0" t="0"/>
          <a:stretch/>
        </p:blipFill>
        <p:spPr>
          <a:xfrm>
            <a:off x="-2470750" y="-2445673"/>
            <a:ext cx="4502500" cy="4370224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7"/>
          <p:cNvSpPr txBox="1"/>
          <p:nvPr/>
        </p:nvSpPr>
        <p:spPr>
          <a:xfrm>
            <a:off x="6350700" y="4760050"/>
            <a:ext cx="266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246B87"/>
                </a:solidFill>
                <a:latin typeface="Poppins Light"/>
                <a:ea typeface="Poppins Light"/>
                <a:cs typeface="Poppins Light"/>
                <a:sym typeface="Poppins Light"/>
              </a:rPr>
              <a:t>2025</a:t>
            </a:r>
            <a:endParaRPr i="1" sz="900">
              <a:solidFill>
                <a:srgbClr val="246B87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38" name="Google Shape;238;p27"/>
          <p:cNvSpPr txBox="1"/>
          <p:nvPr/>
        </p:nvSpPr>
        <p:spPr>
          <a:xfrm>
            <a:off x="228600" y="377225"/>
            <a:ext cx="524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8575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500">
                <a:solidFill>
                  <a:srgbClr val="246B87"/>
                </a:solidFill>
                <a:latin typeface="Poppins"/>
                <a:ea typeface="Poppins"/>
                <a:cs typeface="Poppins"/>
                <a:sym typeface="Poppins"/>
              </a:rPr>
              <a:t>Reference</a:t>
            </a:r>
            <a:endParaRPr>
              <a:solidFill>
                <a:srgbClr val="246B87"/>
              </a:solidFill>
            </a:endParaRPr>
          </a:p>
        </p:txBody>
      </p:sp>
      <p:sp>
        <p:nvSpPr>
          <p:cNvPr id="239" name="Google Shape;239;p27"/>
          <p:cNvSpPr/>
          <p:nvPr/>
        </p:nvSpPr>
        <p:spPr>
          <a:xfrm rot="-5400000">
            <a:off x="337725" y="585450"/>
            <a:ext cx="173100" cy="173100"/>
          </a:xfrm>
          <a:prstGeom prst="ellipse">
            <a:avLst/>
          </a:prstGeom>
          <a:gradFill>
            <a:gsLst>
              <a:gs pos="0">
                <a:srgbClr val="E74C3F"/>
              </a:gs>
              <a:gs pos="100000">
                <a:srgbClr val="CC231C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8787" y="165575"/>
            <a:ext cx="2363515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7" title="02072025 - Logo Developer Day-05.png"/>
          <p:cNvPicPr preferRelativeResize="0"/>
          <p:nvPr/>
        </p:nvPicPr>
        <p:blipFill rotWithShape="1">
          <a:blip r:embed="rId6">
            <a:alphaModFix/>
          </a:blip>
          <a:srcRect b="0" l="0" r="13629" t="63227"/>
          <a:stretch/>
        </p:blipFill>
        <p:spPr>
          <a:xfrm rot="-5400000">
            <a:off x="-421175" y="3307000"/>
            <a:ext cx="1701925" cy="84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12960" l="0" r="0" t="0"/>
          <a:stretch/>
        </p:blipFill>
        <p:spPr>
          <a:xfrm>
            <a:off x="0" y="-88900"/>
            <a:ext cx="9144000" cy="53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 title="Untitled-2.jpg"/>
          <p:cNvPicPr preferRelativeResize="0"/>
          <p:nvPr/>
        </p:nvPicPr>
        <p:blipFill rotWithShape="1">
          <a:blip r:embed="rId4">
            <a:alphaModFix amt="85000"/>
          </a:blip>
          <a:srcRect b="0" l="4762" r="29642" t="0"/>
          <a:stretch/>
        </p:blipFill>
        <p:spPr>
          <a:xfrm>
            <a:off x="0" y="-82550"/>
            <a:ext cx="9144000" cy="53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5">
            <a:alphaModFix amt="60000"/>
          </a:blip>
          <a:srcRect b="0" l="-2103" r="0" t="0"/>
          <a:stretch/>
        </p:blipFill>
        <p:spPr>
          <a:xfrm>
            <a:off x="6350700" y="2946765"/>
            <a:ext cx="4502500" cy="437022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6350700" y="4760050"/>
            <a:ext cx="266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2025</a:t>
            </a:r>
            <a:endParaRPr i="1" sz="11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60100" y="1409575"/>
            <a:ext cx="4142700" cy="13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3240">
                <a:solidFill>
                  <a:srgbClr val="DAFEE0"/>
                </a:solidFill>
                <a:latin typeface="Poppins"/>
                <a:ea typeface="Poppins"/>
                <a:cs typeface="Poppins"/>
                <a:sym typeface="Poppins"/>
              </a:rPr>
              <a:t>Title Slide</a:t>
            </a:r>
            <a:endParaRPr b="1" sz="3240">
              <a:solidFill>
                <a:srgbClr val="DAFEE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324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lang="en" sz="324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Innovation Name</a:t>
            </a:r>
            <a:r>
              <a:rPr lang="en" sz="324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endParaRPr sz="324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3825" y="246250"/>
            <a:ext cx="3479326" cy="30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" y="4023325"/>
            <a:ext cx="3883776" cy="66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7200" y="282600"/>
            <a:ext cx="1046825" cy="2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611475" y="1037138"/>
            <a:ext cx="72936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46B87"/>
                </a:solidFill>
                <a:latin typeface="Poppins"/>
                <a:ea typeface="Poppins"/>
                <a:cs typeface="Poppins"/>
                <a:sym typeface="Poppins"/>
              </a:rPr>
              <a:t>Fill in this section with a problem that you are currently concerned about and want to find a solution for.</a:t>
            </a:r>
            <a:endParaRPr>
              <a:solidFill>
                <a:srgbClr val="246B8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3" name="Google Shape;83;p16" title="02072025 - Logo Developer Day-04.png"/>
          <p:cNvPicPr preferRelativeResize="0"/>
          <p:nvPr/>
        </p:nvPicPr>
        <p:blipFill rotWithShape="1">
          <a:blip r:embed="rId3">
            <a:alphaModFix/>
          </a:blip>
          <a:srcRect b="57999" l="31353" r="-3681" t="2332"/>
          <a:stretch/>
        </p:blipFill>
        <p:spPr>
          <a:xfrm rot="-5400000">
            <a:off x="7475475" y="3474300"/>
            <a:ext cx="2348474" cy="101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 rotWithShape="1">
          <a:blip r:embed="rId4">
            <a:alphaModFix amt="35000"/>
          </a:blip>
          <a:srcRect b="0" l="-2103" r="0" t="0"/>
          <a:stretch/>
        </p:blipFill>
        <p:spPr>
          <a:xfrm>
            <a:off x="-2470750" y="-2445673"/>
            <a:ext cx="4502500" cy="437022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6350700" y="4760050"/>
            <a:ext cx="266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246B87"/>
                </a:solidFill>
                <a:latin typeface="Poppins Light"/>
                <a:ea typeface="Poppins Light"/>
                <a:cs typeface="Poppins Light"/>
                <a:sym typeface="Poppins Light"/>
              </a:rPr>
              <a:t>2025</a:t>
            </a:r>
            <a:endParaRPr i="1" sz="900">
              <a:solidFill>
                <a:srgbClr val="246B87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562650" y="483050"/>
            <a:ext cx="5649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400">
                <a:solidFill>
                  <a:srgbClr val="246B87"/>
                </a:solidFill>
                <a:latin typeface="Poppins"/>
                <a:ea typeface="Poppins"/>
                <a:cs typeface="Poppins"/>
                <a:sym typeface="Poppins"/>
              </a:rPr>
              <a:t>Problem Statement</a:t>
            </a:r>
            <a:endParaRPr b="1" sz="2400">
              <a:solidFill>
                <a:srgbClr val="246B8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" name="Google Shape;87;p16"/>
          <p:cNvSpPr/>
          <p:nvPr/>
        </p:nvSpPr>
        <p:spPr>
          <a:xfrm rot="-5400000">
            <a:off x="337725" y="691275"/>
            <a:ext cx="173100" cy="173100"/>
          </a:xfrm>
          <a:prstGeom prst="ellipse">
            <a:avLst/>
          </a:prstGeom>
          <a:gradFill>
            <a:gsLst>
              <a:gs pos="0">
                <a:srgbClr val="E74C3F"/>
              </a:gs>
              <a:gs pos="100000">
                <a:srgbClr val="CC231C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8787" y="165575"/>
            <a:ext cx="2363515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 title="02072025 - Logo Developer Day-05.png"/>
          <p:cNvPicPr preferRelativeResize="0"/>
          <p:nvPr/>
        </p:nvPicPr>
        <p:blipFill rotWithShape="1">
          <a:blip r:embed="rId6">
            <a:alphaModFix/>
          </a:blip>
          <a:srcRect b="0" l="0" r="13629" t="63227"/>
          <a:stretch/>
        </p:blipFill>
        <p:spPr>
          <a:xfrm rot="-5400000">
            <a:off x="-421175" y="3307000"/>
            <a:ext cx="1701925" cy="84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 title="02072025 - Logo Developer Day-05.png"/>
          <p:cNvPicPr preferRelativeResize="0"/>
          <p:nvPr/>
        </p:nvPicPr>
        <p:blipFill rotWithShape="1">
          <a:blip r:embed="rId3">
            <a:alphaModFix/>
          </a:blip>
          <a:srcRect b="0" l="0" r="13629" t="63227"/>
          <a:stretch/>
        </p:blipFill>
        <p:spPr>
          <a:xfrm rot="-5400000">
            <a:off x="-421175" y="3307000"/>
            <a:ext cx="1701925" cy="84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 title="02072025 - Logo Developer Day-04.png"/>
          <p:cNvPicPr preferRelativeResize="0"/>
          <p:nvPr/>
        </p:nvPicPr>
        <p:blipFill rotWithShape="1">
          <a:blip r:embed="rId4">
            <a:alphaModFix/>
          </a:blip>
          <a:srcRect b="57999" l="31353" r="-3681" t="2332"/>
          <a:stretch/>
        </p:blipFill>
        <p:spPr>
          <a:xfrm rot="-5400000">
            <a:off x="7475475" y="3474300"/>
            <a:ext cx="2348474" cy="101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 rotWithShape="1">
          <a:blip r:embed="rId5">
            <a:alphaModFix amt="35000"/>
          </a:blip>
          <a:srcRect b="0" l="-2103" r="0" t="0"/>
          <a:stretch/>
        </p:blipFill>
        <p:spPr>
          <a:xfrm>
            <a:off x="-2470750" y="-2445673"/>
            <a:ext cx="4502500" cy="437022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6350700" y="4760050"/>
            <a:ext cx="266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246B87"/>
                </a:solidFill>
                <a:latin typeface="Poppins Light"/>
                <a:ea typeface="Poppins Light"/>
                <a:cs typeface="Poppins Light"/>
                <a:sym typeface="Poppins Light"/>
              </a:rPr>
              <a:t>2025</a:t>
            </a:r>
            <a:endParaRPr i="1" sz="900">
              <a:solidFill>
                <a:srgbClr val="246B87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337725" y="1195500"/>
            <a:ext cx="8051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46B87"/>
                </a:solidFill>
                <a:latin typeface="Poppins"/>
                <a:ea typeface="Poppins"/>
                <a:cs typeface="Poppins"/>
                <a:sym typeface="Poppins"/>
              </a:rPr>
              <a:t>Fill in this section with the audience you want to target or the market segment you aim to reach with the product you are offering</a:t>
            </a:r>
            <a:endParaRPr>
              <a:solidFill>
                <a:srgbClr val="246B8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228600" y="534875"/>
            <a:ext cx="4502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8575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500">
                <a:solidFill>
                  <a:srgbClr val="246B87"/>
                </a:solidFill>
                <a:latin typeface="Poppins"/>
                <a:ea typeface="Poppins"/>
                <a:cs typeface="Poppins"/>
                <a:sym typeface="Poppins"/>
              </a:rPr>
              <a:t>Target User &amp; Market</a:t>
            </a:r>
            <a:endParaRPr>
              <a:solidFill>
                <a:srgbClr val="246B87"/>
              </a:solidFill>
            </a:endParaRPr>
          </a:p>
        </p:txBody>
      </p:sp>
      <p:sp>
        <p:nvSpPr>
          <p:cNvPr id="100" name="Google Shape;100;p17"/>
          <p:cNvSpPr/>
          <p:nvPr/>
        </p:nvSpPr>
        <p:spPr>
          <a:xfrm rot="-5400000">
            <a:off x="337725" y="743100"/>
            <a:ext cx="173100" cy="173100"/>
          </a:xfrm>
          <a:prstGeom prst="ellipse">
            <a:avLst/>
          </a:prstGeom>
          <a:gradFill>
            <a:gsLst>
              <a:gs pos="0">
                <a:srgbClr val="E74C3F"/>
              </a:gs>
              <a:gs pos="100000">
                <a:srgbClr val="CC231C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48787" y="165575"/>
            <a:ext cx="2363515" cy="3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/>
        </p:nvSpPr>
        <p:spPr>
          <a:xfrm>
            <a:off x="510825" y="1092275"/>
            <a:ext cx="80514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46B87"/>
                </a:solidFill>
                <a:latin typeface="Poppins"/>
                <a:ea typeface="Poppins"/>
                <a:cs typeface="Poppins"/>
                <a:sym typeface="Poppins"/>
              </a:rPr>
              <a:t>Fill in this section with the solution you want to offer for the problem you described in the problem statement section.</a:t>
            </a:r>
            <a:endParaRPr>
              <a:solidFill>
                <a:srgbClr val="246B8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7" name="Google Shape;107;p18" title="02072025 - Logo Developer Day-04.png"/>
          <p:cNvPicPr preferRelativeResize="0"/>
          <p:nvPr/>
        </p:nvPicPr>
        <p:blipFill rotWithShape="1">
          <a:blip r:embed="rId3">
            <a:alphaModFix/>
          </a:blip>
          <a:srcRect b="57999" l="31353" r="-3681" t="2332"/>
          <a:stretch/>
        </p:blipFill>
        <p:spPr>
          <a:xfrm rot="-5400000">
            <a:off x="7475475" y="3474300"/>
            <a:ext cx="2348474" cy="101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 rotWithShape="1">
          <a:blip r:embed="rId4">
            <a:alphaModFix amt="35000"/>
          </a:blip>
          <a:srcRect b="0" l="-2103" r="0" t="0"/>
          <a:stretch/>
        </p:blipFill>
        <p:spPr>
          <a:xfrm>
            <a:off x="-2470750" y="-2445673"/>
            <a:ext cx="4502500" cy="437022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6350700" y="4760050"/>
            <a:ext cx="266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246B87"/>
                </a:solidFill>
                <a:latin typeface="Poppins Light"/>
                <a:ea typeface="Poppins Light"/>
                <a:cs typeface="Poppins Light"/>
                <a:sym typeface="Poppins Light"/>
              </a:rPr>
              <a:t>2025</a:t>
            </a:r>
            <a:endParaRPr i="1" sz="900">
              <a:solidFill>
                <a:srgbClr val="246B87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228600" y="377225"/>
            <a:ext cx="4502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8575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500">
                <a:solidFill>
                  <a:srgbClr val="246B87"/>
                </a:solidFill>
                <a:latin typeface="Poppins"/>
                <a:ea typeface="Poppins"/>
                <a:cs typeface="Poppins"/>
                <a:sym typeface="Poppins"/>
              </a:rPr>
              <a:t>Proposed Solution</a:t>
            </a:r>
            <a:endParaRPr>
              <a:solidFill>
                <a:srgbClr val="246B87"/>
              </a:solidFill>
            </a:endParaRPr>
          </a:p>
        </p:txBody>
      </p:sp>
      <p:sp>
        <p:nvSpPr>
          <p:cNvPr id="111" name="Google Shape;111;p18"/>
          <p:cNvSpPr/>
          <p:nvPr/>
        </p:nvSpPr>
        <p:spPr>
          <a:xfrm rot="-5400000">
            <a:off x="337725" y="585450"/>
            <a:ext cx="173100" cy="173100"/>
          </a:xfrm>
          <a:prstGeom prst="ellipse">
            <a:avLst/>
          </a:prstGeom>
          <a:gradFill>
            <a:gsLst>
              <a:gs pos="0">
                <a:srgbClr val="E74C3F"/>
              </a:gs>
              <a:gs pos="100000">
                <a:srgbClr val="CC231C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8787" y="165575"/>
            <a:ext cx="2363515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 title="02072025 - Logo Developer Day-05.png"/>
          <p:cNvPicPr preferRelativeResize="0"/>
          <p:nvPr/>
        </p:nvPicPr>
        <p:blipFill rotWithShape="1">
          <a:blip r:embed="rId6">
            <a:alphaModFix/>
          </a:blip>
          <a:srcRect b="0" l="0" r="13629" t="63227"/>
          <a:stretch/>
        </p:blipFill>
        <p:spPr>
          <a:xfrm rot="-5400000">
            <a:off x="-421175" y="3307000"/>
            <a:ext cx="1701925" cy="84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 title="Untitled-2.jpg"/>
          <p:cNvPicPr preferRelativeResize="0"/>
          <p:nvPr/>
        </p:nvPicPr>
        <p:blipFill rotWithShape="1">
          <a:blip r:embed="rId3">
            <a:alphaModFix/>
          </a:blip>
          <a:srcRect b="0" l="4762" r="29642" t="311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 rotWithShape="1">
          <a:blip r:embed="rId4">
            <a:alphaModFix amt="20000"/>
          </a:blip>
          <a:srcRect b="0" l="-2103" r="0" t="0"/>
          <a:stretch/>
        </p:blipFill>
        <p:spPr>
          <a:xfrm>
            <a:off x="-2470750" y="-2445673"/>
            <a:ext cx="4502500" cy="437022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6350700" y="4760050"/>
            <a:ext cx="266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2025</a:t>
            </a:r>
            <a:endParaRPr i="1" sz="9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228600" y="533400"/>
            <a:ext cx="4982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8575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500">
                <a:solidFill>
                  <a:srgbClr val="DAFEE0"/>
                </a:solidFill>
                <a:latin typeface="Poppins"/>
                <a:ea typeface="Poppins"/>
                <a:cs typeface="Poppins"/>
                <a:sym typeface="Poppins"/>
              </a:rPr>
              <a:t>Key Features &amp; Tech Stack</a:t>
            </a:r>
            <a:endParaRPr>
              <a:solidFill>
                <a:srgbClr val="DAFEE0"/>
              </a:solidFill>
            </a:endParaRPr>
          </a:p>
        </p:txBody>
      </p:sp>
      <p:sp>
        <p:nvSpPr>
          <p:cNvPr id="122" name="Google Shape;122;p19"/>
          <p:cNvSpPr/>
          <p:nvPr/>
        </p:nvSpPr>
        <p:spPr>
          <a:xfrm rot="-5400000">
            <a:off x="337725" y="741625"/>
            <a:ext cx="173100" cy="173100"/>
          </a:xfrm>
          <a:prstGeom prst="ellipse">
            <a:avLst/>
          </a:prstGeom>
          <a:gradFill>
            <a:gsLst>
              <a:gs pos="0">
                <a:srgbClr val="E74C3F"/>
              </a:gs>
              <a:gs pos="100000">
                <a:srgbClr val="CC231C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8763" y="165575"/>
            <a:ext cx="2363556" cy="3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/>
        </p:nvSpPr>
        <p:spPr>
          <a:xfrm>
            <a:off x="510825" y="1189975"/>
            <a:ext cx="796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Fill in with the advantages and features of the product or solution you are offering.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0" title="Untitled-2.jpg"/>
          <p:cNvPicPr preferRelativeResize="0"/>
          <p:nvPr/>
        </p:nvPicPr>
        <p:blipFill rotWithShape="1">
          <a:blip r:embed="rId3">
            <a:alphaModFix amt="85000"/>
          </a:blip>
          <a:srcRect b="0" l="4762" r="29642" t="311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/>
          <p:nvPr>
            <p:ph idx="2" type="pic"/>
          </p:nvPr>
        </p:nvSpPr>
        <p:spPr>
          <a:xfrm>
            <a:off x="4857875" y="-20700"/>
            <a:ext cx="4286100" cy="5161800"/>
          </a:xfrm>
          <a:prstGeom prst="roundRect">
            <a:avLst>
              <a:gd fmla="val 0" name="adj"/>
            </a:avLst>
          </a:prstGeom>
          <a:solidFill>
            <a:srgbClr val="D8D8D8"/>
          </a:solidFill>
          <a:ln>
            <a:noFill/>
          </a:ln>
        </p:spPr>
      </p:sp>
      <p:pic>
        <p:nvPicPr>
          <p:cNvPr id="131" name="Google Shape;131;p20"/>
          <p:cNvPicPr preferRelativeResize="0"/>
          <p:nvPr/>
        </p:nvPicPr>
        <p:blipFill rotWithShape="1">
          <a:blip r:embed="rId4">
            <a:alphaModFix amt="35000"/>
          </a:blip>
          <a:srcRect b="0" l="-2103" r="0" t="0"/>
          <a:stretch/>
        </p:blipFill>
        <p:spPr>
          <a:xfrm>
            <a:off x="-2470750" y="-2445673"/>
            <a:ext cx="4502500" cy="437022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/>
          <p:nvPr/>
        </p:nvSpPr>
        <p:spPr>
          <a:xfrm rot="-5400000">
            <a:off x="337725" y="652800"/>
            <a:ext cx="173100" cy="173100"/>
          </a:xfrm>
          <a:prstGeom prst="ellipse">
            <a:avLst/>
          </a:prstGeom>
          <a:gradFill>
            <a:gsLst>
              <a:gs pos="0">
                <a:srgbClr val="E74C3F"/>
              </a:gs>
              <a:gs pos="100000">
                <a:srgbClr val="CC231C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337725" y="1201200"/>
            <a:ext cx="4944300" cy="3111000"/>
          </a:xfrm>
          <a:prstGeom prst="roundRect">
            <a:avLst>
              <a:gd fmla="val 9626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8763" y="165575"/>
            <a:ext cx="2363556" cy="3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/>
        </p:nvSpPr>
        <p:spPr>
          <a:xfrm>
            <a:off x="556750" y="597850"/>
            <a:ext cx="54468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500">
                <a:solidFill>
                  <a:srgbClr val="DAFEE0"/>
                </a:solidFill>
                <a:latin typeface="Poppins"/>
                <a:ea typeface="Poppins"/>
                <a:cs typeface="Poppins"/>
                <a:sym typeface="Poppins"/>
              </a:rPr>
              <a:t>Screenshots or </a:t>
            </a:r>
            <a:r>
              <a:rPr b="1" lang="en" sz="2500">
                <a:solidFill>
                  <a:srgbClr val="DAFEE0"/>
                </a:solidFill>
                <a:latin typeface="Poppins"/>
                <a:ea typeface="Poppins"/>
                <a:cs typeface="Poppins"/>
                <a:sym typeface="Poppins"/>
              </a:rPr>
              <a:t>P</a:t>
            </a:r>
            <a:r>
              <a:rPr b="1" lang="en" sz="2500">
                <a:solidFill>
                  <a:srgbClr val="DAFEE0"/>
                </a:solidFill>
                <a:latin typeface="Poppins"/>
                <a:ea typeface="Poppins"/>
                <a:cs typeface="Poppins"/>
                <a:sym typeface="Poppins"/>
              </a:rPr>
              <a:t>roduct Demo</a:t>
            </a:r>
            <a:endParaRPr b="1" sz="2500">
              <a:solidFill>
                <a:srgbClr val="DAFEE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6350700" y="4760050"/>
            <a:ext cx="266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2025</a:t>
            </a:r>
            <a:endParaRPr i="1" sz="9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606975" y="1378500"/>
            <a:ext cx="4405800" cy="27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46B87"/>
                </a:solidFill>
                <a:latin typeface="Poppins"/>
                <a:ea typeface="Poppins"/>
                <a:cs typeface="Poppins"/>
                <a:sym typeface="Poppins"/>
              </a:rPr>
              <a:t>Attach a product example in the form of a demo or screenshot of the interface.</a:t>
            </a:r>
            <a:endParaRPr>
              <a:solidFill>
                <a:srgbClr val="246B8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1" title="Untitled-2.jpg"/>
          <p:cNvPicPr preferRelativeResize="0"/>
          <p:nvPr/>
        </p:nvPicPr>
        <p:blipFill rotWithShape="1">
          <a:blip r:embed="rId3">
            <a:alphaModFix/>
          </a:blip>
          <a:srcRect b="0" l="4762" r="29642" t="311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 rotWithShape="1">
          <a:blip r:embed="rId4">
            <a:alphaModFix amt="20000"/>
          </a:blip>
          <a:srcRect b="0" l="-2103" r="0" t="0"/>
          <a:stretch/>
        </p:blipFill>
        <p:spPr>
          <a:xfrm>
            <a:off x="-2470750" y="-2445673"/>
            <a:ext cx="4502500" cy="437022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6350700" y="4760050"/>
            <a:ext cx="266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2025</a:t>
            </a:r>
            <a:endParaRPr i="1" sz="9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228600" y="533400"/>
            <a:ext cx="4982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8575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500">
                <a:solidFill>
                  <a:srgbClr val="DAFEE0"/>
                </a:solidFill>
                <a:latin typeface="Poppins"/>
                <a:ea typeface="Poppins"/>
                <a:cs typeface="Poppins"/>
                <a:sym typeface="Poppins"/>
              </a:rPr>
              <a:t>Competitive Advantage</a:t>
            </a:r>
            <a:endParaRPr>
              <a:solidFill>
                <a:srgbClr val="DAFEE0"/>
              </a:solidFill>
            </a:endParaRPr>
          </a:p>
        </p:txBody>
      </p:sp>
      <p:sp>
        <p:nvSpPr>
          <p:cNvPr id="146" name="Google Shape;146;p21"/>
          <p:cNvSpPr/>
          <p:nvPr/>
        </p:nvSpPr>
        <p:spPr>
          <a:xfrm rot="-5400000">
            <a:off x="337725" y="741625"/>
            <a:ext cx="173100" cy="173100"/>
          </a:xfrm>
          <a:prstGeom prst="ellipse">
            <a:avLst/>
          </a:prstGeom>
          <a:gradFill>
            <a:gsLst>
              <a:gs pos="0">
                <a:srgbClr val="E74C3F"/>
              </a:gs>
              <a:gs pos="100000">
                <a:srgbClr val="CC231C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8763" y="165575"/>
            <a:ext cx="2363556" cy="3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 txBox="1"/>
          <p:nvPr/>
        </p:nvSpPr>
        <p:spPr>
          <a:xfrm>
            <a:off x="562650" y="1169075"/>
            <a:ext cx="7776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Describe the unique advantages of your product that are not available in similar or previous products.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2" title="Untitled-2.jpg"/>
          <p:cNvPicPr preferRelativeResize="0"/>
          <p:nvPr/>
        </p:nvPicPr>
        <p:blipFill rotWithShape="1">
          <a:blip r:embed="rId3">
            <a:alphaModFix/>
          </a:blip>
          <a:srcRect b="0" l="4762" r="29642" t="311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 rotWithShape="1">
          <a:blip r:embed="rId4">
            <a:alphaModFix amt="20000"/>
          </a:blip>
          <a:srcRect b="0" l="-2103" r="0" t="0"/>
          <a:stretch/>
        </p:blipFill>
        <p:spPr>
          <a:xfrm>
            <a:off x="-2470750" y="-2445673"/>
            <a:ext cx="4502500" cy="437022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 txBox="1"/>
          <p:nvPr/>
        </p:nvSpPr>
        <p:spPr>
          <a:xfrm>
            <a:off x="6350700" y="4760050"/>
            <a:ext cx="266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2025</a:t>
            </a:r>
            <a:endParaRPr i="1" sz="9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228600" y="533400"/>
            <a:ext cx="6320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8575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500">
                <a:solidFill>
                  <a:srgbClr val="DAFEE0"/>
                </a:solidFill>
                <a:latin typeface="Poppins"/>
                <a:ea typeface="Poppins"/>
                <a:cs typeface="Poppins"/>
                <a:sym typeface="Poppins"/>
              </a:rPr>
              <a:t>Current Status &amp; Development Plan</a:t>
            </a:r>
            <a:endParaRPr>
              <a:solidFill>
                <a:srgbClr val="DAFEE0"/>
              </a:solidFill>
            </a:endParaRPr>
          </a:p>
        </p:txBody>
      </p:sp>
      <p:sp>
        <p:nvSpPr>
          <p:cNvPr id="157" name="Google Shape;157;p22"/>
          <p:cNvSpPr/>
          <p:nvPr/>
        </p:nvSpPr>
        <p:spPr>
          <a:xfrm rot="-5400000">
            <a:off x="337725" y="741625"/>
            <a:ext cx="173100" cy="173100"/>
          </a:xfrm>
          <a:prstGeom prst="ellipse">
            <a:avLst/>
          </a:prstGeom>
          <a:gradFill>
            <a:gsLst>
              <a:gs pos="0">
                <a:srgbClr val="E74C3F"/>
              </a:gs>
              <a:gs pos="100000">
                <a:srgbClr val="CC231C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8763" y="165575"/>
            <a:ext cx="2363556" cy="3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 txBox="1"/>
          <p:nvPr/>
        </p:nvSpPr>
        <p:spPr>
          <a:xfrm>
            <a:off x="562650" y="1102800"/>
            <a:ext cx="8128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Write the current progress status of the product you are offering and an overview of your future plans.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