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Sales Dashboard summary</a:t>
            </a:r>
            <a:endParaRPr lang="en-IN" dirty="0"/>
          </a:p>
        </p:txBody>
      </p:sp>
      <p:sp>
        <p:nvSpPr>
          <p:cNvPr id="3" name="Subtitle 2"/>
          <p:cNvSpPr>
            <a:spLocks noGrp="1"/>
          </p:cNvSpPr>
          <p:nvPr>
            <p:ph type="subTitle" idx="1"/>
          </p:nvPr>
        </p:nvSpPr>
        <p:spPr/>
        <p:txBody>
          <a:bodyPr/>
          <a:lstStyle/>
          <a:p>
            <a:r>
              <a:rPr lang="en-IN" dirty="0"/>
              <a:t>Created Using Power BI</a:t>
            </a:r>
          </a:p>
        </p:txBody>
      </p:sp>
      <p:sp>
        <p:nvSpPr>
          <p:cNvPr id="4" name="TextBox 3"/>
          <p:cNvSpPr txBox="1"/>
          <p:nvPr/>
        </p:nvSpPr>
        <p:spPr>
          <a:xfrm flipH="1">
            <a:off x="7723380" y="5593492"/>
            <a:ext cx="3760163" cy="369332"/>
          </a:xfrm>
          <a:prstGeom prst="rect">
            <a:avLst/>
          </a:prstGeom>
          <a:noFill/>
        </p:spPr>
        <p:txBody>
          <a:bodyPr wrap="square" rtlCol="0">
            <a:spAutoFit/>
          </a:bodyPr>
          <a:lstStyle/>
          <a:p>
            <a:r>
              <a:rPr lang="en-US" b="1" dirty="0"/>
              <a:t>Presented by:</a:t>
            </a:r>
            <a:r>
              <a:rPr lang="en-US" dirty="0"/>
              <a:t> </a:t>
            </a:r>
            <a:r>
              <a:rPr lang="en-US" dirty="0" err="1" smtClean="0"/>
              <a:t>Fauzia</a:t>
            </a:r>
            <a:r>
              <a:rPr lang="en-US" dirty="0" smtClean="0"/>
              <a:t> Jamal </a:t>
            </a:r>
            <a:r>
              <a:rPr lang="en-US" dirty="0"/>
              <a:t>| Task 4 | </a:t>
            </a:r>
            <a:endParaRPr lang="en-IN" dirty="0"/>
          </a:p>
        </p:txBody>
      </p:sp>
    </p:spTree>
    <p:extLst>
      <p:ext uri="{BB962C8B-B14F-4D97-AF65-F5344CB8AC3E}">
        <p14:creationId xmlns:p14="http://schemas.microsoft.com/office/powerpoint/2010/main" val="10355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p>
        </p:txBody>
      </p:sp>
      <p:sp>
        <p:nvSpPr>
          <p:cNvPr id="4" name="Content Placeholder 3"/>
          <p:cNvSpPr>
            <a:spLocks noGrp="1"/>
          </p:cNvSpPr>
          <p:nvPr>
            <p:ph idx="1"/>
          </p:nvPr>
        </p:nvSpPr>
        <p:spPr>
          <a:xfrm>
            <a:off x="581192" y="1977080"/>
            <a:ext cx="3826051" cy="4324865"/>
          </a:xfrm>
        </p:spPr>
        <p:txBody>
          <a:bodyPr>
            <a:normAutofit/>
          </a:bodyPr>
          <a:lstStyle/>
          <a:p>
            <a:r>
              <a:rPr lang="en-US" dirty="0"/>
              <a:t>In this project, I created a sales dashboard using Power BI. The main purpose was to help people in the business quickly understand important sales information. The dashboard includes charts, graphs, and summary cards to clearly show sales performance over time, by product, category, and customer </a:t>
            </a:r>
            <a:r>
              <a:rPr lang="en-US" dirty="0" smtClean="0"/>
              <a:t>type.</a:t>
            </a:r>
            <a:endParaRPr lang="en-IN" dirty="0"/>
          </a:p>
        </p:txBody>
      </p:sp>
      <p:pic>
        <p:nvPicPr>
          <p:cNvPr id="5" name="Picture 4"/>
          <p:cNvPicPr>
            <a:picLocks noChangeAspect="1"/>
          </p:cNvPicPr>
          <p:nvPr/>
        </p:nvPicPr>
        <p:blipFill>
          <a:blip r:embed="rId2"/>
          <a:stretch>
            <a:fillRect/>
          </a:stretch>
        </p:blipFill>
        <p:spPr>
          <a:xfrm>
            <a:off x="4407244" y="1912690"/>
            <a:ext cx="7471568" cy="4815282"/>
          </a:xfrm>
          <a:prstGeom prst="rect">
            <a:avLst/>
          </a:prstGeom>
        </p:spPr>
      </p:pic>
    </p:spTree>
    <p:extLst>
      <p:ext uri="{BB962C8B-B14F-4D97-AF65-F5344CB8AC3E}">
        <p14:creationId xmlns:p14="http://schemas.microsoft.com/office/powerpoint/2010/main" val="419864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a:t>
            </a:r>
            <a:r>
              <a:rPr lang="en-IN" b="1" dirty="0"/>
              <a:t>KPIs &amp; </a:t>
            </a:r>
            <a:r>
              <a:rPr lang="en-IN" b="1" dirty="0" smtClean="0"/>
              <a:t>Highlights</a:t>
            </a:r>
            <a:endParaRPr lang="en-IN" dirty="0"/>
          </a:p>
        </p:txBody>
      </p:sp>
      <p:sp>
        <p:nvSpPr>
          <p:cNvPr id="3" name="Content Placeholder 2"/>
          <p:cNvSpPr>
            <a:spLocks noGrp="1"/>
          </p:cNvSpPr>
          <p:nvPr>
            <p:ph idx="1"/>
          </p:nvPr>
        </p:nvSpPr>
        <p:spPr>
          <a:xfrm>
            <a:off x="581192" y="2088860"/>
            <a:ext cx="11029615" cy="3769940"/>
          </a:xfrm>
        </p:spPr>
        <p:txBody>
          <a:bodyPr>
            <a:normAutofit/>
          </a:bodyPr>
          <a:lstStyle/>
          <a:p>
            <a:r>
              <a:rPr lang="en-US" sz="3600" dirty="0"/>
              <a:t>The dashboard highlights two main results: </a:t>
            </a:r>
            <a:r>
              <a:rPr lang="en-US" sz="3600" b="1" dirty="0"/>
              <a:t>Total Sales</a:t>
            </a:r>
            <a:r>
              <a:rPr lang="en-US" sz="3600" dirty="0"/>
              <a:t> of </a:t>
            </a:r>
            <a:r>
              <a:rPr lang="en-US" sz="3600" b="1" dirty="0"/>
              <a:t>1.08 million</a:t>
            </a:r>
            <a:r>
              <a:rPr lang="en-US" sz="3600" dirty="0"/>
              <a:t> and </a:t>
            </a:r>
            <a:r>
              <a:rPr lang="en-US" sz="3600" b="1" dirty="0"/>
              <a:t>Total Orders</a:t>
            </a:r>
            <a:r>
              <a:rPr lang="en-US" sz="3600" dirty="0"/>
              <a:t> of </a:t>
            </a:r>
            <a:r>
              <a:rPr lang="en-US" sz="3600" b="1" dirty="0"/>
              <a:t>4,922</a:t>
            </a:r>
            <a:r>
              <a:rPr lang="en-US" sz="3600" dirty="0"/>
              <a:t>. The product with the highest sales is </a:t>
            </a:r>
            <a:r>
              <a:rPr lang="en-US" sz="3600" i="1" dirty="0"/>
              <a:t>Canon </a:t>
            </a:r>
            <a:r>
              <a:rPr lang="en-US" sz="3600" i="1" dirty="0" err="1"/>
              <a:t>imageCLASS</a:t>
            </a:r>
            <a:r>
              <a:rPr lang="en-US" sz="3600" i="1" dirty="0"/>
              <a:t> 2200 Advanced Copier</a:t>
            </a:r>
            <a:r>
              <a:rPr lang="en-US" sz="3600" dirty="0"/>
              <a:t>, which earned over </a:t>
            </a:r>
            <a:r>
              <a:rPr lang="en-US" sz="3600" b="1" dirty="0"/>
              <a:t>30,000</a:t>
            </a:r>
            <a:r>
              <a:rPr lang="en-US" sz="3600" dirty="0"/>
              <a:t> in sales. These numbers are shown in large, easy-to-read cards.</a:t>
            </a:r>
            <a:endParaRPr lang="en-IN" sz="3600" dirty="0"/>
          </a:p>
        </p:txBody>
      </p:sp>
    </p:spTree>
    <p:extLst>
      <p:ext uri="{BB962C8B-B14F-4D97-AF65-F5344CB8AC3E}">
        <p14:creationId xmlns:p14="http://schemas.microsoft.com/office/powerpoint/2010/main" val="286000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 from Visualizations</a:t>
            </a:r>
          </a:p>
        </p:txBody>
      </p:sp>
      <p:sp>
        <p:nvSpPr>
          <p:cNvPr id="3" name="Content Placeholder 2"/>
          <p:cNvSpPr>
            <a:spLocks noGrp="1"/>
          </p:cNvSpPr>
          <p:nvPr>
            <p:ph sz="half" idx="1"/>
          </p:nvPr>
        </p:nvSpPr>
        <p:spPr/>
        <p:txBody>
          <a:bodyPr>
            <a:noAutofit/>
          </a:bodyPr>
          <a:lstStyle/>
          <a:p>
            <a:r>
              <a:rPr lang="en-US" sz="2000" b="1" dirty="0"/>
              <a:t>Sales by Category:</a:t>
            </a:r>
            <a:endParaRPr lang="en-US" sz="2000" dirty="0"/>
          </a:p>
          <a:p>
            <a:pPr lvl="1"/>
            <a:r>
              <a:rPr lang="en-US" sz="2000" dirty="0"/>
              <a:t>Office Supplies: 41.67%</a:t>
            </a:r>
          </a:p>
          <a:p>
            <a:pPr lvl="1"/>
            <a:r>
              <a:rPr lang="en-US" sz="2000" dirty="0"/>
              <a:t>Furniture: 32.7%</a:t>
            </a:r>
          </a:p>
          <a:p>
            <a:pPr lvl="1"/>
            <a:r>
              <a:rPr lang="en-US" sz="2000" dirty="0"/>
              <a:t>Technology: 25.63%</a:t>
            </a:r>
          </a:p>
          <a:p>
            <a:r>
              <a:rPr lang="en-US" sz="2000" b="1" dirty="0"/>
              <a:t>Top 10 Products:</a:t>
            </a:r>
            <a:r>
              <a:rPr lang="en-US" sz="2000" dirty="0"/>
              <a:t/>
            </a:r>
            <a:br>
              <a:rPr lang="en-US" sz="2000" dirty="0"/>
            </a:br>
            <a:r>
              <a:rPr lang="en-US" sz="2000" dirty="0"/>
              <a:t>Horizontal bar chart shows top contributors by sales value</a:t>
            </a:r>
          </a:p>
          <a:p>
            <a:r>
              <a:rPr lang="en-US" sz="2000" b="1" dirty="0"/>
              <a:t>Sales Trend:</a:t>
            </a:r>
            <a:r>
              <a:rPr lang="en-US" sz="2000" dirty="0"/>
              <a:t/>
            </a:r>
            <a:br>
              <a:rPr lang="en-US" sz="2000" dirty="0"/>
            </a:br>
            <a:r>
              <a:rPr lang="en-US" sz="2000" dirty="0"/>
              <a:t>Steady growth with peak sales in </a:t>
            </a:r>
            <a:r>
              <a:rPr lang="en-US" sz="2000" b="1" dirty="0"/>
              <a:t>December</a:t>
            </a:r>
            <a:endParaRPr lang="en-US" sz="2000" dirty="0"/>
          </a:p>
        </p:txBody>
      </p:sp>
      <p:sp>
        <p:nvSpPr>
          <p:cNvPr id="4" name="Content Placeholder 3"/>
          <p:cNvSpPr>
            <a:spLocks noGrp="1"/>
          </p:cNvSpPr>
          <p:nvPr>
            <p:ph sz="half" idx="2"/>
          </p:nvPr>
        </p:nvSpPr>
        <p:spPr>
          <a:xfrm>
            <a:off x="6409189" y="2063693"/>
            <a:ext cx="5201620" cy="3797358"/>
          </a:xfrm>
        </p:spPr>
        <p:txBody>
          <a:bodyPr/>
          <a:lstStyle/>
          <a:p>
            <a:r>
              <a:rPr lang="en-US" sz="2400" dirty="0"/>
              <a:t>Sales are divided into three categories: </a:t>
            </a:r>
            <a:r>
              <a:rPr lang="en-US" sz="2400" b="1" dirty="0"/>
              <a:t>Office Supplies (42%)</a:t>
            </a:r>
            <a:r>
              <a:rPr lang="en-US" sz="2400" dirty="0"/>
              <a:t>, </a:t>
            </a:r>
            <a:r>
              <a:rPr lang="en-US" sz="2400" b="1" dirty="0"/>
              <a:t>Furniture (33%)</a:t>
            </a:r>
            <a:r>
              <a:rPr lang="en-US" sz="2400" dirty="0"/>
              <a:t>, and </a:t>
            </a:r>
            <a:r>
              <a:rPr lang="en-US" sz="2400" b="1" dirty="0"/>
              <a:t>Technology (25%)</a:t>
            </a:r>
            <a:r>
              <a:rPr lang="en-US" sz="2400" dirty="0"/>
              <a:t>. A bar chart shows the </a:t>
            </a:r>
            <a:r>
              <a:rPr lang="en-US" sz="2400" b="1" dirty="0"/>
              <a:t>Top 10 best-selling products</a:t>
            </a:r>
            <a:r>
              <a:rPr lang="en-US" sz="2400" dirty="0"/>
              <a:t>. There is also a line chart showing </a:t>
            </a:r>
            <a:r>
              <a:rPr lang="en-US" sz="2400" b="1" dirty="0"/>
              <a:t>monthly sales</a:t>
            </a:r>
            <a:r>
              <a:rPr lang="en-US" sz="2400" dirty="0"/>
              <a:t>, which go up and down, with the highest sales happening in </a:t>
            </a:r>
            <a:r>
              <a:rPr lang="en-US" sz="2400" b="1" dirty="0"/>
              <a:t>December</a:t>
            </a:r>
            <a:r>
              <a:rPr lang="en-US" dirty="0"/>
              <a:t>.</a:t>
            </a:r>
          </a:p>
        </p:txBody>
      </p:sp>
    </p:spTree>
    <p:extLst>
      <p:ext uri="{BB962C8B-B14F-4D97-AF65-F5344CB8AC3E}">
        <p14:creationId xmlns:p14="http://schemas.microsoft.com/office/powerpoint/2010/main" val="79137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Segment Performance</a:t>
            </a:r>
          </a:p>
        </p:txBody>
      </p:sp>
      <p:sp>
        <p:nvSpPr>
          <p:cNvPr id="4" name="Rectangle 1"/>
          <p:cNvSpPr>
            <a:spLocks noGrp="1" noChangeArrowheads="1"/>
          </p:cNvSpPr>
          <p:nvPr>
            <p:ph sz="half" idx="1"/>
          </p:nvPr>
        </p:nvSpPr>
        <p:spPr bwMode="auto">
          <a:xfrm>
            <a:off x="581193" y="2505643"/>
            <a:ext cx="5051832"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Sales by Segment:</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Consumer: 51.03%</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Corporate: 30.78%</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Home Office: 18.19%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Arial" panose="020B0604020202020204" pitchFamily="34" charset="0"/>
              </a:rPr>
              <a:t>Interactive Features:</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Slicers &amp; filters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Clean layout with summary cards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smtClean="0">
                <a:ln>
                  <a:noFill/>
                </a:ln>
                <a:solidFill>
                  <a:schemeClr val="tx1"/>
                </a:solidFill>
                <a:effectLst/>
                <a:latin typeface="Arial" panose="020B0604020202020204" pitchFamily="34" charset="0"/>
              </a:rPr>
              <a:t>Time-series and categorical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sz="half" idx="2"/>
          </p:nvPr>
        </p:nvSpPr>
        <p:spPr/>
        <p:txBody>
          <a:bodyPr>
            <a:normAutofit/>
          </a:bodyPr>
          <a:lstStyle/>
          <a:p>
            <a:r>
              <a:rPr lang="en-US" sz="2400" dirty="0"/>
              <a:t>The dashboard also shows sales by customer segment. </a:t>
            </a:r>
            <a:r>
              <a:rPr lang="en-US" sz="2400" b="1" dirty="0"/>
              <a:t>Consumers</a:t>
            </a:r>
            <a:r>
              <a:rPr lang="en-US" sz="2400" dirty="0"/>
              <a:t> made the most purchases (51%), followed by Corporate and Home Office customers. The design is clean and simple, with clear colors and easy-to-read charts.</a:t>
            </a:r>
            <a:endParaRPr lang="en-IN" sz="2400" dirty="0"/>
          </a:p>
        </p:txBody>
      </p:sp>
    </p:spTree>
    <p:extLst>
      <p:ext uri="{BB962C8B-B14F-4D97-AF65-F5344CB8AC3E}">
        <p14:creationId xmlns:p14="http://schemas.microsoft.com/office/powerpoint/2010/main" val="23700233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Dividend</Template>
  <TotalTime>15</TotalTime>
  <Words>299</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Courier New</vt:lpstr>
      <vt:lpstr>Gill Sans MT</vt:lpstr>
      <vt:lpstr>Wingdings 2</vt:lpstr>
      <vt:lpstr>Dividend</vt:lpstr>
      <vt:lpstr>Sales Dashboard summary</vt:lpstr>
      <vt:lpstr>Project Overview</vt:lpstr>
      <vt:lpstr>Key KPIs &amp; Highlights</vt:lpstr>
      <vt:lpstr>Insights from Visualizations</vt:lpstr>
      <vt:lpstr>Segment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 summary</dc:title>
  <dc:creator>DELL</dc:creator>
  <cp:lastModifiedBy>DELL</cp:lastModifiedBy>
  <cp:revision>2</cp:revision>
  <dcterms:created xsi:type="dcterms:W3CDTF">2025-04-20T15:07:40Z</dcterms:created>
  <dcterms:modified xsi:type="dcterms:W3CDTF">2025-04-20T15:22:42Z</dcterms:modified>
</cp:coreProperties>
</file>