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1"/>
  </p:notesMasterIdLst>
  <p:sldIdLst>
    <p:sldId id="258" r:id="rId2"/>
    <p:sldId id="256" r:id="rId3"/>
    <p:sldId id="259" r:id="rId4"/>
    <p:sldId id="266" r:id="rId5"/>
    <p:sldId id="257" r:id="rId6"/>
    <p:sldId id="284" r:id="rId7"/>
    <p:sldId id="285" r:id="rId8"/>
    <p:sldId id="286" r:id="rId9"/>
    <p:sldId id="288" r:id="rId10"/>
    <p:sldId id="289" r:id="rId11"/>
    <p:sldId id="290" r:id="rId12"/>
    <p:sldId id="291" r:id="rId13"/>
    <p:sldId id="305" r:id="rId14"/>
    <p:sldId id="292" r:id="rId15"/>
    <p:sldId id="293" r:id="rId16"/>
    <p:sldId id="294" r:id="rId17"/>
    <p:sldId id="295" r:id="rId18"/>
    <p:sldId id="296" r:id="rId19"/>
    <p:sldId id="298" r:id="rId20"/>
    <p:sldId id="299" r:id="rId21"/>
    <p:sldId id="300" r:id="rId22"/>
    <p:sldId id="302" r:id="rId23"/>
    <p:sldId id="304" r:id="rId24"/>
    <p:sldId id="307" r:id="rId25"/>
    <p:sldId id="309" r:id="rId26"/>
    <p:sldId id="317" r:id="rId27"/>
    <p:sldId id="310" r:id="rId28"/>
    <p:sldId id="314" r:id="rId29"/>
    <p:sldId id="318" r:id="rId30"/>
    <p:sldId id="312" r:id="rId31"/>
    <p:sldId id="315" r:id="rId32"/>
    <p:sldId id="316" r:id="rId33"/>
    <p:sldId id="319" r:id="rId34"/>
    <p:sldId id="321" r:id="rId35"/>
    <p:sldId id="322" r:id="rId36"/>
    <p:sldId id="323" r:id="rId37"/>
    <p:sldId id="325" r:id="rId38"/>
    <p:sldId id="326" r:id="rId39"/>
    <p:sldId id="279" r:id="rId40"/>
  </p:sldIdLst>
  <p:sldSz cx="9144000" cy="5143500" type="screen16x9"/>
  <p:notesSz cx="6858000" cy="9144000"/>
  <p:embeddedFontLst>
    <p:embeddedFont>
      <p:font typeface="Dosis" panose="020B0604020202020204" charset="0"/>
      <p:regular r:id="rId42"/>
      <p:bold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90FB67-A99D-41B4-8E7A-B8464BBC5397}">
  <a:tblStyle styleId="{B390FB67-A99D-41B4-8E7A-B8464BBC5397}"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919971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3725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0188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68383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937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9545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159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94784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7648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757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7116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56727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2446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3059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5762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0641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wrap="square" lIns="91425" tIns="91425" rIns="91425" bIns="91425" anchor="ctr" anchorCtr="0">
            <a:noAutofit/>
          </a:bodyPr>
          <a:lstStyle/>
          <a:p>
            <a:pPr marL="0" lvl="0" indent="0">
              <a:spcBef>
                <a:spcPts val="0"/>
              </a:spcBef>
              <a:buNone/>
            </a:pPr>
            <a:endParaRPr>
              <a:solidFill>
                <a:srgbClr val="434343"/>
              </a:solidFill>
            </a:endParaRPr>
          </a:p>
        </p:txBody>
      </p:sp>
      <p:sp>
        <p:nvSpPr>
          <p:cNvPr id="13" name="Shape 13"/>
          <p:cNvSpPr/>
          <p:nvPr/>
        </p:nvSpPr>
        <p:spPr>
          <a:xfrm flipH="1">
            <a:off x="1028475" y="4166400"/>
            <a:ext cx="8369700" cy="228000"/>
          </a:xfrm>
          <a:prstGeom prst="parallelogram">
            <a:avLst>
              <a:gd name="adj" fmla="val 51542"/>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wrap="square" lIns="91425" tIns="91425" rIns="91425" bIns="91425" anchor="b" anchorCtr="0"/>
          <a:lstStyle>
            <a:lvl1pPr lvl="0">
              <a:spcBef>
                <a:spcPts val="0"/>
              </a:spcBef>
              <a:buSzPts val="5200"/>
              <a:buNone/>
              <a:defRPr sz="5200"/>
            </a:lvl1pPr>
            <a:lvl2pPr lvl="1">
              <a:spcBef>
                <a:spcPts val="0"/>
              </a:spcBef>
              <a:buSzPts val="5200"/>
              <a:buNone/>
              <a:defRPr sz="5200"/>
            </a:lvl2pPr>
            <a:lvl3pPr lvl="2">
              <a:spcBef>
                <a:spcPts val="0"/>
              </a:spcBef>
              <a:buSzPts val="5200"/>
              <a:buNone/>
              <a:defRPr sz="5200"/>
            </a:lvl3pPr>
            <a:lvl4pPr lvl="3">
              <a:spcBef>
                <a:spcPts val="0"/>
              </a:spcBef>
              <a:buSzPts val="5200"/>
              <a:buNone/>
              <a:defRPr sz="5200"/>
            </a:lvl4pPr>
            <a:lvl5pPr lvl="4">
              <a:spcBef>
                <a:spcPts val="0"/>
              </a:spcBef>
              <a:buSzPts val="5200"/>
              <a:buNone/>
              <a:defRPr sz="5200"/>
            </a:lvl5pPr>
            <a:lvl6pPr lvl="5">
              <a:spcBef>
                <a:spcPts val="0"/>
              </a:spcBef>
              <a:buSzPts val="5200"/>
              <a:buNone/>
              <a:defRPr sz="5200"/>
            </a:lvl6pPr>
            <a:lvl7pPr lvl="6">
              <a:spcBef>
                <a:spcPts val="0"/>
              </a:spcBef>
              <a:buSzPts val="5200"/>
              <a:buNone/>
              <a:defRPr sz="5200"/>
            </a:lvl7pPr>
            <a:lvl8pPr lvl="7">
              <a:spcBef>
                <a:spcPts val="0"/>
              </a:spcBef>
              <a:buSzPts val="5200"/>
              <a:buNone/>
              <a:defRPr sz="5200"/>
            </a:lvl8pPr>
            <a:lvl9pPr lvl="8">
              <a:spcBef>
                <a:spcPts val="0"/>
              </a:spcBef>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wrap="square" lIns="91425" tIns="91425" rIns="91425" bIns="91425" anchor="ctr" anchorCtr="0">
            <a:noAutofit/>
          </a:bodyPr>
          <a:lstStyle/>
          <a:p>
            <a:pPr marL="0" lvl="0" indent="0" rtl="0">
              <a:spcBef>
                <a:spcPts val="0"/>
              </a:spcBef>
              <a:buNone/>
            </a:pPr>
            <a:endParaRPr>
              <a:solidFill>
                <a:srgbClr val="434343"/>
              </a:solidFill>
            </a:endParaRPr>
          </a:p>
        </p:txBody>
      </p:sp>
      <p:sp>
        <p:nvSpPr>
          <p:cNvPr id="18" name="Shape 18"/>
          <p:cNvSpPr/>
          <p:nvPr/>
        </p:nvSpPr>
        <p:spPr>
          <a:xfrm flipH="1">
            <a:off x="1028475" y="4166400"/>
            <a:ext cx="8369700" cy="228000"/>
          </a:xfrm>
          <a:prstGeom prst="parallelogram">
            <a:avLst>
              <a:gd name="adj" fmla="val 51542"/>
            </a:avLst>
          </a:prstGeom>
          <a:solidFill>
            <a:srgbClr val="222222"/>
          </a:solidFill>
          <a:ln>
            <a:noFill/>
          </a:ln>
        </p:spPr>
        <p:txBody>
          <a:bodyPr wrap="square" lIns="91425" tIns="91425" rIns="91425" bIns="91425" anchor="ctr" anchorCtr="0">
            <a:noAutofit/>
          </a:bodyPr>
          <a:lstStyle/>
          <a:p>
            <a:pPr marL="0" lvl="0" indent="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wrap="square" lIns="91425" tIns="91425" rIns="91425" bIns="91425" anchor="b" anchorCtr="0"/>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wrap="square" lIns="91425" tIns="91425" rIns="91425" bIns="91425" anchor="t" anchorCtr="0"/>
          <a:lstStyle>
            <a:lvl1pPr lvl="0" rtl="0">
              <a:spcBef>
                <a:spcPts val="0"/>
              </a:spcBef>
              <a:buClr>
                <a:srgbClr val="222222"/>
              </a:buClr>
              <a:buSzPts val="2400"/>
              <a:buNone/>
              <a:defRPr sz="2400"/>
            </a:lvl1pPr>
            <a:lvl2pPr lvl="1" rtl="0">
              <a:spcBef>
                <a:spcPts val="0"/>
              </a:spcBef>
              <a:buClr>
                <a:srgbClr val="222222"/>
              </a:buClr>
              <a:buSzPts val="2400"/>
              <a:buNone/>
              <a:defRPr/>
            </a:lvl2pPr>
            <a:lvl3pPr lvl="2" rtl="0">
              <a:spcBef>
                <a:spcPts val="0"/>
              </a:spcBef>
              <a:buClr>
                <a:srgbClr val="222222"/>
              </a:buClr>
              <a:buSzPts val="2400"/>
              <a:buNone/>
              <a:defRPr/>
            </a:lvl3pPr>
            <a:lvl4pPr lvl="3" rtl="0">
              <a:spcBef>
                <a:spcPts val="0"/>
              </a:spcBef>
              <a:buClr>
                <a:srgbClr val="222222"/>
              </a:buClr>
              <a:buSzPts val="2400"/>
              <a:buNone/>
              <a:defRPr sz="2400"/>
            </a:lvl4pPr>
            <a:lvl5pPr lvl="4" rtl="0">
              <a:spcBef>
                <a:spcPts val="0"/>
              </a:spcBef>
              <a:buClr>
                <a:srgbClr val="222222"/>
              </a:buClr>
              <a:buSzPts val="2400"/>
              <a:buNone/>
              <a:defRPr sz="2400"/>
            </a:lvl5pPr>
            <a:lvl6pPr lvl="5" rtl="0">
              <a:spcBef>
                <a:spcPts val="0"/>
              </a:spcBef>
              <a:buClr>
                <a:srgbClr val="222222"/>
              </a:buClr>
              <a:buSzPts val="2400"/>
              <a:buNone/>
              <a:defRPr sz="2400"/>
            </a:lvl6pPr>
            <a:lvl7pPr lvl="6" rtl="0">
              <a:spcBef>
                <a:spcPts val="0"/>
              </a:spcBef>
              <a:buClr>
                <a:srgbClr val="222222"/>
              </a:buClr>
              <a:buSzPts val="2400"/>
              <a:buNone/>
              <a:defRPr sz="2400"/>
            </a:lvl7pPr>
            <a:lvl8pPr lvl="7" rtl="0">
              <a:spcBef>
                <a:spcPts val="0"/>
              </a:spcBef>
              <a:buClr>
                <a:srgbClr val="222222"/>
              </a:buClr>
              <a:buSzPts val="2400"/>
              <a:buNone/>
              <a:defRPr sz="2400"/>
            </a:lvl8pPr>
            <a:lvl9pPr lvl="8" rtl="0">
              <a:spcBef>
                <a:spcPts val="0"/>
              </a:spcBef>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wrap="square" lIns="91425" tIns="91425" rIns="91425" bIns="91425" anchor="ctr" anchorCtr="0">
            <a:noAutofit/>
          </a:bodyPr>
          <a:lstStyle/>
          <a:p>
            <a:pPr marL="0" lvl="0" indent="0">
              <a:spcBef>
                <a:spcPts val="0"/>
              </a:spcBef>
              <a:buNone/>
            </a:pPr>
            <a:endParaRPr/>
          </a:p>
        </p:txBody>
      </p:sp>
      <p:sp>
        <p:nvSpPr>
          <p:cNvPr id="43" name="Shape 43"/>
          <p:cNvSpPr/>
          <p:nvPr/>
        </p:nvSpPr>
        <p:spPr>
          <a:xfrm flipH="1">
            <a:off x="472134" y="-9525"/>
            <a:ext cx="518400" cy="749100"/>
          </a:xfrm>
          <a:prstGeom prst="parallelogram">
            <a:avLst>
              <a:gd name="adj" fmla="val 75009"/>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wrap="square" lIns="91425" tIns="91425" rIns="91425" bIns="91425" anchor="ctr" anchorCtr="0">
            <a:noAutofit/>
          </a:bodyPr>
          <a:lstStyle/>
          <a:p>
            <a:pPr marL="0" lvl="0" indent="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46" name="Shape 46"/>
          <p:cNvSpPr/>
          <p:nvPr/>
        </p:nvSpPr>
        <p:spPr>
          <a:xfrm flipH="1">
            <a:off x="990375" y="4925850"/>
            <a:ext cx="8369700" cy="228000"/>
          </a:xfrm>
          <a:prstGeom prst="parallelogram">
            <a:avLst>
              <a:gd name="adj" fmla="val 51542"/>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wrap="square" lIns="91425" tIns="91425" rIns="91425" bIns="91425" anchor="ctr" anchorCtr="0"/>
          <a:lstStyle>
            <a:lvl1pPr lvl="0">
              <a:spcBef>
                <a:spcPts val="0"/>
              </a:spcBef>
              <a:buSzPts val="2400"/>
              <a:buNone/>
              <a:defRPr sz="2400" b="0"/>
            </a:lvl1pPr>
            <a:lvl2pPr lvl="1">
              <a:spcBef>
                <a:spcPts val="0"/>
              </a:spcBef>
              <a:buSzPts val="2400"/>
              <a:buNone/>
              <a:defRPr sz="2400" b="0"/>
            </a:lvl2pPr>
            <a:lvl3pPr lvl="2">
              <a:spcBef>
                <a:spcPts val="0"/>
              </a:spcBef>
              <a:buSzPts val="2400"/>
              <a:buNone/>
              <a:defRPr sz="2400" b="0"/>
            </a:lvl3pPr>
            <a:lvl4pPr lvl="3">
              <a:spcBef>
                <a:spcPts val="0"/>
              </a:spcBef>
              <a:buSzPts val="2400"/>
              <a:buNone/>
              <a:defRPr sz="2400" b="0"/>
            </a:lvl4pPr>
            <a:lvl5pPr lvl="4">
              <a:spcBef>
                <a:spcPts val="0"/>
              </a:spcBef>
              <a:buSzPts val="2400"/>
              <a:buNone/>
              <a:defRPr sz="2400" b="0"/>
            </a:lvl5pPr>
            <a:lvl6pPr lvl="5">
              <a:spcBef>
                <a:spcPts val="0"/>
              </a:spcBef>
              <a:buSzPts val="2400"/>
              <a:buNone/>
              <a:defRPr sz="2400" b="0"/>
            </a:lvl6pPr>
            <a:lvl7pPr lvl="6">
              <a:spcBef>
                <a:spcPts val="0"/>
              </a:spcBef>
              <a:buSzPts val="2400"/>
              <a:buNone/>
              <a:defRPr sz="2400" b="0"/>
            </a:lvl7pPr>
            <a:lvl8pPr lvl="7">
              <a:spcBef>
                <a:spcPts val="0"/>
              </a:spcBef>
              <a:buSzPts val="2400"/>
              <a:buNone/>
              <a:defRPr sz="2400" b="0"/>
            </a:lvl8pPr>
            <a:lvl9pPr lvl="8">
              <a:spcBef>
                <a:spcPts val="0"/>
              </a:spcBef>
              <a:buSzPts val="2400"/>
              <a:buNone/>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wrap="square" lIns="91425" tIns="91425" rIns="91425" bIns="91425" anchor="t" anchorCtr="0"/>
          <a:lstStyle>
            <a:lvl1pPr lvl="0">
              <a:spcBef>
                <a:spcPts val="0"/>
              </a:spcBef>
              <a:buSzPts val="2600"/>
              <a:buChar char="▸"/>
              <a:defRPr sz="2600"/>
            </a:lvl1pPr>
            <a:lvl2pPr lvl="1">
              <a:spcBef>
                <a:spcPts val="0"/>
              </a:spcBef>
              <a:buSzPts val="2600"/>
              <a:buChar char="▹"/>
              <a:defRPr sz="2600"/>
            </a:lvl2pPr>
            <a:lvl3pPr lvl="2">
              <a:spcBef>
                <a:spcPts val="0"/>
              </a:spcBef>
              <a:buSzPts val="2600"/>
              <a:buChar char="▹"/>
              <a:defRPr sz="2600"/>
            </a:lvl3pPr>
            <a:lvl4pPr lvl="3">
              <a:spcBef>
                <a:spcPts val="0"/>
              </a:spcBef>
              <a:buSzPts val="2600"/>
              <a:buChar char="▹"/>
              <a:defRPr sz="2600"/>
            </a:lvl4pPr>
            <a:lvl5pPr lvl="4">
              <a:spcBef>
                <a:spcPts val="0"/>
              </a:spcBef>
              <a:buSzPts val="2600"/>
              <a:buChar char="▹"/>
              <a:defRPr sz="2600"/>
            </a:lvl5pPr>
            <a:lvl6pPr lvl="5">
              <a:spcBef>
                <a:spcPts val="0"/>
              </a:spcBef>
              <a:buSzPts val="2600"/>
              <a:buChar char="▹"/>
              <a:defRPr sz="2600"/>
            </a:lvl6pPr>
            <a:lvl7pPr lvl="6">
              <a:spcBef>
                <a:spcPts val="0"/>
              </a:spcBef>
              <a:buSzPts val="2600"/>
              <a:buChar char="▹"/>
              <a:defRPr sz="2600"/>
            </a:lvl7pPr>
            <a:lvl8pPr lvl="7">
              <a:spcBef>
                <a:spcPts val="0"/>
              </a:spcBef>
              <a:buSzPts val="2600"/>
              <a:buChar char="▹"/>
              <a:defRPr sz="2600"/>
            </a:lvl8pPr>
            <a:lvl9pPr lvl="8">
              <a:spcBef>
                <a:spcPts val="0"/>
              </a:spcBef>
              <a:buSzPts val="2600"/>
              <a:buChar char="▹"/>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wrap="square" lIns="91425" tIns="91425" rIns="91425" bIns="91425" anchor="t" anchorCtr="0"/>
          <a:lstStyle>
            <a:lvl1pPr lvl="0">
              <a:spcBef>
                <a:spcPts val="0"/>
              </a:spcBef>
              <a:buSzPts val="2600"/>
              <a:buChar char="▸"/>
              <a:defRPr sz="2600"/>
            </a:lvl1pPr>
            <a:lvl2pPr lvl="1">
              <a:spcBef>
                <a:spcPts val="0"/>
              </a:spcBef>
              <a:buSzPts val="2600"/>
              <a:buChar char="▹"/>
              <a:defRPr sz="2600"/>
            </a:lvl2pPr>
            <a:lvl3pPr lvl="2">
              <a:spcBef>
                <a:spcPts val="0"/>
              </a:spcBef>
              <a:buSzPts val="2600"/>
              <a:buChar char="▹"/>
              <a:defRPr sz="2600"/>
            </a:lvl3pPr>
            <a:lvl4pPr lvl="3">
              <a:spcBef>
                <a:spcPts val="0"/>
              </a:spcBef>
              <a:buSzPts val="2600"/>
              <a:buChar char="▹"/>
              <a:defRPr sz="2600"/>
            </a:lvl4pPr>
            <a:lvl5pPr lvl="4">
              <a:spcBef>
                <a:spcPts val="0"/>
              </a:spcBef>
              <a:buSzPts val="2600"/>
              <a:buChar char="▹"/>
              <a:defRPr sz="2600"/>
            </a:lvl5pPr>
            <a:lvl6pPr lvl="5">
              <a:spcBef>
                <a:spcPts val="0"/>
              </a:spcBef>
              <a:buSzPts val="2600"/>
              <a:buChar char="▹"/>
              <a:defRPr sz="2600"/>
            </a:lvl6pPr>
            <a:lvl7pPr lvl="6">
              <a:spcBef>
                <a:spcPts val="0"/>
              </a:spcBef>
              <a:buSzPts val="2600"/>
              <a:buChar char="▹"/>
              <a:defRPr sz="2600"/>
            </a:lvl7pPr>
            <a:lvl8pPr lvl="7">
              <a:spcBef>
                <a:spcPts val="0"/>
              </a:spcBef>
              <a:buSzPts val="2600"/>
              <a:buChar char="▹"/>
              <a:defRPr sz="2600"/>
            </a:lvl8pPr>
            <a:lvl9pPr lvl="8">
              <a:spcBef>
                <a:spcPts val="0"/>
              </a:spcBef>
              <a:buSzPts val="2600"/>
              <a:buChar char="▹"/>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flipH="1">
            <a:off x="472134" y="-9525"/>
            <a:ext cx="518400" cy="749100"/>
          </a:xfrm>
          <a:prstGeom prst="parallelogram">
            <a:avLst>
              <a:gd name="adj" fmla="val 75009"/>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flipH="1">
            <a:off x="990375" y="4925850"/>
            <a:ext cx="8369700" cy="228000"/>
          </a:xfrm>
          <a:prstGeom prst="parallelogram">
            <a:avLst>
              <a:gd name="adj" fmla="val 51542"/>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txBox="1">
            <a:spLocks noGrp="1"/>
          </p:cNvSpPr>
          <p:nvPr>
            <p:ph type="title"/>
          </p:nvPr>
        </p:nvSpPr>
        <p:spPr>
          <a:xfrm>
            <a:off x="1104900" y="276075"/>
            <a:ext cx="6724500" cy="749100"/>
          </a:xfrm>
          <a:prstGeom prst="rect">
            <a:avLst/>
          </a:prstGeom>
        </p:spPr>
        <p:txBody>
          <a:bodyPr wrap="square" lIns="91425" tIns="91425" rIns="91425" bIns="91425" anchor="ctr"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98" name="Shape 98"/>
          <p:cNvSpPr/>
          <p:nvPr/>
        </p:nvSpPr>
        <p:spPr>
          <a:xfrm flipH="1">
            <a:off x="472134" y="-9525"/>
            <a:ext cx="518400" cy="749100"/>
          </a:xfrm>
          <a:prstGeom prst="parallelogram">
            <a:avLst>
              <a:gd name="adj" fmla="val 75009"/>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p:nvPr/>
        </p:nvSpPr>
        <p:spPr>
          <a:xfrm flipH="1">
            <a:off x="990375" y="4925850"/>
            <a:ext cx="8369700" cy="228000"/>
          </a:xfrm>
          <a:prstGeom prst="parallelogram">
            <a:avLst>
              <a:gd name="adj" fmla="val 51542"/>
            </a:avLst>
          </a:prstGeom>
          <a:solidFill>
            <a:srgbClr val="FF8700"/>
          </a:solidFill>
          <a:ln>
            <a:noFill/>
          </a:ln>
        </p:spPr>
        <p:txBody>
          <a:bodyPr wrap="square" lIns="91425" tIns="91425" rIns="91425" bIns="91425" anchor="ctr" anchorCtr="0">
            <a:noAutofit/>
          </a:bodyPr>
          <a:lstStyle/>
          <a:p>
            <a:pPr marL="0" lvl="0" indent="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wrap="square" lIns="91425" tIns="91425" rIns="91425" bIns="91425" anchor="ctr" anchorCtr="0"/>
          <a:lstStyle>
            <a:lvl1pPr lvl="0">
              <a:spcBef>
                <a:spcPts val="0"/>
              </a:spcBef>
              <a:buClr>
                <a:srgbClr val="FFFFFF"/>
              </a:buClr>
              <a:buSzPts val="2400"/>
              <a:buFont typeface="Dosis"/>
              <a:buNone/>
              <a:defRPr sz="2400">
                <a:solidFill>
                  <a:srgbClr val="FFFFFF"/>
                </a:solidFill>
                <a:latin typeface="Dosis"/>
                <a:ea typeface="Dosis"/>
                <a:cs typeface="Dosis"/>
                <a:sym typeface="Dosis"/>
              </a:defRPr>
            </a:lvl1pPr>
            <a:lvl2pPr lvl="1">
              <a:spcBef>
                <a:spcPts val="0"/>
              </a:spcBef>
              <a:buClr>
                <a:srgbClr val="FFFFFF"/>
              </a:buClr>
              <a:buSzPts val="2400"/>
              <a:buFont typeface="Dosis"/>
              <a:buNone/>
              <a:defRPr sz="2400">
                <a:solidFill>
                  <a:srgbClr val="FFFFFF"/>
                </a:solidFill>
                <a:latin typeface="Dosis"/>
                <a:ea typeface="Dosis"/>
                <a:cs typeface="Dosis"/>
                <a:sym typeface="Dosis"/>
              </a:defRPr>
            </a:lvl2pPr>
            <a:lvl3pPr lvl="2">
              <a:spcBef>
                <a:spcPts val="0"/>
              </a:spcBef>
              <a:buClr>
                <a:srgbClr val="FFFFFF"/>
              </a:buClr>
              <a:buSzPts val="2400"/>
              <a:buFont typeface="Dosis"/>
              <a:buNone/>
              <a:defRPr sz="2400">
                <a:solidFill>
                  <a:srgbClr val="FFFFFF"/>
                </a:solidFill>
                <a:latin typeface="Dosis"/>
                <a:ea typeface="Dosis"/>
                <a:cs typeface="Dosis"/>
                <a:sym typeface="Dosis"/>
              </a:defRPr>
            </a:lvl3pPr>
            <a:lvl4pPr lvl="3">
              <a:spcBef>
                <a:spcPts val="0"/>
              </a:spcBef>
              <a:buClr>
                <a:srgbClr val="FFFFFF"/>
              </a:buClr>
              <a:buSzPts val="2400"/>
              <a:buFont typeface="Dosis"/>
              <a:buNone/>
              <a:defRPr sz="2400">
                <a:solidFill>
                  <a:srgbClr val="FFFFFF"/>
                </a:solidFill>
                <a:latin typeface="Dosis"/>
                <a:ea typeface="Dosis"/>
                <a:cs typeface="Dosis"/>
                <a:sym typeface="Dosis"/>
              </a:defRPr>
            </a:lvl4pPr>
            <a:lvl5pPr lvl="4">
              <a:spcBef>
                <a:spcPts val="0"/>
              </a:spcBef>
              <a:buClr>
                <a:srgbClr val="FFFFFF"/>
              </a:buClr>
              <a:buSzPts val="2400"/>
              <a:buFont typeface="Dosis"/>
              <a:buNone/>
              <a:defRPr sz="2400">
                <a:solidFill>
                  <a:srgbClr val="FFFFFF"/>
                </a:solidFill>
                <a:latin typeface="Dosis"/>
                <a:ea typeface="Dosis"/>
                <a:cs typeface="Dosis"/>
                <a:sym typeface="Dosis"/>
              </a:defRPr>
            </a:lvl5pPr>
            <a:lvl6pPr lvl="5">
              <a:spcBef>
                <a:spcPts val="0"/>
              </a:spcBef>
              <a:buClr>
                <a:srgbClr val="FFFFFF"/>
              </a:buClr>
              <a:buSzPts val="2400"/>
              <a:buFont typeface="Dosis"/>
              <a:buNone/>
              <a:defRPr sz="2400">
                <a:solidFill>
                  <a:srgbClr val="FFFFFF"/>
                </a:solidFill>
                <a:latin typeface="Dosis"/>
                <a:ea typeface="Dosis"/>
                <a:cs typeface="Dosis"/>
                <a:sym typeface="Dosis"/>
              </a:defRPr>
            </a:lvl6pPr>
            <a:lvl7pPr lvl="6">
              <a:spcBef>
                <a:spcPts val="0"/>
              </a:spcBef>
              <a:buClr>
                <a:srgbClr val="FFFFFF"/>
              </a:buClr>
              <a:buSzPts val="2400"/>
              <a:buFont typeface="Dosis"/>
              <a:buNone/>
              <a:defRPr sz="2400">
                <a:solidFill>
                  <a:srgbClr val="FFFFFF"/>
                </a:solidFill>
                <a:latin typeface="Dosis"/>
                <a:ea typeface="Dosis"/>
                <a:cs typeface="Dosis"/>
                <a:sym typeface="Dosis"/>
              </a:defRPr>
            </a:lvl7pPr>
            <a:lvl8pPr lvl="7">
              <a:spcBef>
                <a:spcPts val="0"/>
              </a:spcBef>
              <a:buClr>
                <a:srgbClr val="FFFFFF"/>
              </a:buClr>
              <a:buSzPts val="2400"/>
              <a:buFont typeface="Dosis"/>
              <a:buNone/>
              <a:defRPr sz="2400">
                <a:solidFill>
                  <a:srgbClr val="FFFFFF"/>
                </a:solidFill>
                <a:latin typeface="Dosis"/>
                <a:ea typeface="Dosis"/>
                <a:cs typeface="Dosis"/>
                <a:sym typeface="Dosis"/>
              </a:defRPr>
            </a:lvl8pPr>
            <a:lvl9pPr lvl="8">
              <a:spcBef>
                <a:spcPts val="0"/>
              </a:spcBef>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wrap="square" lIns="91425" tIns="91425" rIns="91425" bIns="91425" anchor="t" anchorCtr="0"/>
          <a:lstStyle>
            <a:lvl1pPr lvl="0">
              <a:spcBef>
                <a:spcPts val="600"/>
              </a:spcBef>
              <a:buClr>
                <a:srgbClr val="FF8700"/>
              </a:buClr>
              <a:buSzPts val="3000"/>
              <a:buFont typeface="Roboto"/>
              <a:buChar char="▸"/>
              <a:defRPr sz="3000">
                <a:solidFill>
                  <a:srgbClr val="222222"/>
                </a:solidFill>
                <a:latin typeface="Roboto"/>
                <a:ea typeface="Roboto"/>
                <a:cs typeface="Roboto"/>
                <a:sym typeface="Roboto"/>
              </a:defRPr>
            </a:lvl1pPr>
            <a:lvl2pPr lvl="1">
              <a:spcBef>
                <a:spcPts val="480"/>
              </a:spcBef>
              <a:buClr>
                <a:srgbClr val="FF8700"/>
              </a:buClr>
              <a:buSzPts val="2400"/>
              <a:buFont typeface="Roboto"/>
              <a:buChar char="▹"/>
              <a:defRPr sz="2400">
                <a:solidFill>
                  <a:srgbClr val="222222"/>
                </a:solidFill>
                <a:latin typeface="Roboto"/>
                <a:ea typeface="Roboto"/>
                <a:cs typeface="Roboto"/>
                <a:sym typeface="Roboto"/>
              </a:defRPr>
            </a:lvl2pPr>
            <a:lvl3pPr lvl="2">
              <a:spcBef>
                <a:spcPts val="480"/>
              </a:spcBef>
              <a:buClr>
                <a:srgbClr val="FF8700"/>
              </a:buClr>
              <a:buSzPts val="2400"/>
              <a:buFont typeface="Roboto"/>
              <a:buChar char="▹"/>
              <a:defRPr sz="2400">
                <a:solidFill>
                  <a:srgbClr val="222222"/>
                </a:solidFill>
                <a:latin typeface="Roboto"/>
                <a:ea typeface="Roboto"/>
                <a:cs typeface="Roboto"/>
                <a:sym typeface="Roboto"/>
              </a:defRPr>
            </a:lvl3pPr>
            <a:lvl4pPr lvl="3">
              <a:spcBef>
                <a:spcPts val="360"/>
              </a:spcBef>
              <a:buClr>
                <a:srgbClr val="FF8700"/>
              </a:buClr>
              <a:buSzPts val="1800"/>
              <a:buFont typeface="Roboto"/>
              <a:buChar char="▹"/>
              <a:defRPr sz="1800">
                <a:solidFill>
                  <a:srgbClr val="222222"/>
                </a:solidFill>
                <a:latin typeface="Roboto"/>
                <a:ea typeface="Roboto"/>
                <a:cs typeface="Roboto"/>
                <a:sym typeface="Roboto"/>
              </a:defRPr>
            </a:lvl4pPr>
            <a:lvl5pPr lvl="4">
              <a:spcBef>
                <a:spcPts val="360"/>
              </a:spcBef>
              <a:buClr>
                <a:srgbClr val="FF8700"/>
              </a:buClr>
              <a:buSzPts val="1800"/>
              <a:buFont typeface="Roboto"/>
              <a:buChar char="▹"/>
              <a:defRPr sz="1800">
                <a:solidFill>
                  <a:srgbClr val="222222"/>
                </a:solidFill>
                <a:latin typeface="Roboto"/>
                <a:ea typeface="Roboto"/>
                <a:cs typeface="Roboto"/>
                <a:sym typeface="Roboto"/>
              </a:defRPr>
            </a:lvl5pPr>
            <a:lvl6pPr lvl="5">
              <a:spcBef>
                <a:spcPts val="360"/>
              </a:spcBef>
              <a:buClr>
                <a:srgbClr val="FF8700"/>
              </a:buClr>
              <a:buSzPts val="1800"/>
              <a:buFont typeface="Roboto"/>
              <a:buChar char="▹"/>
              <a:defRPr sz="1800">
                <a:solidFill>
                  <a:srgbClr val="222222"/>
                </a:solidFill>
                <a:latin typeface="Roboto"/>
                <a:ea typeface="Roboto"/>
                <a:cs typeface="Roboto"/>
                <a:sym typeface="Roboto"/>
              </a:defRPr>
            </a:lvl6pPr>
            <a:lvl7pPr lvl="6">
              <a:spcBef>
                <a:spcPts val="360"/>
              </a:spcBef>
              <a:buClr>
                <a:srgbClr val="FF8700"/>
              </a:buClr>
              <a:buSzPts val="1800"/>
              <a:buFont typeface="Roboto"/>
              <a:buChar char="▹"/>
              <a:defRPr sz="1800">
                <a:solidFill>
                  <a:srgbClr val="222222"/>
                </a:solidFill>
                <a:latin typeface="Roboto"/>
                <a:ea typeface="Roboto"/>
                <a:cs typeface="Roboto"/>
                <a:sym typeface="Roboto"/>
              </a:defRPr>
            </a:lvl7pPr>
            <a:lvl8pPr lvl="7">
              <a:spcBef>
                <a:spcPts val="360"/>
              </a:spcBef>
              <a:buClr>
                <a:srgbClr val="FF8700"/>
              </a:buClr>
              <a:buSzPts val="1800"/>
              <a:buFont typeface="Roboto"/>
              <a:buChar char="▹"/>
              <a:defRPr sz="1800">
                <a:solidFill>
                  <a:srgbClr val="222222"/>
                </a:solidFill>
                <a:latin typeface="Roboto"/>
                <a:ea typeface="Roboto"/>
                <a:cs typeface="Roboto"/>
                <a:sym typeface="Roboto"/>
              </a:defRPr>
            </a:lvl8pPr>
            <a:lvl9pPr lvl="8">
              <a:spcBef>
                <a:spcPts val="360"/>
              </a:spcBef>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wrap="square" lIns="91425" tIns="91425" rIns="91425" bIns="91425" anchor="ctr" anchorCtr="0">
            <a:noAutofit/>
          </a:bodyPr>
          <a:lstStyle/>
          <a:p>
            <a:pPr marL="0" lvl="0" indent="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subTitle" idx="4294967295"/>
          </p:nvPr>
        </p:nvSpPr>
        <p:spPr>
          <a:xfrm>
            <a:off x="2902913" y="1928643"/>
            <a:ext cx="6168349" cy="1975500"/>
          </a:xfrm>
          <a:prstGeom prst="rect">
            <a:avLst/>
          </a:prstGeom>
        </p:spPr>
        <p:txBody>
          <a:bodyPr wrap="square" lIns="91425" tIns="91425" rIns="91425" bIns="91425" anchor="t" anchorCtr="0">
            <a:noAutofit/>
          </a:bodyPr>
          <a:lstStyle/>
          <a:p>
            <a:pPr marL="0" lvl="0" indent="0" rtl="0">
              <a:spcBef>
                <a:spcPts val="0"/>
              </a:spcBef>
              <a:buNone/>
            </a:pPr>
            <a:r>
              <a:rPr lang="id-ID" sz="1600" b="1" dirty="0">
                <a:solidFill>
                  <a:srgbClr val="FFFFFF"/>
                </a:solidFill>
                <a:latin typeface="Dosis" panose="020B0604020202020204" charset="0"/>
              </a:rPr>
              <a:t>Team Pembuat :</a:t>
            </a:r>
          </a:p>
          <a:p>
            <a:pPr marL="342900" lvl="0" indent="-342900" rtl="0">
              <a:spcBef>
                <a:spcPts val="0"/>
              </a:spcBef>
              <a:buFontTx/>
              <a:buChar char="-"/>
            </a:pPr>
            <a:r>
              <a:rPr lang="id-ID" sz="1600" b="1" dirty="0">
                <a:solidFill>
                  <a:srgbClr val="FFFFFF"/>
                </a:solidFill>
                <a:latin typeface="Dosis" panose="020B0604020202020204" charset="0"/>
              </a:rPr>
              <a:t>Angga Kresnabayu 	(140810160001)</a:t>
            </a:r>
          </a:p>
          <a:p>
            <a:pPr marL="342900" lvl="0" indent="-342900" rtl="0">
              <a:spcBef>
                <a:spcPts val="0"/>
              </a:spcBef>
              <a:buFontTx/>
              <a:buChar char="-"/>
            </a:pPr>
            <a:r>
              <a:rPr lang="id-ID" sz="1600" b="1" dirty="0">
                <a:solidFill>
                  <a:srgbClr val="FFFFFF"/>
                </a:solidFill>
                <a:latin typeface="Dosis" panose="020B0604020202020204" charset="0"/>
              </a:rPr>
              <a:t>Fauzi Faruq N 		(140810160007)</a:t>
            </a:r>
          </a:p>
          <a:p>
            <a:pPr marL="342900" lvl="0" indent="-342900" rtl="0">
              <a:spcBef>
                <a:spcPts val="0"/>
              </a:spcBef>
              <a:buFontTx/>
              <a:buChar char="-"/>
            </a:pPr>
            <a:r>
              <a:rPr lang="id-ID" sz="1600" b="1" dirty="0">
                <a:solidFill>
                  <a:srgbClr val="FFFFFF"/>
                </a:solidFill>
                <a:latin typeface="Dosis" panose="020B0604020202020204" charset="0"/>
              </a:rPr>
              <a:t>Muhammad Raihan A 	(140810160013)</a:t>
            </a:r>
          </a:p>
          <a:p>
            <a:pPr marL="342900" lvl="0" indent="-342900" rtl="0">
              <a:spcBef>
                <a:spcPts val="0"/>
              </a:spcBef>
              <a:buFontTx/>
              <a:buChar char="-"/>
            </a:pPr>
            <a:r>
              <a:rPr lang="id-ID" sz="1600" b="1" dirty="0">
                <a:solidFill>
                  <a:srgbClr val="FFFFFF"/>
                </a:solidFill>
                <a:latin typeface="Dosis" panose="020B0604020202020204" charset="0"/>
              </a:rPr>
              <a:t>Muhammad Viqri F 	(140810160027)</a:t>
            </a:r>
          </a:p>
          <a:p>
            <a:pPr marL="342900" lvl="0" indent="-342900" rtl="0">
              <a:spcBef>
                <a:spcPts val="0"/>
              </a:spcBef>
              <a:buFontTx/>
              <a:buChar char="-"/>
            </a:pPr>
            <a:r>
              <a:rPr lang="id-ID" sz="1600" b="1" dirty="0">
                <a:solidFill>
                  <a:srgbClr val="FFFFFF"/>
                </a:solidFill>
                <a:latin typeface="Dosis" panose="020B0604020202020204" charset="0"/>
              </a:rPr>
              <a:t>Rafidghadah Damarta 	(140810160037)</a:t>
            </a:r>
            <a:endParaRPr lang="en" sz="1600" b="1" dirty="0">
              <a:solidFill>
                <a:srgbClr val="FFFFFF"/>
              </a:solidFill>
              <a:latin typeface="Dosis" panose="020B0604020202020204" charset="0"/>
            </a:endParaRPr>
          </a:p>
        </p:txBody>
      </p:sp>
      <p:sp>
        <p:nvSpPr>
          <p:cNvPr id="119" name="Shape 119"/>
          <p:cNvSpPr txBox="1">
            <a:spLocks noGrp="1"/>
          </p:cNvSpPr>
          <p:nvPr>
            <p:ph type="ctrTitle" idx="4294967295"/>
          </p:nvPr>
        </p:nvSpPr>
        <p:spPr>
          <a:xfrm>
            <a:off x="1433946" y="327263"/>
            <a:ext cx="6574100" cy="1396445"/>
          </a:xfrm>
          <a:prstGeom prst="rect">
            <a:avLst/>
          </a:prstGeom>
        </p:spPr>
        <p:txBody>
          <a:bodyPr wrap="square" lIns="91425" tIns="91425" rIns="91425" bIns="91425" anchor="ctr" anchorCtr="0">
            <a:noAutofit/>
          </a:bodyPr>
          <a:lstStyle/>
          <a:p>
            <a:pPr marL="0" lvl="0" indent="0">
              <a:spcBef>
                <a:spcPts val="0"/>
              </a:spcBef>
              <a:buNone/>
            </a:pPr>
            <a:r>
              <a:rPr lang="id-ID" sz="6000" dirty="0">
                <a:solidFill>
                  <a:srgbClr val="FF8700"/>
                </a:solidFill>
              </a:rPr>
              <a:t>Project Akhir </a:t>
            </a:r>
            <a:br>
              <a:rPr lang="id-ID" sz="6000" dirty="0">
                <a:solidFill>
                  <a:srgbClr val="FF8700"/>
                </a:solidFill>
              </a:rPr>
            </a:br>
            <a:r>
              <a:rPr lang="id-ID" sz="3600" u="sng" dirty="0">
                <a:solidFill>
                  <a:srgbClr val="FF8700"/>
                </a:solidFill>
              </a:rPr>
              <a:t>Object Oriented Programming</a:t>
            </a:r>
            <a:endParaRPr lang="en" sz="3600" u="sng" dirty="0">
              <a:solidFill>
                <a:srgbClr val="FF8700"/>
              </a:solidFill>
            </a:endParaRPr>
          </a:p>
        </p:txBody>
      </p:sp>
      <p:sp>
        <p:nvSpPr>
          <p:cNvPr id="121" name="Shape 121"/>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a:t>
            </a:fld>
            <a:endParaRPr lang="e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9" y="2768331"/>
            <a:ext cx="2270951" cy="196453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692" y="-53139"/>
            <a:ext cx="1902707" cy="1776847"/>
          </a:xfrm>
          <a:prstGeom prst="rect">
            <a:avLst/>
          </a:prstGeom>
        </p:spPr>
      </p:pic>
      <p:sp>
        <p:nvSpPr>
          <p:cNvPr id="3" name="TextBox 2"/>
          <p:cNvSpPr txBox="1"/>
          <p:nvPr/>
        </p:nvSpPr>
        <p:spPr>
          <a:xfrm>
            <a:off x="1179915" y="4873655"/>
            <a:ext cx="4249881" cy="307777"/>
          </a:xfrm>
          <a:prstGeom prst="rect">
            <a:avLst/>
          </a:prstGeom>
          <a:noFill/>
        </p:spPr>
        <p:txBody>
          <a:bodyPr wrap="square" rtlCol="0">
            <a:spAutoFit/>
          </a:bodyPr>
          <a:lstStyle/>
          <a:p>
            <a:r>
              <a:rPr lang="id-ID" dirty="0"/>
              <a:t>Teknik Informatika Universitas Padjadjaran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dirty="0"/>
              <a:t>InputManager.java</a:t>
            </a:r>
            <a:endParaRPr lang="en" dirty="0"/>
          </a:p>
        </p:txBody>
      </p:sp>
      <p:sp>
        <p:nvSpPr>
          <p:cNvPr id="114" name="Shape 114"/>
          <p:cNvSpPr txBox="1">
            <a:spLocks noGrp="1"/>
          </p:cNvSpPr>
          <p:nvPr>
            <p:ph type="sldNum" idx="12"/>
          </p:nvPr>
        </p:nvSpPr>
        <p:spPr>
          <a:xfrm>
            <a:off x="103909"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10</a:t>
            </a:fld>
            <a:endParaRPr lang="en" dirty="0">
              <a:solidFill>
                <a:srgbClr val="FFC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45973"/>
            <a:ext cx="1177137" cy="1018309"/>
          </a:xfrm>
          <a:prstGeom prst="rect">
            <a:avLst/>
          </a:prstGeom>
        </p:spPr>
      </p:pic>
      <p:sp>
        <p:nvSpPr>
          <p:cNvPr id="2" name="TextBox 1"/>
          <p:cNvSpPr txBox="1"/>
          <p:nvPr/>
        </p:nvSpPr>
        <p:spPr>
          <a:xfrm>
            <a:off x="1476260" y="2236424"/>
            <a:ext cx="7165744" cy="738664"/>
          </a:xfrm>
          <a:prstGeom prst="rect">
            <a:avLst/>
          </a:prstGeom>
          <a:noFill/>
        </p:spPr>
        <p:txBody>
          <a:bodyPr wrap="none" rtlCol="0">
            <a:spAutoFit/>
          </a:bodyPr>
          <a:lstStyle/>
          <a:p>
            <a:r>
              <a:rPr lang="id-ID" dirty="0"/>
              <a:t>Pada class ini mengimplement KeyListener, MouseListener,</a:t>
            </a:r>
          </a:p>
          <a:p>
            <a:r>
              <a:rPr lang="id-ID" dirty="0"/>
              <a:t>    MouseMotionListener, MouseWheelListener yang sudah tersedia di java sendiri.</a:t>
            </a:r>
          </a:p>
          <a:p>
            <a:r>
              <a:rPr lang="id-ID" dirty="0"/>
              <a:t>Class yang membuat sebuah fungsi keybord atau sebuah masukan (input) dalam game.</a:t>
            </a:r>
          </a:p>
        </p:txBody>
      </p:sp>
    </p:spTree>
    <p:extLst>
      <p:ext uri="{BB962C8B-B14F-4D97-AF65-F5344CB8AC3E}">
        <p14:creationId xmlns:p14="http://schemas.microsoft.com/office/powerpoint/2010/main" val="368874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2449" y="248584"/>
            <a:ext cx="7574400" cy="749100"/>
          </a:xfrm>
        </p:spPr>
        <p:txBody>
          <a:bodyPr/>
          <a:lstStyle/>
          <a:p>
            <a:r>
              <a:rPr lang="id-ID" dirty="0"/>
              <a:t>Folder Test</a:t>
            </a:r>
            <a:endParaRPr lang="en-US" dirty="0"/>
          </a:p>
        </p:txBody>
      </p:sp>
      <p:sp>
        <p:nvSpPr>
          <p:cNvPr id="4" name="Text Placeholder 3"/>
          <p:cNvSpPr>
            <a:spLocks noGrp="1"/>
          </p:cNvSpPr>
          <p:nvPr>
            <p:ph type="body" idx="2"/>
          </p:nvPr>
        </p:nvSpPr>
        <p:spPr/>
        <p:txBody>
          <a:bodyPr/>
          <a:lstStyle/>
          <a:p>
            <a:endParaRPr lang="en-US" dirty="0"/>
          </a:p>
        </p:txBody>
      </p:sp>
      <p:sp>
        <p:nvSpPr>
          <p:cNvPr id="5" name="Slide Number Placeholder 4"/>
          <p:cNvSpPr>
            <a:spLocks noGrp="1"/>
          </p:cNvSpPr>
          <p:nvPr>
            <p:ph type="sldNum" idx="12"/>
          </p:nvPr>
        </p:nvSpPr>
        <p:spPr>
          <a:xfrm>
            <a:off x="135081" y="0"/>
            <a:ext cx="594900" cy="731700"/>
          </a:xfrm>
        </p:spPr>
        <p:txBody>
          <a:bodyPr/>
          <a:lstStyle/>
          <a:p>
            <a:pPr marL="0" lvl="0" indent="0">
              <a:spcBef>
                <a:spcPts val="0"/>
              </a:spcBef>
              <a:buNone/>
            </a:pPr>
            <a:fld id="{00000000-1234-1234-1234-123412341234}" type="slidenum">
              <a:rPr lang="en" smtClean="0">
                <a:solidFill>
                  <a:srgbClr val="FFC000"/>
                </a:solidFill>
              </a:rPr>
              <a:t>11</a:t>
            </a:fld>
            <a:endParaRPr lang="en" dirty="0">
              <a:solidFill>
                <a:srgbClr val="FFC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88" y="2566555"/>
            <a:ext cx="2271297" cy="1964837"/>
          </a:xfrm>
          <a:prstGeom prst="rect">
            <a:avLst/>
          </a:prstGeom>
        </p:spPr>
      </p:pic>
      <p:sp>
        <p:nvSpPr>
          <p:cNvPr id="10" name="Round Same Side Corner Rectangle 9"/>
          <p:cNvSpPr/>
          <p:nvPr/>
        </p:nvSpPr>
        <p:spPr>
          <a:xfrm>
            <a:off x="2318278" y="1454727"/>
            <a:ext cx="2491202" cy="1111828"/>
          </a:xfrm>
          <a:prstGeom prst="round2SameRect">
            <a:avLst/>
          </a:prstGeom>
          <a:solidFill>
            <a:srgbClr val="FFC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id-ID" sz="2400" dirty="0">
                <a:solidFill>
                  <a:schemeClr val="tx1"/>
                </a:solidFill>
                <a:latin typeface="Dosis" panose="020B0604020202020204" charset="0"/>
              </a:rPr>
              <a:t>GameCore.java</a:t>
            </a:r>
            <a:endParaRPr lang="en-US" sz="2400" dirty="0">
              <a:solidFill>
                <a:schemeClr val="tx1"/>
              </a:solidFill>
              <a:latin typeface="Dosis" panose="020B0604020202020204" charset="0"/>
            </a:endParaRPr>
          </a:p>
        </p:txBody>
      </p:sp>
    </p:spTree>
    <p:extLst>
      <p:ext uri="{BB962C8B-B14F-4D97-AF65-F5344CB8AC3E}">
        <p14:creationId xmlns:p14="http://schemas.microsoft.com/office/powerpoint/2010/main" val="25532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dirty="0"/>
              <a:t>GameCore.java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12</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2" name="TextBox 1"/>
          <p:cNvSpPr txBox="1"/>
          <p:nvPr/>
        </p:nvSpPr>
        <p:spPr>
          <a:xfrm>
            <a:off x="914399" y="1341304"/>
            <a:ext cx="7436651" cy="738664"/>
          </a:xfrm>
          <a:prstGeom prst="rect">
            <a:avLst/>
          </a:prstGeom>
          <a:noFill/>
        </p:spPr>
        <p:txBody>
          <a:bodyPr wrap="none" rtlCol="0">
            <a:spAutoFit/>
          </a:bodyPr>
          <a:lstStyle/>
          <a:p>
            <a:r>
              <a:rPr lang="id-ID" dirty="0"/>
              <a:t>Sebuah abstrak yang menampilkan tampilan awal atau display screen dari game itu sendiri,</a:t>
            </a:r>
          </a:p>
          <a:p>
            <a:r>
              <a:rPr lang="id-ID" dirty="0"/>
              <a:t>yang mana nantinya akan dipanggil pertama di class GameEngine</a:t>
            </a:r>
          </a:p>
          <a:p>
            <a:r>
              <a:rPr lang="id-ID" dirty="0"/>
              <a:t>Didalam Class GameCore ini terdapat fungsi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786" y="2093298"/>
            <a:ext cx="3318214" cy="2057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20128" y="1958781"/>
            <a:ext cx="4271332" cy="2569934"/>
          </a:xfrm>
          <a:prstGeom prst="rect">
            <a:avLst/>
          </a:prstGeom>
          <a:noFill/>
        </p:spPr>
        <p:txBody>
          <a:bodyPr wrap="square" rtlCol="0">
            <a:spAutoFit/>
          </a:bodyPr>
          <a:lstStyle/>
          <a:p>
            <a:pPr>
              <a:lnSpc>
                <a:spcPct val="150000"/>
              </a:lnSpc>
            </a:pPr>
            <a:r>
              <a:rPr lang="id-ID" dirty="0"/>
              <a:t>Menjalankan gamr terus menerus</a:t>
            </a:r>
          </a:p>
          <a:p>
            <a:pPr>
              <a:lnSpc>
                <a:spcPct val="150000"/>
              </a:lnSpc>
            </a:pPr>
            <a:r>
              <a:rPr lang="id-ID" dirty="0"/>
              <a:t>Menampilkan display awal game, game mulai</a:t>
            </a:r>
          </a:p>
          <a:p>
            <a:pPr>
              <a:lnSpc>
                <a:spcPct val="150000"/>
              </a:lnSpc>
            </a:pPr>
            <a:r>
              <a:rPr lang="id-ID" dirty="0"/>
              <a:t>Fungsi keluar game dengan keadaan tertentu</a:t>
            </a:r>
          </a:p>
          <a:p>
            <a:pPr>
              <a:lnSpc>
                <a:spcPct val="150000"/>
              </a:lnSpc>
            </a:pPr>
            <a:r>
              <a:rPr lang="id-ID" dirty="0"/>
              <a:t>Mengeload Image</a:t>
            </a:r>
          </a:p>
          <a:p>
            <a:pPr>
              <a:lnSpc>
                <a:spcPct val="150000"/>
              </a:lnSpc>
            </a:pPr>
            <a:r>
              <a:rPr lang="id-ID" dirty="0"/>
              <a:t>Menjalankan game</a:t>
            </a:r>
          </a:p>
          <a:p>
            <a:pPr>
              <a:lnSpc>
                <a:spcPct val="150000"/>
              </a:lnSpc>
            </a:pPr>
            <a:r>
              <a:rPr lang="id-ID" dirty="0"/>
              <a:t>Memberhentikan game</a:t>
            </a:r>
          </a:p>
          <a:p>
            <a:pPr>
              <a:lnSpc>
                <a:spcPct val="150000"/>
              </a:lnSpc>
            </a:pPr>
            <a:r>
              <a:rPr lang="id-ID" dirty="0"/>
              <a:t>Memperbaharui game</a:t>
            </a:r>
          </a:p>
          <a:p>
            <a:endParaRPr lang="id-ID" dirty="0"/>
          </a:p>
        </p:txBody>
      </p:sp>
    </p:spTree>
    <p:extLst>
      <p:ext uri="{BB962C8B-B14F-4D97-AF65-F5344CB8AC3E}">
        <p14:creationId xmlns:p14="http://schemas.microsoft.com/office/powerpoint/2010/main" val="228084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 smtClean="0"/>
              <a:t>13</a:t>
            </a:fld>
            <a:endParaRPr lang="en"/>
          </a:p>
        </p:txBody>
      </p:sp>
      <p:sp>
        <p:nvSpPr>
          <p:cNvPr id="6" name="Rectangle 5"/>
          <p:cNvSpPr/>
          <p:nvPr/>
        </p:nvSpPr>
        <p:spPr>
          <a:xfrm>
            <a:off x="466624" y="1586588"/>
            <a:ext cx="8582799" cy="1815882"/>
          </a:xfrm>
          <a:prstGeom prst="rect">
            <a:avLst/>
          </a:prstGeom>
        </p:spPr>
        <p:txBody>
          <a:bodyPr wrap="none">
            <a:spAutoFit/>
          </a:bodyPr>
          <a:lstStyle/>
          <a:p>
            <a:pPr marL="285750" indent="-285750">
              <a:buFont typeface="Arial" panose="020B0604020202020204" pitchFamily="34" charset="0"/>
              <a:buChar char="•"/>
            </a:pPr>
            <a:r>
              <a:rPr lang="en-US" dirty="0" err="1"/>
              <a:t>DisplayMode</a:t>
            </a:r>
            <a:r>
              <a:rPr lang="id-ID" dirty="0"/>
              <a:t> 		:class yang disediakan oleh java untuk mengenkapsulasi ukuran juga</a:t>
            </a:r>
          </a:p>
          <a:p>
            <a:r>
              <a:rPr lang="id-ID" dirty="0"/>
              <a:t>			 ketajaman bit</a:t>
            </a:r>
          </a:p>
          <a:p>
            <a:pPr marL="285750" indent="-285750">
              <a:buFont typeface="Arial" panose="020B0604020202020204" pitchFamily="34" charset="0"/>
              <a:buChar char="•"/>
            </a:pPr>
            <a:r>
              <a:rPr lang="id-ID" dirty="0"/>
              <a:t>ScreenManager 		:memanggil fungsi anggota gambar pada tiap objek di dalam kontainer,</a:t>
            </a:r>
          </a:p>
          <a:p>
            <a:pPr lvl="1"/>
            <a:r>
              <a:rPr lang="id-ID" dirty="0"/>
              <a:t>			 tanpa memandang tipe objek. .</a:t>
            </a:r>
          </a:p>
          <a:p>
            <a:pPr marL="285750" indent="-285750">
              <a:buFont typeface="Arial" panose="020B0604020202020204" pitchFamily="34" charset="0"/>
              <a:buChar char="•"/>
            </a:pPr>
            <a:r>
              <a:rPr lang="id-ID" dirty="0"/>
              <a:t>Thread			: yaitu kemampuan yang disediakan oleh Java untuk membuat aplikasi</a:t>
            </a:r>
          </a:p>
          <a:p>
            <a:r>
              <a:rPr lang="id-ID" dirty="0"/>
              <a:t>			 yang tangguh</a:t>
            </a:r>
          </a:p>
          <a:p>
            <a:pPr marL="285750" indent="-285750">
              <a:buFont typeface="Arial" panose="020B0604020202020204" pitchFamily="34" charset="0"/>
              <a:buChar char="•"/>
            </a:pPr>
            <a:r>
              <a:rPr lang="id-ID" dirty="0"/>
              <a:t>System.currentTimeMillis()	:berguna untuk mengambil waktu saat ini dalam satuan milidetik</a:t>
            </a:r>
          </a:p>
          <a:p>
            <a:pPr marL="285750" indent="-285750">
              <a:buFont typeface="Arial" panose="020B0604020202020204" pitchFamily="34" charset="0"/>
              <a:buChar char="•"/>
            </a:pPr>
            <a:endParaRPr lang="id-ID" dirty="0"/>
          </a:p>
        </p:txBody>
      </p:sp>
    </p:spTree>
    <p:extLst>
      <p:ext uri="{BB962C8B-B14F-4D97-AF65-F5344CB8AC3E}">
        <p14:creationId xmlns:p14="http://schemas.microsoft.com/office/powerpoint/2010/main" val="29800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3000"/>
            <a:lum/>
          </a:blip>
          <a:srcRect/>
          <a:stretch>
            <a:fillRect t="-9000" b="-9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04900" y="276075"/>
            <a:ext cx="6724500" cy="749100"/>
          </a:xfrm>
          <a:prstGeom prst="rect">
            <a:avLst/>
          </a:prstGeom>
        </p:spPr>
        <p:txBody>
          <a:bodyPr wrap="square" lIns="91425" tIns="91425" rIns="91425" bIns="91425" anchor="ctr" anchorCtr="0">
            <a:noAutofit/>
          </a:bodyPr>
          <a:lstStyle/>
          <a:p>
            <a:pPr marL="0" lvl="0" indent="0" rtl="0">
              <a:spcBef>
                <a:spcPts val="0"/>
              </a:spcBef>
              <a:buNone/>
            </a:pPr>
            <a:r>
              <a:rPr lang="id-ID" b="0" dirty="0"/>
              <a:t>Folder TileGame</a:t>
            </a:r>
            <a:endParaRPr lang="en" dirty="0"/>
          </a:p>
        </p:txBody>
      </p:sp>
      <p:sp>
        <p:nvSpPr>
          <p:cNvPr id="191" name="Shape 191"/>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14</a:t>
            </a:fld>
            <a:endParaRPr lang="en" dirty="0">
              <a:solidFill>
                <a:srgbClr val="FFC000"/>
              </a:solidFill>
            </a:endParaRPr>
          </a:p>
        </p:txBody>
      </p:sp>
      <p:sp>
        <p:nvSpPr>
          <p:cNvPr id="7" name="Round Same Side Corner Rectangle 6"/>
          <p:cNvSpPr/>
          <p:nvPr/>
        </p:nvSpPr>
        <p:spPr>
          <a:xfrm>
            <a:off x="516327" y="1768069"/>
            <a:ext cx="2098963" cy="430973"/>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MapLoader.java</a:t>
            </a:r>
            <a:endParaRPr lang="en-US" dirty="0">
              <a:latin typeface="Dosis" panose="020B060402020202020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 y="4125191"/>
            <a:ext cx="1177137" cy="1018309"/>
          </a:xfrm>
          <a:prstGeom prst="rect">
            <a:avLst/>
          </a:prstGeom>
        </p:spPr>
      </p:pic>
      <p:sp>
        <p:nvSpPr>
          <p:cNvPr id="10" name="Round Same Side Corner Rectangle 9"/>
          <p:cNvSpPr/>
          <p:nvPr/>
        </p:nvSpPr>
        <p:spPr>
          <a:xfrm>
            <a:off x="516327" y="1187065"/>
            <a:ext cx="2098963" cy="430973"/>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GameEngine.java</a:t>
            </a:r>
            <a:endParaRPr lang="en-US" dirty="0">
              <a:latin typeface="Dosis" panose="020B0604020202020204" charset="0"/>
            </a:endParaRPr>
          </a:p>
        </p:txBody>
      </p:sp>
      <p:sp>
        <p:nvSpPr>
          <p:cNvPr id="11" name="Round Same Side Corner Rectangle 10"/>
          <p:cNvSpPr/>
          <p:nvPr/>
        </p:nvSpPr>
        <p:spPr>
          <a:xfrm>
            <a:off x="516327" y="3598291"/>
            <a:ext cx="2098963" cy="430973"/>
          </a:xfrm>
          <a:prstGeom prst="round2Same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id-ID" dirty="0">
                <a:latin typeface="Dosis" panose="020B0604020202020204" charset="0"/>
              </a:rPr>
              <a:t>Sprites</a:t>
            </a:r>
            <a:endParaRPr lang="en-US" dirty="0">
              <a:latin typeface="Dosis" panose="020B0604020202020204" charset="0"/>
            </a:endParaRPr>
          </a:p>
        </p:txBody>
      </p:sp>
      <p:sp>
        <p:nvSpPr>
          <p:cNvPr id="8" name="Round Same Side Corner Rectangle 7"/>
          <p:cNvSpPr/>
          <p:nvPr/>
        </p:nvSpPr>
        <p:spPr>
          <a:xfrm>
            <a:off x="516327" y="2349073"/>
            <a:ext cx="2098963" cy="430973"/>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TileMap.java</a:t>
            </a:r>
            <a:endParaRPr lang="en-US" dirty="0">
              <a:latin typeface="Dosis" panose="020B0604020202020204" charset="0"/>
            </a:endParaRPr>
          </a:p>
        </p:txBody>
      </p:sp>
      <p:sp>
        <p:nvSpPr>
          <p:cNvPr id="12" name="Round Same Side Corner Rectangle 11"/>
          <p:cNvSpPr/>
          <p:nvPr/>
        </p:nvSpPr>
        <p:spPr>
          <a:xfrm>
            <a:off x="516327" y="2973682"/>
            <a:ext cx="2098963" cy="430973"/>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TileMapDrawer.java</a:t>
            </a:r>
            <a:endParaRPr lang="en-US" dirty="0">
              <a:latin typeface="Dosis" panose="020B0604020202020204" charset="0"/>
            </a:endParaRPr>
          </a:p>
        </p:txBody>
      </p:sp>
      <p:sp>
        <p:nvSpPr>
          <p:cNvPr id="13" name="Round Same Side Corner Rectangle 12"/>
          <p:cNvSpPr/>
          <p:nvPr/>
        </p:nvSpPr>
        <p:spPr>
          <a:xfrm>
            <a:off x="4887437" y="2199042"/>
            <a:ext cx="1897828" cy="436446"/>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Fly.java</a:t>
            </a:r>
            <a:endParaRPr lang="en-US" dirty="0">
              <a:latin typeface="Dosis" panose="020B0604020202020204" charset="0"/>
            </a:endParaRPr>
          </a:p>
        </p:txBody>
      </p:sp>
      <p:sp>
        <p:nvSpPr>
          <p:cNvPr id="14" name="Round Same Side Corner Rectangle 13"/>
          <p:cNvSpPr/>
          <p:nvPr/>
        </p:nvSpPr>
        <p:spPr>
          <a:xfrm>
            <a:off x="4887437" y="1618038"/>
            <a:ext cx="1897828" cy="436446"/>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Creature.java</a:t>
            </a:r>
            <a:endParaRPr lang="en-US" dirty="0">
              <a:latin typeface="Dosis" panose="020B0604020202020204" charset="0"/>
            </a:endParaRPr>
          </a:p>
        </p:txBody>
      </p:sp>
      <p:sp>
        <p:nvSpPr>
          <p:cNvPr id="15" name="Round Same Side Corner Rectangle 14"/>
          <p:cNvSpPr/>
          <p:nvPr/>
        </p:nvSpPr>
        <p:spPr>
          <a:xfrm>
            <a:off x="4887437" y="2780046"/>
            <a:ext cx="1897828" cy="436446"/>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Grub.java</a:t>
            </a:r>
            <a:endParaRPr lang="en-US" dirty="0">
              <a:latin typeface="Dosis" panose="020B0604020202020204" charset="0"/>
            </a:endParaRPr>
          </a:p>
        </p:txBody>
      </p:sp>
      <p:sp>
        <p:nvSpPr>
          <p:cNvPr id="16" name="Round Same Side Corner Rectangle 15"/>
          <p:cNvSpPr/>
          <p:nvPr/>
        </p:nvSpPr>
        <p:spPr>
          <a:xfrm>
            <a:off x="4887437" y="3404655"/>
            <a:ext cx="1897828" cy="436446"/>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Dosis" panose="020B0604020202020204" charset="0"/>
              </a:rPr>
              <a:t>PowerUp.java</a:t>
            </a:r>
            <a:endParaRPr lang="en-US" dirty="0">
              <a:latin typeface="Dosis" panose="020B0604020202020204" charset="0"/>
            </a:endParaRPr>
          </a:p>
        </p:txBody>
      </p:sp>
      <p:cxnSp>
        <p:nvCxnSpPr>
          <p:cNvPr id="3" name="Straight Arrow Connector 2"/>
          <p:cNvCxnSpPr>
            <a:cxnSpLocks/>
            <a:stCxn id="11" idx="0"/>
            <a:endCxn id="14" idx="2"/>
          </p:cNvCxnSpPr>
          <p:nvPr/>
        </p:nvCxnSpPr>
        <p:spPr>
          <a:xfrm flipV="1">
            <a:off x="2615290" y="1836261"/>
            <a:ext cx="2272147" cy="19775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a:cxnSpLocks/>
            <a:stCxn id="11" idx="0"/>
            <a:endCxn id="13" idx="2"/>
          </p:cNvCxnSpPr>
          <p:nvPr/>
        </p:nvCxnSpPr>
        <p:spPr>
          <a:xfrm flipV="1">
            <a:off x="2615290" y="2417265"/>
            <a:ext cx="2272147" cy="13965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cxnSpLocks/>
            <a:stCxn id="11" idx="0"/>
            <a:endCxn id="15" idx="2"/>
          </p:cNvCxnSpPr>
          <p:nvPr/>
        </p:nvCxnSpPr>
        <p:spPr>
          <a:xfrm flipV="1">
            <a:off x="2615290" y="2998269"/>
            <a:ext cx="2272147" cy="8155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cxnSpLocks/>
            <a:stCxn id="11" idx="0"/>
            <a:endCxn id="16" idx="2"/>
          </p:cNvCxnSpPr>
          <p:nvPr/>
        </p:nvCxnSpPr>
        <p:spPr>
          <a:xfrm flipV="1">
            <a:off x="2615290" y="3622878"/>
            <a:ext cx="2272147" cy="1909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19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anim calcmode="lin" valueType="num">
                                      <p:cBhvr>
                                        <p:cTn id="8" dur="700" fill="hold"/>
                                        <p:tgtEl>
                                          <p:spTgt spid="10"/>
                                        </p:tgtEl>
                                        <p:attrNameLst>
                                          <p:attrName>ppt_x</p:attrName>
                                        </p:attrNameLst>
                                      </p:cBhvr>
                                      <p:tavLst>
                                        <p:tav tm="0">
                                          <p:val>
                                            <p:strVal val="#ppt_x"/>
                                          </p:val>
                                        </p:tav>
                                        <p:tav tm="100000">
                                          <p:val>
                                            <p:strVal val="#ppt_x"/>
                                          </p:val>
                                        </p:tav>
                                      </p:tavLst>
                                    </p:anim>
                                    <p:anim calcmode="lin" valueType="num">
                                      <p:cBhvr>
                                        <p:cTn id="9" dur="7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00"/>
                                        <p:tgtEl>
                                          <p:spTgt spid="7"/>
                                        </p:tgtEl>
                                      </p:cBhvr>
                                    </p:animEffect>
                                    <p:anim calcmode="lin" valueType="num">
                                      <p:cBhvr>
                                        <p:cTn id="13" dur="700" fill="hold"/>
                                        <p:tgtEl>
                                          <p:spTgt spid="7"/>
                                        </p:tgtEl>
                                        <p:attrNameLst>
                                          <p:attrName>ppt_x</p:attrName>
                                        </p:attrNameLst>
                                      </p:cBhvr>
                                      <p:tavLst>
                                        <p:tav tm="0">
                                          <p:val>
                                            <p:strVal val="#ppt_x"/>
                                          </p:val>
                                        </p:tav>
                                        <p:tav tm="100000">
                                          <p:val>
                                            <p:strVal val="#ppt_x"/>
                                          </p:val>
                                        </p:tav>
                                      </p:tavLst>
                                    </p:anim>
                                    <p:anim calcmode="lin" valueType="num">
                                      <p:cBhvr>
                                        <p:cTn id="14" dur="7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00"/>
                                        <p:tgtEl>
                                          <p:spTgt spid="8"/>
                                        </p:tgtEl>
                                      </p:cBhvr>
                                    </p:animEffect>
                                    <p:anim calcmode="lin" valueType="num">
                                      <p:cBhvr>
                                        <p:cTn id="18" dur="700" fill="hold"/>
                                        <p:tgtEl>
                                          <p:spTgt spid="8"/>
                                        </p:tgtEl>
                                        <p:attrNameLst>
                                          <p:attrName>ppt_x</p:attrName>
                                        </p:attrNameLst>
                                      </p:cBhvr>
                                      <p:tavLst>
                                        <p:tav tm="0">
                                          <p:val>
                                            <p:strVal val="#ppt_x"/>
                                          </p:val>
                                        </p:tav>
                                        <p:tav tm="100000">
                                          <p:val>
                                            <p:strVal val="#ppt_x"/>
                                          </p:val>
                                        </p:tav>
                                      </p:tavLst>
                                    </p:anim>
                                    <p:anim calcmode="lin" valueType="num">
                                      <p:cBhvr>
                                        <p:cTn id="19" dur="7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8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00"/>
                                        <p:tgtEl>
                                          <p:spTgt spid="12"/>
                                        </p:tgtEl>
                                      </p:cBhvr>
                                    </p:animEffect>
                                    <p:anim calcmode="lin" valueType="num">
                                      <p:cBhvr>
                                        <p:cTn id="23" dur="700" fill="hold"/>
                                        <p:tgtEl>
                                          <p:spTgt spid="12"/>
                                        </p:tgtEl>
                                        <p:attrNameLst>
                                          <p:attrName>ppt_x</p:attrName>
                                        </p:attrNameLst>
                                      </p:cBhvr>
                                      <p:tavLst>
                                        <p:tav tm="0">
                                          <p:val>
                                            <p:strVal val="#ppt_x"/>
                                          </p:val>
                                        </p:tav>
                                        <p:tav tm="100000">
                                          <p:val>
                                            <p:strVal val="#ppt_x"/>
                                          </p:val>
                                        </p:tav>
                                      </p:tavLst>
                                    </p:anim>
                                    <p:anim calcmode="lin" valueType="num">
                                      <p:cBhvr>
                                        <p:cTn id="24" dur="7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2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00"/>
                                        <p:tgtEl>
                                          <p:spTgt spid="11"/>
                                        </p:tgtEl>
                                      </p:cBhvr>
                                    </p:animEffect>
                                    <p:anim calcmode="lin" valueType="num">
                                      <p:cBhvr>
                                        <p:cTn id="28" dur="700" fill="hold"/>
                                        <p:tgtEl>
                                          <p:spTgt spid="11"/>
                                        </p:tgtEl>
                                        <p:attrNameLst>
                                          <p:attrName>ppt_x</p:attrName>
                                        </p:attrNameLst>
                                      </p:cBhvr>
                                      <p:tavLst>
                                        <p:tav tm="0">
                                          <p:val>
                                            <p:strVal val="#ppt_x"/>
                                          </p:val>
                                        </p:tav>
                                        <p:tav tm="100000">
                                          <p:val>
                                            <p:strVal val="#ppt_x"/>
                                          </p:val>
                                        </p:tav>
                                      </p:tavLst>
                                    </p:anim>
                                    <p:anim calcmode="lin" valueType="num">
                                      <p:cBhvr>
                                        <p:cTn id="29" dur="7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19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par>
                                <p:cTn id="40" presetID="22" presetClass="entr" presetSubtype="8"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par>
                          <p:cTn id="43" fill="hold">
                            <p:stCondLst>
                              <p:cond delay="24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8"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GameEngine.java </a:t>
            </a:r>
            <a:r>
              <a:rPr lang="id-ID" b="1" dirty="0"/>
              <a:t>[Main Class]</a:t>
            </a:r>
            <a:endParaRPr lang="en-US" b="1" dirty="0"/>
          </a:p>
        </p:txBody>
      </p:sp>
      <p:sp>
        <p:nvSpPr>
          <p:cNvPr id="3" name="Slide Number Placeholder 2"/>
          <p:cNvSpPr>
            <a:spLocks noGrp="1"/>
          </p:cNvSpPr>
          <p:nvPr>
            <p:ph type="sldNum" idx="12"/>
          </p:nvPr>
        </p:nvSpPr>
        <p:spPr/>
        <p:txBody>
          <a:bodyPr/>
          <a:lstStyle/>
          <a:p>
            <a:pPr marL="0" lvl="0" indent="0" rtl="0">
              <a:spcBef>
                <a:spcPts val="0"/>
              </a:spcBef>
              <a:buNone/>
            </a:pPr>
            <a:fld id="{00000000-1234-1234-1234-123412341234}" type="slidenum">
              <a:rPr lang="en" smtClean="0">
                <a:solidFill>
                  <a:srgbClr val="FFC000"/>
                </a:solidFill>
              </a:rPr>
              <a:t>15</a:t>
            </a:fld>
            <a:endParaRPr lang="en"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1" y="4135582"/>
            <a:ext cx="1177137" cy="1018309"/>
          </a:xfrm>
          <a:prstGeom prst="rect">
            <a:avLst/>
          </a:prstGeom>
        </p:spPr>
      </p:pic>
      <p:sp>
        <p:nvSpPr>
          <p:cNvPr id="5" name="Shape 105">
            <a:extLst>
              <a:ext uri="{FF2B5EF4-FFF2-40B4-BE49-F238E27FC236}">
                <a16:creationId xmlns:a16="http://schemas.microsoft.com/office/drawing/2014/main" id="{B0CB69AF-39D2-471C-BFB5-6B5B9E917C51}"/>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Kode ini merupakaan koordinator game ini. Kode ini yang menangani hampir semua yang terjadi didalam game seperti mulai game, level berikutnya, ketentuan skor, dan lain sebagainya. Semua fungsinya dipanggil dari class lain</a:t>
            </a:r>
          </a:p>
          <a:p>
            <a:endParaRPr lang="en" sz="3200" dirty="0">
              <a:solidFill>
                <a:schemeClr val="tx1"/>
              </a:solidFill>
            </a:endParaRPr>
          </a:p>
        </p:txBody>
      </p:sp>
    </p:spTree>
    <p:extLst>
      <p:ext uri="{BB962C8B-B14F-4D97-AF65-F5344CB8AC3E}">
        <p14:creationId xmlns:p14="http://schemas.microsoft.com/office/powerpoint/2010/main" val="251907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MapLoader.java</a:t>
            </a:r>
            <a:endParaRPr lang="en-US" dirty="0"/>
          </a:p>
        </p:txBody>
      </p:sp>
      <p:sp>
        <p:nvSpPr>
          <p:cNvPr id="3" name="Slide Number Placeholder 2"/>
          <p:cNvSpPr>
            <a:spLocks noGrp="1"/>
          </p:cNvSpPr>
          <p:nvPr>
            <p:ph type="sldNum" idx="12"/>
          </p:nvPr>
        </p:nvSpPr>
        <p:spPr/>
        <p:txBody>
          <a:bodyPr/>
          <a:lstStyle/>
          <a:p>
            <a:pPr marL="0" lvl="0" indent="0" rtl="0">
              <a:spcBef>
                <a:spcPts val="0"/>
              </a:spcBef>
              <a:buNone/>
            </a:pPr>
            <a:fld id="{00000000-1234-1234-1234-123412341234}" type="slidenum">
              <a:rPr lang="en" smtClean="0">
                <a:solidFill>
                  <a:srgbClr val="FFC000"/>
                </a:solidFill>
              </a:rPr>
              <a:t>16</a:t>
            </a:fld>
            <a:endParaRPr lang="en"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6" name="Shape 105">
            <a:extLst>
              <a:ext uri="{FF2B5EF4-FFF2-40B4-BE49-F238E27FC236}">
                <a16:creationId xmlns:a16="http://schemas.microsoft.com/office/drawing/2014/main" id="{0171218E-ADC9-4CB9-ACE9-5060E6C49AC1}"/>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Kode ini yang bertanggung jawab dengan pemuatan level. Kode ini yang mengatur struktur level, sprite, tile, termasuk kloning objek. </a:t>
            </a:r>
            <a:endParaRPr lang="en" sz="3200" dirty="0">
              <a:solidFill>
                <a:schemeClr val="tx1"/>
              </a:solidFill>
            </a:endParaRPr>
          </a:p>
        </p:txBody>
      </p:sp>
    </p:spTree>
    <p:extLst>
      <p:ext uri="{BB962C8B-B14F-4D97-AF65-F5344CB8AC3E}">
        <p14:creationId xmlns:p14="http://schemas.microsoft.com/office/powerpoint/2010/main" val="3850483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TileMap.java</a:t>
            </a:r>
            <a:endParaRPr lang="en-US" dirty="0"/>
          </a:p>
        </p:txBody>
      </p:sp>
      <p:sp>
        <p:nvSpPr>
          <p:cNvPr id="3" name="Slide Number Placeholder 2"/>
          <p:cNvSpPr>
            <a:spLocks noGrp="1"/>
          </p:cNvSpPr>
          <p:nvPr>
            <p:ph type="sldNum" idx="12"/>
          </p:nvPr>
        </p:nvSpPr>
        <p:spPr/>
        <p:txBody>
          <a:bodyPr/>
          <a:lstStyle/>
          <a:p>
            <a:pPr marL="0" lvl="0" indent="0" rtl="0">
              <a:spcBef>
                <a:spcPts val="0"/>
              </a:spcBef>
              <a:buNone/>
            </a:pPr>
            <a:fld id="{00000000-1234-1234-1234-123412341234}" type="slidenum">
              <a:rPr lang="en" smtClean="0">
                <a:solidFill>
                  <a:srgbClr val="FFC000"/>
                </a:solidFill>
              </a:rPr>
              <a:t>17</a:t>
            </a:fld>
            <a:endParaRPr lang="en"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C1B6EB70-0A22-45B8-A2C5-EA89D2EAE1FD}"/>
              </a:ext>
            </a:extLst>
          </p:cNvPr>
          <p:cNvSpPr txBox="1">
            <a:spLocks/>
          </p:cNvSpPr>
          <p:nvPr/>
        </p:nvSpPr>
        <p:spPr>
          <a:xfrm>
            <a:off x="1101386" y="1186390"/>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sz="3200" dirty="0">
                <a:solidFill>
                  <a:schemeClr val="tx1"/>
                </a:solidFill>
              </a:rPr>
              <a:t>	</a:t>
            </a:r>
            <a:r>
              <a:rPr lang="id-ID" dirty="0">
                <a:solidFill>
                  <a:schemeClr val="tx1"/>
                </a:solidFill>
              </a:rPr>
              <a:t>Kode ini membaca data tentang struktur map, termasuk spritenya dari direktori </a:t>
            </a:r>
            <a:r>
              <a:rPr lang="id-ID" b="1" dirty="0">
                <a:solidFill>
                  <a:schemeClr val="tx1"/>
                </a:solidFill>
              </a:rPr>
              <a:t>maps. </a:t>
            </a:r>
            <a:endParaRPr lang="en" sz="3200" dirty="0">
              <a:solidFill>
                <a:schemeClr val="tx1"/>
              </a:solidFill>
            </a:endParaRPr>
          </a:p>
        </p:txBody>
      </p:sp>
    </p:spTree>
    <p:extLst>
      <p:ext uri="{BB962C8B-B14F-4D97-AF65-F5344CB8AC3E}">
        <p14:creationId xmlns:p14="http://schemas.microsoft.com/office/powerpoint/2010/main" val="124165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TileMapDrawer.java</a:t>
            </a:r>
            <a:endParaRPr lang="en-US" dirty="0"/>
          </a:p>
        </p:txBody>
      </p:sp>
      <p:sp>
        <p:nvSpPr>
          <p:cNvPr id="3" name="Slide Number Placeholder 2"/>
          <p:cNvSpPr>
            <a:spLocks noGrp="1"/>
          </p:cNvSpPr>
          <p:nvPr>
            <p:ph type="sldNum" idx="12"/>
          </p:nvPr>
        </p:nvSpPr>
        <p:spPr/>
        <p:txBody>
          <a:bodyPr/>
          <a:lstStyle/>
          <a:p>
            <a:pPr marL="0" lvl="0" indent="0" rtl="0">
              <a:spcBef>
                <a:spcPts val="0"/>
              </a:spcBef>
              <a:buNone/>
            </a:pPr>
            <a:fld id="{00000000-1234-1234-1234-123412341234}" type="slidenum">
              <a:rPr lang="en" smtClean="0">
                <a:solidFill>
                  <a:srgbClr val="FFC000"/>
                </a:solidFill>
              </a:rPr>
              <a:t>18</a:t>
            </a:fld>
            <a:endParaRPr lang="en"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D4970BDC-301B-47B0-B8F6-10E0039CFE2F}"/>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sz="3200" dirty="0">
                <a:solidFill>
                  <a:schemeClr val="tx1"/>
                </a:solidFill>
              </a:rPr>
              <a:t>	</a:t>
            </a:r>
            <a:r>
              <a:rPr lang="id-ID" dirty="0">
                <a:solidFill>
                  <a:schemeClr val="tx1"/>
                </a:solidFill>
              </a:rPr>
              <a:t>Kode ini yang menggambar level di layar. Dia yang menggambar background game. Kode ini pula yang mengaktifkan efek parallax pada background.</a:t>
            </a:r>
            <a:endParaRPr lang="en" sz="3200" dirty="0">
              <a:solidFill>
                <a:schemeClr val="tx1"/>
              </a:solidFill>
            </a:endParaRPr>
          </a:p>
        </p:txBody>
      </p:sp>
    </p:spTree>
    <p:extLst>
      <p:ext uri="{BB962C8B-B14F-4D97-AF65-F5344CB8AC3E}">
        <p14:creationId xmlns:p14="http://schemas.microsoft.com/office/powerpoint/2010/main" val="99204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dirty="0"/>
              <a:t>Sprites\Creature.java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19</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9C496DC6-042F-4564-AE95-C3D6F7A4A204}"/>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Creature, Makhluk, adalah sprite yang terpengaruh dengan gravitasi dan bisa mati. Mereka punya 4 animasi : Gerak kiri, kanan, mati menghadap kiri, dan mati menghadap kanan</a:t>
            </a:r>
            <a:endParaRPr lang="en" sz="3200" dirty="0">
              <a:solidFill>
                <a:schemeClr val="tx1"/>
              </a:solidFill>
            </a:endParaRPr>
          </a:p>
        </p:txBody>
      </p:sp>
    </p:spTree>
    <p:extLst>
      <p:ext uri="{BB962C8B-B14F-4D97-AF65-F5344CB8AC3E}">
        <p14:creationId xmlns:p14="http://schemas.microsoft.com/office/powerpoint/2010/main" val="279201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267627" y="-500621"/>
            <a:ext cx="4800600" cy="3981296"/>
          </a:xfrm>
          <a:prstGeom prst="rect">
            <a:avLst/>
          </a:prstGeom>
        </p:spPr>
        <p:txBody>
          <a:bodyPr wrap="square" lIns="91425" tIns="91425" rIns="91425" bIns="91425" anchor="b" anchorCtr="0">
            <a:noAutofit/>
          </a:bodyPr>
          <a:lstStyle/>
          <a:p>
            <a:pPr lvl="0"/>
            <a:r>
              <a:rPr lang="id-ID" sz="3200" dirty="0"/>
              <a:t>Aplikasi Permainan “Kabayan Nyasab” Guna Mangedukasi dan Meningkatkan Kecintaan Masyarakat terhadap Budaya Sunda Berbasis Java</a:t>
            </a:r>
            <a:endParaRPr lang="en" sz="32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52454"/>
            <a:ext cx="1177137" cy="101830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0155" y="0"/>
            <a:ext cx="2246972" cy="1878617"/>
          </a:xfrm>
          <a:prstGeom prst="rect">
            <a:avLst/>
          </a:prstGeom>
        </p:spPr>
      </p:pic>
      <p:pic>
        <p:nvPicPr>
          <p:cNvPr id="1026" name="Picture 2" descr="Image result for Budaya Sun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1936" y="0"/>
            <a:ext cx="1878219" cy="1878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ayang sun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1936" y="1878617"/>
            <a:ext cx="4125191" cy="1901157"/>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29">
            <a:extLst>
              <a:ext uri="{FF2B5EF4-FFF2-40B4-BE49-F238E27FC236}">
                <a16:creationId xmlns:a16="http://schemas.microsoft.com/office/drawing/2014/main" id="{9C17E234-A803-4D60-B943-C3E3E04E0158}"/>
              </a:ext>
            </a:extLst>
          </p:cNvPr>
          <p:cNvSpPr txBox="1">
            <a:spLocks/>
          </p:cNvSpPr>
          <p:nvPr/>
        </p:nvSpPr>
        <p:spPr>
          <a:xfrm>
            <a:off x="166255" y="-103909"/>
            <a:ext cx="594900" cy="731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bg1"/>
                </a:solidFill>
              </a:rPr>
              <a:pPr/>
              <a:t>2</a:t>
            </a:fld>
            <a:endParaRPr lang="en"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Sprites\ Fly.java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20</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30AE759A-8F29-4DA7-B66A-8F9D802DB8EC}"/>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Fly, </a:t>
            </a:r>
            <a:r>
              <a:rPr lang="id-ID" b="1" dirty="0">
                <a:solidFill>
                  <a:schemeClr val="tx1"/>
                </a:solidFill>
              </a:rPr>
              <a:t>Antasena</a:t>
            </a:r>
            <a:r>
              <a:rPr lang="id-ID" dirty="0">
                <a:solidFill>
                  <a:schemeClr val="tx1"/>
                </a:solidFill>
              </a:rPr>
              <a:t>, adalah makhluk yang mengapung terbang di udara</a:t>
            </a:r>
            <a:endParaRPr lang="en" sz="3200" dirty="0">
              <a:solidFill>
                <a:schemeClr val="tx1"/>
              </a:solidFill>
            </a:endParaRPr>
          </a:p>
        </p:txBody>
      </p:sp>
      <p:pic>
        <p:nvPicPr>
          <p:cNvPr id="9" name="Picture 8">
            <a:extLst>
              <a:ext uri="{FF2B5EF4-FFF2-40B4-BE49-F238E27FC236}">
                <a16:creationId xmlns:a16="http://schemas.microsoft.com/office/drawing/2014/main" id="{CD969FC8-B7C8-470F-82C9-BCFC470F4590}"/>
              </a:ext>
            </a:extLst>
          </p:cNvPr>
          <p:cNvPicPr>
            <a:picLocks noChangeAspect="1"/>
          </p:cNvPicPr>
          <p:nvPr/>
        </p:nvPicPr>
        <p:blipFill>
          <a:blip r:embed="rId4"/>
          <a:stretch>
            <a:fillRect/>
          </a:stretch>
        </p:blipFill>
        <p:spPr>
          <a:xfrm>
            <a:off x="3962315" y="3274230"/>
            <a:ext cx="609685" cy="323895"/>
          </a:xfrm>
          <a:prstGeom prst="rect">
            <a:avLst/>
          </a:prstGeom>
        </p:spPr>
      </p:pic>
    </p:spTree>
    <p:extLst>
      <p:ext uri="{BB962C8B-B14F-4D97-AF65-F5344CB8AC3E}">
        <p14:creationId xmlns:p14="http://schemas.microsoft.com/office/powerpoint/2010/main" val="26087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Sprites\ Grub.java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21</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6" name="Shape 105">
            <a:extLst>
              <a:ext uri="{FF2B5EF4-FFF2-40B4-BE49-F238E27FC236}">
                <a16:creationId xmlns:a16="http://schemas.microsoft.com/office/drawing/2014/main" id="{76297AB4-3A4A-4553-88F1-F4B48A3F2797}"/>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Grub, </a:t>
            </a:r>
            <a:r>
              <a:rPr lang="id-ID" b="1" dirty="0">
                <a:solidFill>
                  <a:schemeClr val="tx1"/>
                </a:solidFill>
              </a:rPr>
              <a:t>Cepot</a:t>
            </a:r>
            <a:r>
              <a:rPr lang="id-ID" dirty="0">
                <a:solidFill>
                  <a:schemeClr val="tx1"/>
                </a:solidFill>
              </a:rPr>
              <a:t>, adalah makhluk yang berjalan di bawah</a:t>
            </a:r>
            <a:endParaRPr lang="en" sz="3200" dirty="0">
              <a:solidFill>
                <a:schemeClr val="tx1"/>
              </a:solidFill>
            </a:endParaRPr>
          </a:p>
        </p:txBody>
      </p:sp>
      <p:pic>
        <p:nvPicPr>
          <p:cNvPr id="4" name="Picture 3">
            <a:extLst>
              <a:ext uri="{FF2B5EF4-FFF2-40B4-BE49-F238E27FC236}">
                <a16:creationId xmlns:a16="http://schemas.microsoft.com/office/drawing/2014/main" id="{C501587B-EF6D-41C9-84CC-1BB651A78AB0}"/>
              </a:ext>
            </a:extLst>
          </p:cNvPr>
          <p:cNvPicPr>
            <a:picLocks noChangeAspect="1"/>
          </p:cNvPicPr>
          <p:nvPr/>
        </p:nvPicPr>
        <p:blipFill>
          <a:blip r:embed="rId4"/>
          <a:stretch>
            <a:fillRect/>
          </a:stretch>
        </p:blipFill>
        <p:spPr>
          <a:xfrm>
            <a:off x="4154070" y="3250391"/>
            <a:ext cx="417930" cy="607898"/>
          </a:xfrm>
          <a:prstGeom prst="rect">
            <a:avLst/>
          </a:prstGeom>
        </p:spPr>
      </p:pic>
    </p:spTree>
    <p:extLst>
      <p:ext uri="{BB962C8B-B14F-4D97-AF65-F5344CB8AC3E}">
        <p14:creationId xmlns:p14="http://schemas.microsoft.com/office/powerpoint/2010/main" val="402829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Sprites\Player.java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22</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F02F92A8-AD40-40DD-8169-DEFB0A3FCA15}"/>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Player adalah makhluk yang kita kendalikan</a:t>
            </a:r>
            <a:endParaRPr lang="en" sz="3200" dirty="0">
              <a:solidFill>
                <a:schemeClr val="tx1"/>
              </a:solidFill>
            </a:endParaRPr>
          </a:p>
        </p:txBody>
      </p:sp>
      <p:pic>
        <p:nvPicPr>
          <p:cNvPr id="3" name="Picture 2">
            <a:extLst>
              <a:ext uri="{FF2B5EF4-FFF2-40B4-BE49-F238E27FC236}">
                <a16:creationId xmlns:a16="http://schemas.microsoft.com/office/drawing/2014/main" id="{1DC3DCD7-92AC-4AE7-8B64-108FC6406DCE}"/>
              </a:ext>
            </a:extLst>
          </p:cNvPr>
          <p:cNvPicPr>
            <a:picLocks noChangeAspect="1"/>
          </p:cNvPicPr>
          <p:nvPr/>
        </p:nvPicPr>
        <p:blipFill>
          <a:blip r:embed="rId4"/>
          <a:stretch>
            <a:fillRect/>
          </a:stretch>
        </p:blipFill>
        <p:spPr>
          <a:xfrm>
            <a:off x="4201058" y="3213204"/>
            <a:ext cx="370942" cy="765816"/>
          </a:xfrm>
          <a:prstGeom prst="rect">
            <a:avLst/>
          </a:prstGeom>
        </p:spPr>
      </p:pic>
    </p:spTree>
    <p:extLst>
      <p:ext uri="{BB962C8B-B14F-4D97-AF65-F5344CB8AC3E}">
        <p14:creationId xmlns:p14="http://schemas.microsoft.com/office/powerpoint/2010/main" val="131734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Sprites\ PowerUp.java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23</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B511CA51-916F-4E9C-B506-041A4ADE6355}"/>
              </a:ext>
            </a:extLst>
          </p:cNvPr>
          <p:cNvSpPr txBox="1">
            <a:spLocks/>
          </p:cNvSpPr>
          <p:nvPr/>
        </p:nvSpPr>
        <p:spPr>
          <a:xfrm>
            <a:off x="1556487" y="1349444"/>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dirty="0">
                <a:solidFill>
                  <a:schemeClr val="tx1"/>
                </a:solidFill>
              </a:rPr>
              <a:t>	PowerUp adalah sprite yang dapat diambil oleh player.</a:t>
            </a:r>
            <a:endParaRPr lang="en" sz="3200" dirty="0">
              <a:solidFill>
                <a:schemeClr val="tx1"/>
              </a:solidFill>
            </a:endParaRPr>
          </a:p>
        </p:txBody>
      </p:sp>
      <p:pic>
        <p:nvPicPr>
          <p:cNvPr id="3" name="Picture 2">
            <a:extLst>
              <a:ext uri="{FF2B5EF4-FFF2-40B4-BE49-F238E27FC236}">
                <a16:creationId xmlns:a16="http://schemas.microsoft.com/office/drawing/2014/main" id="{5C91F98F-D23E-4C16-B219-F1892D3C7FAB}"/>
              </a:ext>
            </a:extLst>
          </p:cNvPr>
          <p:cNvPicPr>
            <a:picLocks noChangeAspect="1"/>
          </p:cNvPicPr>
          <p:nvPr/>
        </p:nvPicPr>
        <p:blipFill>
          <a:blip r:embed="rId4"/>
          <a:stretch>
            <a:fillRect/>
          </a:stretch>
        </p:blipFill>
        <p:spPr>
          <a:xfrm>
            <a:off x="3020130" y="3264196"/>
            <a:ext cx="563284" cy="563284"/>
          </a:xfrm>
          <a:prstGeom prst="rect">
            <a:avLst/>
          </a:prstGeom>
        </p:spPr>
      </p:pic>
      <p:pic>
        <p:nvPicPr>
          <p:cNvPr id="6" name="Picture 5">
            <a:extLst>
              <a:ext uri="{FF2B5EF4-FFF2-40B4-BE49-F238E27FC236}">
                <a16:creationId xmlns:a16="http://schemas.microsoft.com/office/drawing/2014/main" id="{384B49C2-3F4B-4258-B67D-2C0869F28B61}"/>
              </a:ext>
            </a:extLst>
          </p:cNvPr>
          <p:cNvPicPr>
            <a:picLocks noChangeAspect="1"/>
          </p:cNvPicPr>
          <p:nvPr/>
        </p:nvPicPr>
        <p:blipFill>
          <a:blip r:embed="rId5"/>
          <a:stretch>
            <a:fillRect/>
          </a:stretch>
        </p:blipFill>
        <p:spPr>
          <a:xfrm>
            <a:off x="5560588" y="2988729"/>
            <a:ext cx="1738658" cy="838751"/>
          </a:xfrm>
          <a:prstGeom prst="rect">
            <a:avLst/>
          </a:prstGeom>
        </p:spPr>
      </p:pic>
    </p:spTree>
    <p:extLst>
      <p:ext uri="{BB962C8B-B14F-4D97-AF65-F5344CB8AC3E}">
        <p14:creationId xmlns:p14="http://schemas.microsoft.com/office/powerpoint/2010/main" val="71514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1028475" y="1614749"/>
            <a:ext cx="5174898" cy="1159800"/>
          </a:xfrm>
          <a:prstGeom prst="rect">
            <a:avLst/>
          </a:prstGeom>
        </p:spPr>
        <p:txBody>
          <a:bodyPr wrap="square" lIns="91425" tIns="91425" rIns="91425" bIns="91425" anchor="b" anchorCtr="0">
            <a:noAutofit/>
          </a:bodyPr>
          <a:lstStyle/>
          <a:p>
            <a:pPr marL="0" lvl="0" indent="0" rtl="0">
              <a:spcBef>
                <a:spcPts val="0"/>
              </a:spcBef>
              <a:buNone/>
            </a:pPr>
            <a:r>
              <a:rPr lang="en-US" sz="6600" dirty="0"/>
              <a:t>Output Program</a:t>
            </a:r>
            <a:endParaRPr lang="en" sz="6600" dirty="0"/>
          </a:p>
        </p:txBody>
      </p:sp>
      <p:sp>
        <p:nvSpPr>
          <p:cNvPr id="128" name="Shape 128"/>
          <p:cNvSpPr txBox="1">
            <a:spLocks noGrp="1"/>
          </p:cNvSpPr>
          <p:nvPr>
            <p:ph type="subTitle" idx="1"/>
          </p:nvPr>
        </p:nvSpPr>
        <p:spPr>
          <a:xfrm>
            <a:off x="1028475" y="3449650"/>
            <a:ext cx="5220000" cy="570000"/>
          </a:xfrm>
          <a:prstGeom prst="rect">
            <a:avLst/>
          </a:prstGeom>
        </p:spPr>
        <p:txBody>
          <a:bodyPr wrap="square" lIns="91425" tIns="91425" rIns="91425" bIns="91425" anchor="t" anchorCtr="0">
            <a:noAutofit/>
          </a:bodyPr>
          <a:lstStyle/>
          <a:p>
            <a:pPr marL="0" lvl="0" indent="0" rtl="0">
              <a:spcBef>
                <a:spcPts val="0"/>
              </a:spcBef>
              <a:buNone/>
            </a:pPr>
            <a:endParaRPr lang="en" dirty="0"/>
          </a:p>
        </p:txBody>
      </p:sp>
      <p:sp>
        <p:nvSpPr>
          <p:cNvPr id="129" name="Shape 129"/>
          <p:cNvSpPr txBox="1">
            <a:spLocks noGrp="1"/>
          </p:cNvSpPr>
          <p:nvPr>
            <p:ph type="sldNum" idx="4294967295"/>
          </p:nvPr>
        </p:nvSpPr>
        <p:spPr>
          <a:xfrm>
            <a:off x="166255" y="-103909"/>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24</a:t>
            </a:fld>
            <a:endParaRPr lang="e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2454"/>
            <a:ext cx="1177137" cy="1018309"/>
          </a:xfrm>
          <a:prstGeom prst="rect">
            <a:avLst/>
          </a:prstGeom>
        </p:spPr>
      </p:pic>
    </p:spTree>
    <p:extLst>
      <p:ext uri="{BB962C8B-B14F-4D97-AF65-F5344CB8AC3E}">
        <p14:creationId xmlns:p14="http://schemas.microsoft.com/office/powerpoint/2010/main" val="327249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2448" y="384331"/>
            <a:ext cx="5220000" cy="570000"/>
          </a:xfrm>
        </p:spPr>
        <p:txBody>
          <a:bodyPr/>
          <a:lstStyle/>
          <a:p>
            <a:r>
              <a:rPr lang="en-US" dirty="0" err="1"/>
              <a:t>Tampilan</a:t>
            </a:r>
            <a:r>
              <a:rPr lang="en-US" dirty="0"/>
              <a:t> </a:t>
            </a:r>
            <a:r>
              <a:rPr lang="en-US" dirty="0" err="1"/>
              <a:t>Awal</a:t>
            </a:r>
            <a:r>
              <a:rPr lang="en-US" dirty="0"/>
              <a:t> </a:t>
            </a:r>
            <a:r>
              <a:rPr lang="en-US" dirty="0" err="1"/>
              <a:t>Ketika</a:t>
            </a:r>
            <a:r>
              <a:rPr lang="en-US" dirty="0"/>
              <a:t> </a:t>
            </a:r>
            <a:r>
              <a:rPr lang="en-US" dirty="0" err="1"/>
              <a:t>Bermain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48" y="1311943"/>
            <a:ext cx="5091770" cy="3831557"/>
          </a:xfrm>
          <a:prstGeom prst="rect">
            <a:avLst/>
          </a:prstGeom>
        </p:spPr>
      </p:pic>
      <p:sp>
        <p:nvSpPr>
          <p:cNvPr id="5" name="Subtitle 2"/>
          <p:cNvSpPr txBox="1">
            <a:spLocks/>
          </p:cNvSpPr>
          <p:nvPr/>
        </p:nvSpPr>
        <p:spPr>
          <a:xfrm>
            <a:off x="5936990" y="1280045"/>
            <a:ext cx="2999434" cy="3411385"/>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1pPr>
            <a:lvl2pPr marR="0" lvl="1"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2pPr>
            <a:lvl3pPr marR="0" lvl="2"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3pPr>
            <a:lvl4pPr marR="0" lvl="3"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4pPr>
            <a:lvl5pPr marR="0" lvl="4"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5pPr>
            <a:lvl6pPr marR="0" lvl="5"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6pPr>
            <a:lvl7pPr marR="0" lvl="6"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7pPr>
            <a:lvl8pPr marR="0" lvl="7"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8pPr>
            <a:lvl9pPr marR="0" lvl="8"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9pPr>
          </a:lstStyle>
          <a:p>
            <a:r>
              <a:rPr lang="en-US" sz="1800" dirty="0" err="1"/>
              <a:t>Tedapat</a:t>
            </a:r>
            <a:r>
              <a:rPr lang="en-US" sz="1800" dirty="0"/>
              <a:t> screen Background 1, </a:t>
            </a:r>
            <a:r>
              <a:rPr lang="en-US" sz="1800" dirty="0" err="1"/>
              <a:t>Menggunakan</a:t>
            </a:r>
            <a:r>
              <a:rPr lang="en-US" sz="1800" dirty="0"/>
              <a:t> Map 1, </a:t>
            </a:r>
            <a:endParaRPr lang="id-ID" sz="1800" dirty="0"/>
          </a:p>
          <a:p>
            <a:endParaRPr lang="id-ID" sz="1800" dirty="0"/>
          </a:p>
          <a:p>
            <a:r>
              <a:rPr lang="en-US" sz="1800" dirty="0" err="1"/>
              <a:t>Pada</a:t>
            </a:r>
            <a:r>
              <a:rPr lang="en-US" sz="1800" dirty="0"/>
              <a:t> background </a:t>
            </a:r>
            <a:r>
              <a:rPr lang="en-US" sz="1800" dirty="0" err="1"/>
              <a:t>terdapat</a:t>
            </a:r>
            <a:r>
              <a:rPr lang="en-US" sz="1800" dirty="0"/>
              <a:t> </a:t>
            </a:r>
            <a:r>
              <a:rPr lang="en-US" sz="1800" dirty="0" err="1"/>
              <a:t>batu</a:t>
            </a:r>
            <a:r>
              <a:rPr lang="en-US" sz="1800" dirty="0"/>
              <a:t> yang </a:t>
            </a:r>
            <a:r>
              <a:rPr lang="en-US" sz="1800" dirty="0" err="1"/>
              <a:t>ada</a:t>
            </a:r>
            <a:r>
              <a:rPr lang="en-US" sz="1800" dirty="0"/>
              <a:t> </a:t>
            </a:r>
            <a:r>
              <a:rPr lang="en-US" sz="1800" dirty="0" err="1"/>
              <a:t>petunjuk</a:t>
            </a:r>
            <a:r>
              <a:rPr lang="en-US" sz="1800" dirty="0"/>
              <a:t> </a:t>
            </a:r>
            <a:r>
              <a:rPr lang="en-US" sz="1800" dirty="0" err="1"/>
              <a:t>Misi</a:t>
            </a:r>
            <a:r>
              <a:rPr lang="en-US" sz="1800" dirty="0"/>
              <a:t> </a:t>
            </a:r>
            <a:r>
              <a:rPr lang="en-US" sz="1800" dirty="0" err="1"/>
              <a:t>permainan</a:t>
            </a:r>
            <a:r>
              <a:rPr lang="en-US" sz="1800" dirty="0"/>
              <a:t>.</a:t>
            </a:r>
            <a:endParaRPr lang="id-ID" sz="1800" dirty="0"/>
          </a:p>
          <a:p>
            <a:br>
              <a:rPr lang="en-US" sz="1800" dirty="0"/>
            </a:br>
            <a:r>
              <a:rPr lang="en-US" sz="1800" dirty="0" err="1"/>
              <a:t>Dalam</a:t>
            </a:r>
            <a:r>
              <a:rPr lang="en-US" sz="1800" dirty="0"/>
              <a:t> </a:t>
            </a:r>
            <a:r>
              <a:rPr lang="en-US" sz="1800" dirty="0" err="1"/>
              <a:t>Setiap</a:t>
            </a:r>
            <a:r>
              <a:rPr lang="en-US" sz="1800" dirty="0"/>
              <a:t> </a:t>
            </a:r>
            <a:r>
              <a:rPr lang="en-US" sz="1800" dirty="0" err="1"/>
              <a:t>Pertandingan</a:t>
            </a:r>
            <a:r>
              <a:rPr lang="en-US" sz="1800" dirty="0"/>
              <a:t> </a:t>
            </a:r>
            <a:r>
              <a:rPr lang="en-US" sz="1800" dirty="0" err="1"/>
              <a:t>disediakan</a:t>
            </a:r>
            <a:r>
              <a:rPr lang="en-US" sz="1800" dirty="0"/>
              <a:t> 5 ‘</a:t>
            </a:r>
            <a:r>
              <a:rPr lang="en-US" sz="1800" dirty="0" err="1"/>
              <a:t>nyawa</a:t>
            </a:r>
            <a:r>
              <a:rPr lang="en-US" sz="1800" dirty="0"/>
              <a:t>’</a:t>
            </a:r>
          </a:p>
        </p:txBody>
      </p:sp>
    </p:spTree>
    <p:extLst>
      <p:ext uri="{BB962C8B-B14F-4D97-AF65-F5344CB8AC3E}">
        <p14:creationId xmlns:p14="http://schemas.microsoft.com/office/powerpoint/2010/main" val="206355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217984" y="321987"/>
            <a:ext cx="4634571" cy="570000"/>
          </a:xfrm>
        </p:spPr>
        <p:txBody>
          <a:bodyPr/>
          <a:lstStyle/>
          <a:p>
            <a:r>
              <a:rPr lang="en-US" u="sng" dirty="0" err="1"/>
              <a:t>Nyawa</a:t>
            </a:r>
            <a:r>
              <a:rPr lang="en-US" u="sng" dirty="0"/>
              <a:t> </a:t>
            </a:r>
            <a:r>
              <a:rPr lang="en-US" u="sng" dirty="0" err="1"/>
              <a:t>Bertambah</a:t>
            </a:r>
            <a:r>
              <a:rPr lang="en-US" u="sng" dirty="0"/>
              <a:t> </a:t>
            </a:r>
            <a:r>
              <a:rPr lang="en-US" u="sng" dirty="0" err="1"/>
              <a:t>Jika</a:t>
            </a:r>
            <a:endParaRPr lang="en-US" u="sng" dirty="0"/>
          </a:p>
          <a:p>
            <a:endParaRPr lang="en-US" u="sng" dirty="0"/>
          </a:p>
          <a:p>
            <a:r>
              <a:rPr lang="en-US" sz="1800" dirty="0"/>
              <a:t>- </a:t>
            </a:r>
            <a:r>
              <a:rPr lang="en-US" sz="1800" dirty="0" err="1"/>
              <a:t>Mendapatkan</a:t>
            </a:r>
            <a:r>
              <a:rPr lang="en-US" sz="1800" dirty="0"/>
              <a:t> </a:t>
            </a:r>
            <a:r>
              <a:rPr lang="en-US" sz="1800" dirty="0" err="1"/>
              <a:t>koin</a:t>
            </a:r>
            <a:r>
              <a:rPr lang="en-US" sz="1800" dirty="0"/>
              <a:t> </a:t>
            </a:r>
            <a:r>
              <a:rPr lang="en-US" sz="1800" dirty="0" err="1"/>
              <a:t>keliapatan</a:t>
            </a:r>
            <a:r>
              <a:rPr lang="en-US" sz="1800" dirty="0"/>
              <a:t> 50 </a:t>
            </a:r>
            <a:r>
              <a:rPr lang="en-US" sz="1800" dirty="0" err="1"/>
              <a:t>maka</a:t>
            </a:r>
            <a:r>
              <a:rPr lang="en-US" sz="1800" dirty="0"/>
              <a:t> </a:t>
            </a:r>
            <a:r>
              <a:rPr lang="en-US" sz="1800" dirty="0" err="1"/>
              <a:t>nambah</a:t>
            </a:r>
            <a:r>
              <a:rPr lang="en-US" sz="1800" dirty="0"/>
              <a:t> 1 </a:t>
            </a:r>
            <a:r>
              <a:rPr lang="en-US" sz="1800" dirty="0" err="1"/>
              <a:t>nyawa</a:t>
            </a:r>
            <a:br>
              <a:rPr lang="en-US" sz="1800" dirty="0"/>
            </a:br>
            <a:endParaRPr lang="en-US" sz="1800" dirty="0"/>
          </a:p>
        </p:txBody>
      </p:sp>
      <p:sp>
        <p:nvSpPr>
          <p:cNvPr id="4" name="Subtitle 2"/>
          <p:cNvSpPr txBox="1">
            <a:spLocks/>
          </p:cNvSpPr>
          <p:nvPr/>
        </p:nvSpPr>
        <p:spPr>
          <a:xfrm>
            <a:off x="5794439" y="245787"/>
            <a:ext cx="2778061" cy="5700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1pPr>
            <a:lvl2pPr marR="0" lvl="1"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2pPr>
            <a:lvl3pPr marR="0" lvl="2"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3pPr>
            <a:lvl4pPr marR="0" lvl="3"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4pPr>
            <a:lvl5pPr marR="0" lvl="4"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5pPr>
            <a:lvl6pPr marR="0" lvl="5"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6pPr>
            <a:lvl7pPr marR="0" lvl="6"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7pPr>
            <a:lvl8pPr marR="0" lvl="7"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8pPr>
            <a:lvl9pPr marR="0" lvl="8"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9pPr>
          </a:lstStyle>
          <a:p>
            <a:r>
              <a:rPr lang="en-US" u="sng" dirty="0" err="1"/>
              <a:t>Nyawa</a:t>
            </a:r>
            <a:r>
              <a:rPr lang="en-US" u="sng" dirty="0"/>
              <a:t> </a:t>
            </a:r>
            <a:r>
              <a:rPr lang="en-US" u="sng" dirty="0" err="1"/>
              <a:t>Berkurang</a:t>
            </a:r>
            <a:r>
              <a:rPr lang="en-US" u="sng" dirty="0"/>
              <a:t> </a:t>
            </a:r>
            <a:r>
              <a:rPr lang="en-US" u="sng" dirty="0" err="1"/>
              <a:t>jika</a:t>
            </a:r>
            <a:r>
              <a:rPr lang="en-US" u="sng" dirty="0"/>
              <a:t> :</a:t>
            </a:r>
          </a:p>
          <a:p>
            <a:r>
              <a:rPr lang="en-US" sz="1800" dirty="0"/>
              <a:t>- Mati </a:t>
            </a:r>
            <a:r>
              <a:rPr lang="en-US" sz="1800" dirty="0" err="1"/>
              <a:t>terkena</a:t>
            </a:r>
            <a:r>
              <a:rPr lang="en-US" sz="1800" dirty="0"/>
              <a:t> </a:t>
            </a:r>
            <a:r>
              <a:rPr lang="en-US" sz="1800" dirty="0" err="1"/>
              <a:t>musuh</a:t>
            </a:r>
            <a:br>
              <a:rPr lang="en-US" sz="1800" dirty="0"/>
            </a:br>
            <a:r>
              <a:rPr lang="en-US" sz="1800" dirty="0"/>
              <a:t>-</a:t>
            </a:r>
            <a:r>
              <a:rPr lang="id-ID" sz="1800" dirty="0"/>
              <a:t> </a:t>
            </a:r>
            <a:r>
              <a:rPr lang="en-US" sz="1800" dirty="0" err="1"/>
              <a:t>tidak</a:t>
            </a:r>
            <a:r>
              <a:rPr lang="en-US" sz="1800" dirty="0"/>
              <a:t> </a:t>
            </a:r>
            <a:r>
              <a:rPr lang="en-US" sz="1800" dirty="0" err="1"/>
              <a:t>Menyelesaikan</a:t>
            </a:r>
            <a:r>
              <a:rPr lang="en-US" sz="1800" dirty="0"/>
              <a:t> </a:t>
            </a:r>
            <a:r>
              <a:rPr lang="en-US" sz="1800" dirty="0" err="1"/>
              <a:t>Misi</a:t>
            </a:r>
            <a:r>
              <a:rPr lang="en-US" sz="1800" dirty="0"/>
              <a:t> </a:t>
            </a:r>
            <a:r>
              <a:rPr lang="en-US" sz="1800" dirty="0" err="1"/>
              <a:t>pada</a:t>
            </a:r>
            <a:r>
              <a:rPr lang="en-US" sz="1800" dirty="0"/>
              <a:t> </a:t>
            </a:r>
            <a:r>
              <a:rPr lang="en-US" sz="1800" dirty="0" err="1"/>
              <a:t>setiap</a:t>
            </a:r>
            <a:r>
              <a:rPr lang="en-US" sz="1800" dirty="0"/>
              <a:t> Map</a:t>
            </a:r>
            <a:br>
              <a:rPr lang="en-US" sz="1800" dirty="0"/>
            </a:br>
            <a:endParaRPr lang="en-US" sz="1800" dirty="0"/>
          </a:p>
        </p:txBody>
      </p:sp>
    </p:spTree>
    <p:extLst>
      <p:ext uri="{BB962C8B-B14F-4D97-AF65-F5344CB8AC3E}">
        <p14:creationId xmlns:p14="http://schemas.microsoft.com/office/powerpoint/2010/main" val="3367677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488148" y="137001"/>
            <a:ext cx="5220000" cy="570000"/>
          </a:xfrm>
        </p:spPr>
        <p:txBody>
          <a:bodyPr/>
          <a:lstStyle/>
          <a:p>
            <a:r>
              <a:rPr lang="en-US" dirty="0"/>
              <a:t>Map </a:t>
            </a:r>
            <a:r>
              <a:rPr lang="id-ID" dirty="0"/>
              <a:t>berikutnya</a:t>
            </a:r>
            <a:r>
              <a:rPr lang="en-US" dirty="0"/>
              <a:t> </a:t>
            </a:r>
            <a:r>
              <a:rPr lang="en-US" dirty="0" err="1"/>
              <a:t>dengan</a:t>
            </a:r>
            <a:r>
              <a:rPr lang="en-US" dirty="0"/>
              <a:t> </a:t>
            </a:r>
            <a:r>
              <a:rPr lang="en-US" dirty="0" err="1"/>
              <a:t>Misi</a:t>
            </a:r>
            <a:r>
              <a:rPr lang="en-US" dirty="0"/>
              <a:t> </a:t>
            </a:r>
            <a:r>
              <a:rPr lang="en-US" dirty="0" err="1"/>
              <a:t>pengumpulan</a:t>
            </a:r>
            <a:r>
              <a:rPr lang="en-US" dirty="0"/>
              <a:t> </a:t>
            </a:r>
            <a:r>
              <a:rPr lang="en-US" dirty="0" err="1"/>
              <a:t>koin</a:t>
            </a:r>
            <a:r>
              <a:rPr lang="en-US" dirty="0"/>
              <a:t> </a:t>
            </a:r>
            <a:r>
              <a:rPr lang="en-US" dirty="0" err="1"/>
              <a:t>berbeda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09" y="1039195"/>
            <a:ext cx="5454226" cy="4104305"/>
          </a:xfrm>
          <a:prstGeom prst="rect">
            <a:avLst/>
          </a:prstGeom>
        </p:spPr>
      </p:pic>
    </p:spTree>
    <p:extLst>
      <p:ext uri="{BB962C8B-B14F-4D97-AF65-F5344CB8AC3E}">
        <p14:creationId xmlns:p14="http://schemas.microsoft.com/office/powerpoint/2010/main" val="2767053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456976" y="137000"/>
            <a:ext cx="5220000" cy="570000"/>
          </a:xfrm>
        </p:spPr>
        <p:txBody>
          <a:bodyPr/>
          <a:lstStyle/>
          <a:p>
            <a:r>
              <a:rPr lang="en-US" dirty="0"/>
              <a:t>Map </a:t>
            </a:r>
            <a:r>
              <a:rPr lang="en-US" dirty="0" err="1"/>
              <a:t>ketika</a:t>
            </a:r>
            <a:r>
              <a:rPr lang="en-US" dirty="0"/>
              <a:t> </a:t>
            </a:r>
            <a:r>
              <a:rPr lang="en-US" dirty="0" err="1"/>
              <a:t>berhasil</a:t>
            </a:r>
            <a:r>
              <a:rPr lang="en-US" dirty="0"/>
              <a:t> </a:t>
            </a:r>
            <a:r>
              <a:rPr lang="en-US" dirty="0" err="1"/>
              <a:t>menyelesaikan</a:t>
            </a:r>
            <a:r>
              <a:rPr lang="en-US" dirty="0"/>
              <a:t> </a:t>
            </a:r>
            <a:r>
              <a:rPr lang="id-ID" dirty="0"/>
              <a:t>game ini</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82" y="1281759"/>
            <a:ext cx="5131883" cy="3861741"/>
          </a:xfrm>
          <a:prstGeom prst="rect">
            <a:avLst/>
          </a:prstGeom>
        </p:spPr>
      </p:pic>
      <p:sp>
        <p:nvSpPr>
          <p:cNvPr id="6" name="Subtitle 2"/>
          <p:cNvSpPr txBox="1">
            <a:spLocks/>
          </p:cNvSpPr>
          <p:nvPr/>
        </p:nvSpPr>
        <p:spPr>
          <a:xfrm>
            <a:off x="6068215" y="2571750"/>
            <a:ext cx="3075785" cy="5700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1pPr>
            <a:lvl2pPr marR="0" lvl="1"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2pPr>
            <a:lvl3pPr marR="0" lvl="2"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3pPr>
            <a:lvl4pPr marR="0" lvl="3"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4pPr>
            <a:lvl5pPr marR="0" lvl="4"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5pPr>
            <a:lvl6pPr marR="0" lvl="5"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6pPr>
            <a:lvl7pPr marR="0" lvl="6"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7pPr>
            <a:lvl8pPr marR="0" lvl="7"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8pPr>
            <a:lvl9pPr marR="0" lvl="8"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9pPr>
          </a:lstStyle>
          <a:p>
            <a:r>
              <a:rPr lang="id-ID" dirty="0"/>
              <a:t>Juga t</a:t>
            </a:r>
            <a:r>
              <a:rPr lang="en-US" dirty="0"/>
              <a:t>e</a:t>
            </a:r>
            <a:r>
              <a:rPr lang="id-ID" dirty="0"/>
              <a:t>r</a:t>
            </a:r>
            <a:r>
              <a:rPr lang="en-US" dirty="0" err="1"/>
              <a:t>dapat</a:t>
            </a:r>
            <a:r>
              <a:rPr lang="en-US" dirty="0"/>
              <a:t> </a:t>
            </a:r>
            <a:r>
              <a:rPr lang="en-US" dirty="0" err="1"/>
              <a:t>Informasi</a:t>
            </a:r>
            <a:r>
              <a:rPr lang="en-US" dirty="0"/>
              <a:t> Score</a:t>
            </a:r>
          </a:p>
        </p:txBody>
      </p:sp>
    </p:spTree>
    <p:extLst>
      <p:ext uri="{BB962C8B-B14F-4D97-AF65-F5344CB8AC3E}">
        <p14:creationId xmlns:p14="http://schemas.microsoft.com/office/powerpoint/2010/main" val="55244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45" y="1093929"/>
            <a:ext cx="5381490" cy="4049571"/>
          </a:xfrm>
          <a:prstGeom prst="rect">
            <a:avLst/>
          </a:prstGeom>
        </p:spPr>
      </p:pic>
      <p:sp>
        <p:nvSpPr>
          <p:cNvPr id="5" name="Subtitle 2"/>
          <p:cNvSpPr txBox="1">
            <a:spLocks/>
          </p:cNvSpPr>
          <p:nvPr/>
        </p:nvSpPr>
        <p:spPr>
          <a:xfrm>
            <a:off x="456976" y="137000"/>
            <a:ext cx="5220000" cy="5700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1pPr>
            <a:lvl2pPr marR="0" lvl="1"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2pPr>
            <a:lvl3pPr marR="0" lvl="2"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3pPr>
            <a:lvl4pPr marR="0" lvl="3"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4pPr>
            <a:lvl5pPr marR="0" lvl="4"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5pPr>
            <a:lvl6pPr marR="0" lvl="5"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6pPr>
            <a:lvl7pPr marR="0" lvl="6"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7pPr>
            <a:lvl8pPr marR="0" lvl="7"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8pPr>
            <a:lvl9pPr marR="0" lvl="8"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9pPr>
          </a:lstStyle>
          <a:p>
            <a:r>
              <a:rPr lang="en-US" dirty="0"/>
              <a:t>Map </a:t>
            </a:r>
            <a:r>
              <a:rPr lang="en-US" dirty="0" err="1"/>
              <a:t>ketika</a:t>
            </a:r>
            <a:r>
              <a:rPr lang="en-US" dirty="0"/>
              <a:t> ‘</a:t>
            </a:r>
            <a:r>
              <a:rPr lang="en-US" dirty="0" err="1"/>
              <a:t>Nyawa</a:t>
            </a:r>
            <a:r>
              <a:rPr lang="en-US" dirty="0"/>
              <a:t>’ </a:t>
            </a:r>
            <a:r>
              <a:rPr lang="en-US" dirty="0" err="1"/>
              <a:t>habis</a:t>
            </a:r>
            <a:r>
              <a:rPr lang="en-US" dirty="0"/>
              <a:t> </a:t>
            </a:r>
            <a:r>
              <a:rPr lang="en-US" dirty="0" err="1"/>
              <a:t>atau</a:t>
            </a:r>
            <a:r>
              <a:rPr lang="en-US" dirty="0"/>
              <a:t> </a:t>
            </a:r>
            <a:r>
              <a:rPr lang="en-US" dirty="0" err="1"/>
              <a:t>kalah</a:t>
            </a:r>
            <a:endParaRPr lang="en-US" dirty="0"/>
          </a:p>
        </p:txBody>
      </p:sp>
    </p:spTree>
    <p:extLst>
      <p:ext uri="{BB962C8B-B14F-4D97-AF65-F5344CB8AC3E}">
        <p14:creationId xmlns:p14="http://schemas.microsoft.com/office/powerpoint/2010/main" val="316392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1028475" y="1874522"/>
            <a:ext cx="5174898" cy="1159800"/>
          </a:xfrm>
          <a:prstGeom prst="rect">
            <a:avLst/>
          </a:prstGeom>
        </p:spPr>
        <p:txBody>
          <a:bodyPr wrap="square" lIns="91425" tIns="91425" rIns="91425" bIns="91425" anchor="b" anchorCtr="0">
            <a:noAutofit/>
          </a:bodyPr>
          <a:lstStyle/>
          <a:p>
            <a:pPr marL="0" lvl="0" indent="0" rtl="0">
              <a:spcBef>
                <a:spcPts val="0"/>
              </a:spcBef>
              <a:buNone/>
            </a:pPr>
            <a:r>
              <a:rPr lang="id-ID" sz="6600" dirty="0"/>
              <a:t>DESKRIPSI</a:t>
            </a:r>
            <a:br>
              <a:rPr lang="id-ID" sz="6600" dirty="0"/>
            </a:br>
            <a:r>
              <a:rPr lang="id-ID" sz="6600" dirty="0"/>
              <a:t>PROGRAM</a:t>
            </a:r>
            <a:endParaRPr lang="en" sz="6600" dirty="0"/>
          </a:p>
        </p:txBody>
      </p:sp>
      <p:sp>
        <p:nvSpPr>
          <p:cNvPr id="128" name="Shape 128"/>
          <p:cNvSpPr txBox="1">
            <a:spLocks noGrp="1"/>
          </p:cNvSpPr>
          <p:nvPr>
            <p:ph type="subTitle" idx="1"/>
          </p:nvPr>
        </p:nvSpPr>
        <p:spPr>
          <a:xfrm>
            <a:off x="1028475" y="3449650"/>
            <a:ext cx="5220000" cy="570000"/>
          </a:xfrm>
          <a:prstGeom prst="rect">
            <a:avLst/>
          </a:prstGeom>
        </p:spPr>
        <p:txBody>
          <a:bodyPr wrap="square" lIns="91425" tIns="91425" rIns="91425" bIns="91425" anchor="t" anchorCtr="0">
            <a:noAutofit/>
          </a:bodyPr>
          <a:lstStyle/>
          <a:p>
            <a:pPr marL="0" lvl="0" indent="0" rtl="0">
              <a:spcBef>
                <a:spcPts val="0"/>
              </a:spcBef>
              <a:buNone/>
            </a:pPr>
            <a:endParaRPr lang="en" dirty="0"/>
          </a:p>
        </p:txBody>
      </p:sp>
      <p:sp>
        <p:nvSpPr>
          <p:cNvPr id="129" name="Shape 129"/>
          <p:cNvSpPr txBox="1">
            <a:spLocks noGrp="1"/>
          </p:cNvSpPr>
          <p:nvPr>
            <p:ph type="sldNum" idx="4294967295"/>
          </p:nvPr>
        </p:nvSpPr>
        <p:spPr>
          <a:xfrm>
            <a:off x="166255" y="-103909"/>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3</a:t>
            </a:fld>
            <a:endParaRPr lang="e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2454"/>
            <a:ext cx="1177137" cy="101830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111" y="-231596"/>
            <a:ext cx="5220000" cy="1159800"/>
          </a:xfrm>
        </p:spPr>
        <p:txBody>
          <a:bodyPr/>
          <a:lstStyle/>
          <a:p>
            <a:r>
              <a:rPr lang="en-US" dirty="0" err="1"/>
              <a:t>Musuh</a:t>
            </a:r>
            <a:endParaRPr lang="en-US" dirty="0"/>
          </a:p>
        </p:txBody>
      </p:sp>
      <p:sp>
        <p:nvSpPr>
          <p:cNvPr id="3" name="Subtitle 2"/>
          <p:cNvSpPr>
            <a:spLocks noGrp="1"/>
          </p:cNvSpPr>
          <p:nvPr>
            <p:ph type="subTitle" idx="1"/>
          </p:nvPr>
        </p:nvSpPr>
        <p:spPr>
          <a:xfrm>
            <a:off x="1962000" y="895245"/>
            <a:ext cx="5220000" cy="570000"/>
          </a:xfrm>
        </p:spPr>
        <p:txBody>
          <a:bodyPr/>
          <a:lstStyle/>
          <a:p>
            <a:r>
              <a:rPr lang="en-US" dirty="0"/>
              <a:t>1. </a:t>
            </a:r>
            <a:r>
              <a:rPr lang="en-US" dirty="0" err="1"/>
              <a:t>Cepot</a:t>
            </a:r>
            <a:endParaRPr lang="en-US" dirty="0"/>
          </a:p>
        </p:txBody>
      </p:sp>
      <p:sp>
        <p:nvSpPr>
          <p:cNvPr id="7" name="Subtitle 2"/>
          <p:cNvSpPr txBox="1">
            <a:spLocks/>
          </p:cNvSpPr>
          <p:nvPr/>
        </p:nvSpPr>
        <p:spPr>
          <a:xfrm>
            <a:off x="4861755" y="902977"/>
            <a:ext cx="5220000" cy="5700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1pPr>
            <a:lvl2pPr marR="0" lvl="1"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2pPr>
            <a:lvl3pPr marR="0" lvl="2"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3pPr>
            <a:lvl4pPr marR="0" lvl="3"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4pPr>
            <a:lvl5pPr marR="0" lvl="4"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5pPr>
            <a:lvl6pPr marR="0" lvl="5"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6pPr>
            <a:lvl7pPr marR="0" lvl="6"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7pPr>
            <a:lvl8pPr marR="0" lvl="7"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8pPr>
            <a:lvl9pPr marR="0" lvl="8"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9pPr>
          </a:lstStyle>
          <a:p>
            <a:r>
              <a:rPr lang="en-US" dirty="0"/>
              <a:t>2. </a:t>
            </a:r>
            <a:r>
              <a:rPr lang="id-ID" dirty="0"/>
              <a:t>Antasena</a:t>
            </a:r>
            <a:endParaRPr lang="en-US" dirty="0"/>
          </a:p>
        </p:txBody>
      </p:sp>
      <p:pic>
        <p:nvPicPr>
          <p:cNvPr id="9" name="Picture 8">
            <a:extLst>
              <a:ext uri="{FF2B5EF4-FFF2-40B4-BE49-F238E27FC236}">
                <a16:creationId xmlns:a16="http://schemas.microsoft.com/office/drawing/2014/main" id="{2C7C4702-656B-4355-9582-51CE8A537DBF}"/>
              </a:ext>
            </a:extLst>
          </p:cNvPr>
          <p:cNvPicPr>
            <a:picLocks noChangeAspect="1"/>
          </p:cNvPicPr>
          <p:nvPr/>
        </p:nvPicPr>
        <p:blipFill>
          <a:blip r:embed="rId2"/>
          <a:stretch>
            <a:fillRect/>
          </a:stretch>
        </p:blipFill>
        <p:spPr>
          <a:xfrm>
            <a:off x="2493181" y="1835056"/>
            <a:ext cx="417930" cy="607898"/>
          </a:xfrm>
          <a:prstGeom prst="rect">
            <a:avLst/>
          </a:prstGeom>
        </p:spPr>
      </p:pic>
      <p:pic>
        <p:nvPicPr>
          <p:cNvPr id="15" name="Picture 14">
            <a:extLst>
              <a:ext uri="{FF2B5EF4-FFF2-40B4-BE49-F238E27FC236}">
                <a16:creationId xmlns:a16="http://schemas.microsoft.com/office/drawing/2014/main" id="{8AE2C239-6AF6-472E-BDA2-02848FAA5B6A}"/>
              </a:ext>
            </a:extLst>
          </p:cNvPr>
          <p:cNvPicPr>
            <a:picLocks noChangeAspect="1"/>
          </p:cNvPicPr>
          <p:nvPr/>
        </p:nvPicPr>
        <p:blipFill>
          <a:blip r:embed="rId3"/>
          <a:stretch>
            <a:fillRect/>
          </a:stretch>
        </p:blipFill>
        <p:spPr>
          <a:xfrm>
            <a:off x="5521111" y="1977058"/>
            <a:ext cx="609685" cy="323895"/>
          </a:xfrm>
          <a:prstGeom prst="rect">
            <a:avLst/>
          </a:prstGeom>
        </p:spPr>
      </p:pic>
    </p:spTree>
    <p:extLst>
      <p:ext uri="{BB962C8B-B14F-4D97-AF65-F5344CB8AC3E}">
        <p14:creationId xmlns:p14="http://schemas.microsoft.com/office/powerpoint/2010/main" val="2468656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066" y="-190031"/>
            <a:ext cx="5220000" cy="1159800"/>
          </a:xfrm>
        </p:spPr>
        <p:txBody>
          <a:bodyPr/>
          <a:lstStyle/>
          <a:p>
            <a:r>
              <a:rPr lang="en-US" dirty="0" err="1"/>
              <a:t>Jika</a:t>
            </a:r>
            <a:r>
              <a:rPr lang="en-US" dirty="0"/>
              <a:t> </a:t>
            </a:r>
            <a:r>
              <a:rPr lang="en-US" dirty="0" err="1"/>
              <a:t>Mengenai</a:t>
            </a:r>
            <a:r>
              <a:rPr lang="en-US" dirty="0"/>
              <a:t> </a:t>
            </a:r>
            <a:r>
              <a:rPr lang="en-US" dirty="0" err="1"/>
              <a:t>Musuh</a:t>
            </a:r>
            <a:endParaRPr lang="en-US" dirty="0"/>
          </a:p>
        </p:txBody>
      </p:sp>
      <p:sp>
        <p:nvSpPr>
          <p:cNvPr id="3" name="Subtitle 2"/>
          <p:cNvSpPr>
            <a:spLocks noGrp="1"/>
          </p:cNvSpPr>
          <p:nvPr>
            <p:ph type="subTitle" idx="1"/>
          </p:nvPr>
        </p:nvSpPr>
        <p:spPr>
          <a:xfrm>
            <a:off x="353066" y="969769"/>
            <a:ext cx="5220000" cy="570000"/>
          </a:xfrm>
        </p:spPr>
        <p:txBody>
          <a:bodyPr/>
          <a:lstStyle/>
          <a:p>
            <a:r>
              <a:rPr lang="en-US" dirty="0"/>
              <a:t>1. </a:t>
            </a:r>
            <a:r>
              <a:rPr lang="en-US" dirty="0" err="1"/>
              <a:t>Melawan</a:t>
            </a:r>
            <a:endParaRPr lang="en-US" dirty="0"/>
          </a:p>
        </p:txBody>
      </p:sp>
      <p:sp>
        <p:nvSpPr>
          <p:cNvPr id="4" name="Subtitle 2"/>
          <p:cNvSpPr txBox="1">
            <a:spLocks/>
          </p:cNvSpPr>
          <p:nvPr/>
        </p:nvSpPr>
        <p:spPr>
          <a:xfrm>
            <a:off x="4152600" y="969769"/>
            <a:ext cx="5220000" cy="5700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1pPr>
            <a:lvl2pPr marR="0" lvl="1"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2pPr>
            <a:lvl3pPr marR="0" lvl="2"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3pPr>
            <a:lvl4pPr marR="0" lvl="3"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4pPr>
            <a:lvl5pPr marR="0" lvl="4"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5pPr>
            <a:lvl6pPr marR="0" lvl="5"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6pPr>
            <a:lvl7pPr marR="0" lvl="6"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7pPr>
            <a:lvl8pPr marR="0" lvl="7"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8pPr>
            <a:lvl9pPr marR="0" lvl="8" algn="l" rtl="0">
              <a:lnSpc>
                <a:spcPct val="100000"/>
              </a:lnSpc>
              <a:spcBef>
                <a:spcPts val="0"/>
              </a:spcBef>
              <a:spcAft>
                <a:spcPts val="0"/>
              </a:spcAft>
              <a:buClr>
                <a:srgbClr val="222222"/>
              </a:buClr>
              <a:buSzPts val="2400"/>
              <a:buFont typeface="Roboto"/>
              <a:buNone/>
              <a:defRPr sz="2400" b="0" i="0" u="none" strike="noStrike" cap="none">
                <a:solidFill>
                  <a:srgbClr val="222222"/>
                </a:solidFill>
                <a:latin typeface="Roboto"/>
                <a:ea typeface="Roboto"/>
                <a:cs typeface="Roboto"/>
                <a:sym typeface="Roboto"/>
              </a:defRPr>
            </a:lvl9pPr>
          </a:lstStyle>
          <a:p>
            <a:r>
              <a:rPr lang="en-US" dirty="0"/>
              <a:t>2. </a:t>
            </a:r>
            <a:r>
              <a:rPr lang="en-US" dirty="0" err="1"/>
              <a:t>Mati</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5953" t="41389" r="40925" b="6298"/>
          <a:stretch/>
        </p:blipFill>
        <p:spPr>
          <a:xfrm>
            <a:off x="616690" y="2052083"/>
            <a:ext cx="1063256" cy="170120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0617" t="40082" r="41581" b="7606"/>
          <a:stretch/>
        </p:blipFill>
        <p:spPr>
          <a:xfrm>
            <a:off x="4152600" y="2052084"/>
            <a:ext cx="1201480" cy="1701209"/>
          </a:xfrm>
          <a:prstGeom prst="rect">
            <a:avLst/>
          </a:prstGeom>
        </p:spPr>
      </p:pic>
    </p:spTree>
    <p:extLst>
      <p:ext uri="{BB962C8B-B14F-4D97-AF65-F5344CB8AC3E}">
        <p14:creationId xmlns:p14="http://schemas.microsoft.com/office/powerpoint/2010/main" val="3621650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227" y="1070265"/>
            <a:ext cx="5365248" cy="1634787"/>
          </a:xfrm>
        </p:spPr>
        <p:txBody>
          <a:bodyPr/>
          <a:lstStyle/>
          <a:p>
            <a:r>
              <a:rPr lang="en-US" sz="6600" dirty="0" err="1"/>
              <a:t>Konsep</a:t>
            </a:r>
            <a:r>
              <a:rPr lang="en-US" sz="6600" dirty="0"/>
              <a:t> OOP</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236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1. Struktur Control</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33</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B511CA51-916F-4E9C-B506-041A4ADE6355}"/>
              </a:ext>
            </a:extLst>
          </p:cNvPr>
          <p:cNvSpPr txBox="1">
            <a:spLocks/>
          </p:cNvSpPr>
          <p:nvPr/>
        </p:nvSpPr>
        <p:spPr>
          <a:xfrm>
            <a:off x="1379842" y="1021950"/>
            <a:ext cx="6524257" cy="29992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sz="1600" dirty="0">
                <a:solidFill>
                  <a:schemeClr val="tx1"/>
                </a:solidFill>
              </a:rPr>
              <a:t>Pada aplikasi ini telah mengimplementasikan Konsep OOP </a:t>
            </a:r>
            <a:r>
              <a:rPr lang="id-ID" sz="1600" b="1" dirty="0">
                <a:solidFill>
                  <a:schemeClr val="tx1"/>
                </a:solidFill>
              </a:rPr>
              <a:t>Struktur Control </a:t>
            </a:r>
            <a:r>
              <a:rPr lang="id-ID" sz="1600" dirty="0">
                <a:solidFill>
                  <a:schemeClr val="tx1"/>
                </a:solidFill>
              </a:rPr>
              <a:t>baik itu </a:t>
            </a:r>
            <a:r>
              <a:rPr lang="id-ID" sz="1600" dirty="0">
                <a:solidFill>
                  <a:schemeClr val="accent1"/>
                </a:solidFill>
              </a:rPr>
              <a:t>percabangan</a:t>
            </a:r>
            <a:r>
              <a:rPr lang="id-ID" sz="1600" dirty="0">
                <a:solidFill>
                  <a:schemeClr val="tx1"/>
                </a:solidFill>
              </a:rPr>
              <a:t> maupun </a:t>
            </a:r>
            <a:r>
              <a:rPr lang="id-ID" sz="1600" dirty="0">
                <a:solidFill>
                  <a:srgbClr val="FF0000"/>
                </a:solidFill>
              </a:rPr>
              <a:t>perulangan,</a:t>
            </a:r>
            <a:r>
              <a:rPr lang="id-ID" sz="1600" dirty="0">
                <a:solidFill>
                  <a:schemeClr val="tx1"/>
                </a:solidFill>
              </a:rPr>
              <a:t>dan ini tertara pada hampir setiap source code program. Contoh :</a:t>
            </a:r>
            <a:endParaRPr lang="en" sz="1600" b="1" dirty="0">
              <a:solidFill>
                <a:schemeClr val="tx1"/>
              </a:solidFill>
            </a:endParaRPr>
          </a:p>
        </p:txBody>
      </p:sp>
      <p:pic>
        <p:nvPicPr>
          <p:cNvPr id="2" name="Picture 1"/>
          <p:cNvPicPr>
            <a:picLocks noChangeAspect="1"/>
          </p:cNvPicPr>
          <p:nvPr/>
        </p:nvPicPr>
        <p:blipFill>
          <a:blip r:embed="rId4"/>
          <a:stretch>
            <a:fillRect/>
          </a:stretch>
        </p:blipFill>
        <p:spPr>
          <a:xfrm>
            <a:off x="1101051" y="1979930"/>
            <a:ext cx="3787535" cy="2790392"/>
          </a:xfrm>
          <a:prstGeom prst="rect">
            <a:avLst/>
          </a:prstGeom>
        </p:spPr>
      </p:pic>
      <p:pic>
        <p:nvPicPr>
          <p:cNvPr id="4" name="Picture 3"/>
          <p:cNvPicPr>
            <a:picLocks noChangeAspect="1"/>
          </p:cNvPicPr>
          <p:nvPr/>
        </p:nvPicPr>
        <p:blipFill>
          <a:blip r:embed="rId5"/>
          <a:stretch>
            <a:fillRect/>
          </a:stretch>
        </p:blipFill>
        <p:spPr>
          <a:xfrm>
            <a:off x="5048744" y="1979930"/>
            <a:ext cx="3700402" cy="2653578"/>
          </a:xfrm>
          <a:prstGeom prst="rect">
            <a:avLst/>
          </a:prstGeom>
        </p:spPr>
      </p:pic>
      <p:sp>
        <p:nvSpPr>
          <p:cNvPr id="7" name="Rectangle 6"/>
          <p:cNvSpPr/>
          <p:nvPr/>
        </p:nvSpPr>
        <p:spPr>
          <a:xfrm>
            <a:off x="2543006" y="4309853"/>
            <a:ext cx="2098964" cy="23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GameAction.java line 88</a:t>
            </a:r>
            <a:endParaRPr lang="en-US" sz="1100" dirty="0"/>
          </a:p>
        </p:txBody>
      </p:sp>
      <p:sp>
        <p:nvSpPr>
          <p:cNvPr id="12" name="Rectangle 11"/>
          <p:cNvSpPr/>
          <p:nvPr/>
        </p:nvSpPr>
        <p:spPr>
          <a:xfrm>
            <a:off x="6330206" y="4276724"/>
            <a:ext cx="2098964" cy="23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InputManager.java line 125</a:t>
            </a:r>
            <a:endParaRPr lang="en-US" sz="1100" dirty="0"/>
          </a:p>
        </p:txBody>
      </p:sp>
    </p:spTree>
    <p:extLst>
      <p:ext uri="{BB962C8B-B14F-4D97-AF65-F5344CB8AC3E}">
        <p14:creationId xmlns:p14="http://schemas.microsoft.com/office/powerpoint/2010/main" val="226417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2. Dasar dasar Konsep OOP</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34</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5" name="Shape 105">
            <a:extLst>
              <a:ext uri="{FF2B5EF4-FFF2-40B4-BE49-F238E27FC236}">
                <a16:creationId xmlns:a16="http://schemas.microsoft.com/office/drawing/2014/main" id="{B511CA51-916F-4E9C-B506-041A4ADE6355}"/>
              </a:ext>
            </a:extLst>
          </p:cNvPr>
          <p:cNvSpPr txBox="1">
            <a:spLocks/>
          </p:cNvSpPr>
          <p:nvPr/>
        </p:nvSpPr>
        <p:spPr>
          <a:xfrm>
            <a:off x="249997" y="1067184"/>
            <a:ext cx="3064853" cy="41655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sz="1600" b="1" dirty="0">
                <a:solidFill>
                  <a:schemeClr val="tx1"/>
                </a:solidFill>
              </a:rPr>
              <a:t>1. Mendeklarasikan suatu Class</a:t>
            </a:r>
            <a:endParaRPr lang="en" sz="1600" b="1" dirty="0">
              <a:solidFill>
                <a:schemeClr val="tx1"/>
              </a:solidFill>
            </a:endParaRPr>
          </a:p>
        </p:txBody>
      </p:sp>
      <p:pic>
        <p:nvPicPr>
          <p:cNvPr id="3" name="Picture 2"/>
          <p:cNvPicPr>
            <a:picLocks noChangeAspect="1"/>
          </p:cNvPicPr>
          <p:nvPr/>
        </p:nvPicPr>
        <p:blipFill>
          <a:blip r:embed="rId4"/>
          <a:stretch>
            <a:fillRect/>
          </a:stretch>
        </p:blipFill>
        <p:spPr>
          <a:xfrm>
            <a:off x="411750" y="1483735"/>
            <a:ext cx="2657475" cy="1323975"/>
          </a:xfrm>
          <a:prstGeom prst="rect">
            <a:avLst/>
          </a:prstGeom>
        </p:spPr>
      </p:pic>
      <p:pic>
        <p:nvPicPr>
          <p:cNvPr id="6" name="Picture 5"/>
          <p:cNvPicPr>
            <a:picLocks noChangeAspect="1"/>
          </p:cNvPicPr>
          <p:nvPr/>
        </p:nvPicPr>
        <p:blipFill>
          <a:blip r:embed="rId5"/>
          <a:stretch>
            <a:fillRect/>
          </a:stretch>
        </p:blipFill>
        <p:spPr>
          <a:xfrm>
            <a:off x="3314850" y="1483735"/>
            <a:ext cx="3147472" cy="2701636"/>
          </a:xfrm>
          <a:prstGeom prst="rect">
            <a:avLst/>
          </a:prstGeom>
        </p:spPr>
      </p:pic>
      <p:sp>
        <p:nvSpPr>
          <p:cNvPr id="13" name="Shape 105">
            <a:extLst>
              <a:ext uri="{FF2B5EF4-FFF2-40B4-BE49-F238E27FC236}">
                <a16:creationId xmlns:a16="http://schemas.microsoft.com/office/drawing/2014/main" id="{B511CA51-916F-4E9C-B506-041A4ADE6355}"/>
              </a:ext>
            </a:extLst>
          </p:cNvPr>
          <p:cNvSpPr txBox="1">
            <a:spLocks/>
          </p:cNvSpPr>
          <p:nvPr/>
        </p:nvSpPr>
        <p:spPr>
          <a:xfrm>
            <a:off x="3287584" y="1021950"/>
            <a:ext cx="3601589" cy="41655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lvl="1" rtl="0">
              <a:spcBef>
                <a:spcPts val="0"/>
              </a:spcBef>
              <a:buClr>
                <a:srgbClr val="FFFFFF"/>
              </a:buClr>
              <a:buSzPts val="2400"/>
              <a:buFont typeface="Dosis"/>
              <a:buNone/>
              <a:defRPr sz="2400">
                <a:solidFill>
                  <a:srgbClr val="FFFFFF"/>
                </a:solidFill>
                <a:latin typeface="Dosis"/>
                <a:ea typeface="Dosis"/>
                <a:cs typeface="Dosis"/>
                <a:sym typeface="Dosis"/>
              </a:defRPr>
            </a:lvl2pPr>
            <a:lvl3pPr lvl="2" rtl="0">
              <a:spcBef>
                <a:spcPts val="0"/>
              </a:spcBef>
              <a:buClr>
                <a:srgbClr val="FFFFFF"/>
              </a:buClr>
              <a:buSzPts val="2400"/>
              <a:buFont typeface="Dosis"/>
              <a:buNone/>
              <a:defRPr sz="2400">
                <a:solidFill>
                  <a:srgbClr val="FFFFFF"/>
                </a:solidFill>
                <a:latin typeface="Dosis"/>
                <a:ea typeface="Dosis"/>
                <a:cs typeface="Dosis"/>
                <a:sym typeface="Dosis"/>
              </a:defRPr>
            </a:lvl3pPr>
            <a:lvl4pPr lvl="3" rtl="0">
              <a:spcBef>
                <a:spcPts val="0"/>
              </a:spcBef>
              <a:buClr>
                <a:srgbClr val="FFFFFF"/>
              </a:buClr>
              <a:buSzPts val="2400"/>
              <a:buFont typeface="Dosis"/>
              <a:buNone/>
              <a:defRPr sz="2400">
                <a:solidFill>
                  <a:srgbClr val="FFFFFF"/>
                </a:solidFill>
                <a:latin typeface="Dosis"/>
                <a:ea typeface="Dosis"/>
                <a:cs typeface="Dosis"/>
                <a:sym typeface="Dosis"/>
              </a:defRPr>
            </a:lvl4pPr>
            <a:lvl5pPr lvl="4" rtl="0">
              <a:spcBef>
                <a:spcPts val="0"/>
              </a:spcBef>
              <a:buClr>
                <a:srgbClr val="FFFFFF"/>
              </a:buClr>
              <a:buSzPts val="2400"/>
              <a:buFont typeface="Dosis"/>
              <a:buNone/>
              <a:defRPr sz="2400">
                <a:solidFill>
                  <a:srgbClr val="FFFFFF"/>
                </a:solidFill>
                <a:latin typeface="Dosis"/>
                <a:ea typeface="Dosis"/>
                <a:cs typeface="Dosis"/>
                <a:sym typeface="Dosis"/>
              </a:defRPr>
            </a:lvl5pPr>
            <a:lvl6pPr lvl="5" rtl="0">
              <a:spcBef>
                <a:spcPts val="0"/>
              </a:spcBef>
              <a:buClr>
                <a:srgbClr val="FFFFFF"/>
              </a:buClr>
              <a:buSzPts val="2400"/>
              <a:buFont typeface="Dosis"/>
              <a:buNone/>
              <a:defRPr sz="2400">
                <a:solidFill>
                  <a:srgbClr val="FFFFFF"/>
                </a:solidFill>
                <a:latin typeface="Dosis"/>
                <a:ea typeface="Dosis"/>
                <a:cs typeface="Dosis"/>
                <a:sym typeface="Dosis"/>
              </a:defRPr>
            </a:lvl6pPr>
            <a:lvl7pPr lvl="6" rtl="0">
              <a:spcBef>
                <a:spcPts val="0"/>
              </a:spcBef>
              <a:buClr>
                <a:srgbClr val="FFFFFF"/>
              </a:buClr>
              <a:buSzPts val="2400"/>
              <a:buFont typeface="Dosis"/>
              <a:buNone/>
              <a:defRPr sz="2400">
                <a:solidFill>
                  <a:srgbClr val="FFFFFF"/>
                </a:solidFill>
                <a:latin typeface="Dosis"/>
                <a:ea typeface="Dosis"/>
                <a:cs typeface="Dosis"/>
                <a:sym typeface="Dosis"/>
              </a:defRPr>
            </a:lvl7pPr>
            <a:lvl8pPr lvl="7" rtl="0">
              <a:spcBef>
                <a:spcPts val="0"/>
              </a:spcBef>
              <a:buClr>
                <a:srgbClr val="FFFFFF"/>
              </a:buClr>
              <a:buSzPts val="2400"/>
              <a:buFont typeface="Dosis"/>
              <a:buNone/>
              <a:defRPr sz="2400">
                <a:solidFill>
                  <a:srgbClr val="FFFFFF"/>
                </a:solidFill>
                <a:latin typeface="Dosis"/>
                <a:ea typeface="Dosis"/>
                <a:cs typeface="Dosis"/>
                <a:sym typeface="Dosis"/>
              </a:defRPr>
            </a:lvl8pPr>
            <a:lvl9pPr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a:r>
              <a:rPr lang="id-ID" sz="1600" b="1" dirty="0">
                <a:solidFill>
                  <a:schemeClr val="tx1"/>
                </a:solidFill>
              </a:rPr>
              <a:t>2. Mendeklarasikan suatu Konstruktor</a:t>
            </a:r>
            <a:endParaRPr lang="en" sz="1600" b="1" dirty="0">
              <a:solidFill>
                <a:schemeClr val="tx1"/>
              </a:solidFill>
            </a:endParaRPr>
          </a:p>
        </p:txBody>
      </p:sp>
      <p:sp>
        <p:nvSpPr>
          <p:cNvPr id="14" name="Rectangle 13"/>
          <p:cNvSpPr/>
          <p:nvPr/>
        </p:nvSpPr>
        <p:spPr>
          <a:xfrm>
            <a:off x="3314850" y="4230605"/>
            <a:ext cx="2098964" cy="23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Animation.java</a:t>
            </a:r>
            <a:endParaRPr lang="en-US" sz="1100" dirty="0"/>
          </a:p>
        </p:txBody>
      </p:sp>
      <p:sp>
        <p:nvSpPr>
          <p:cNvPr id="15" name="Rectangle 14"/>
          <p:cNvSpPr/>
          <p:nvPr/>
        </p:nvSpPr>
        <p:spPr>
          <a:xfrm>
            <a:off x="411750" y="2838833"/>
            <a:ext cx="2098964" cy="23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Animation.java</a:t>
            </a:r>
            <a:endParaRPr lang="en-US" sz="1100" dirty="0"/>
          </a:p>
        </p:txBody>
      </p:sp>
    </p:spTree>
    <p:extLst>
      <p:ext uri="{BB962C8B-B14F-4D97-AF65-F5344CB8AC3E}">
        <p14:creationId xmlns:p14="http://schemas.microsoft.com/office/powerpoint/2010/main" val="3917270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Package</a:t>
            </a:r>
            <a:endParaRPr lang="en-US" dirty="0"/>
          </a:p>
        </p:txBody>
      </p:sp>
      <p:pic>
        <p:nvPicPr>
          <p:cNvPr id="6" name="Picture 5"/>
          <p:cNvPicPr>
            <a:picLocks noChangeAspect="1"/>
          </p:cNvPicPr>
          <p:nvPr/>
        </p:nvPicPr>
        <p:blipFill>
          <a:blip r:embed="rId2"/>
          <a:stretch>
            <a:fillRect/>
          </a:stretch>
        </p:blipFill>
        <p:spPr>
          <a:xfrm>
            <a:off x="1094475" y="1311550"/>
            <a:ext cx="3695700" cy="2019300"/>
          </a:xfrm>
          <a:prstGeom prst="rect">
            <a:avLst/>
          </a:prstGeom>
        </p:spPr>
      </p:pic>
      <p:pic>
        <p:nvPicPr>
          <p:cNvPr id="7" name="Picture 6"/>
          <p:cNvPicPr>
            <a:picLocks noChangeAspect="1"/>
          </p:cNvPicPr>
          <p:nvPr/>
        </p:nvPicPr>
        <p:blipFill>
          <a:blip r:embed="rId3"/>
          <a:stretch>
            <a:fillRect/>
          </a:stretch>
        </p:blipFill>
        <p:spPr>
          <a:xfrm>
            <a:off x="5004949" y="1311550"/>
            <a:ext cx="3670837" cy="3448050"/>
          </a:xfrm>
          <a:prstGeom prst="rect">
            <a:avLst/>
          </a:prstGeom>
        </p:spPr>
      </p:pic>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 smtClean="0"/>
              <a:t>35</a:t>
            </a:fld>
            <a:endParaRPr lang="en"/>
          </a:p>
        </p:txBody>
      </p:sp>
      <p:sp>
        <p:nvSpPr>
          <p:cNvPr id="8" name="Rectangle 7"/>
          <p:cNvSpPr/>
          <p:nvPr/>
        </p:nvSpPr>
        <p:spPr>
          <a:xfrm>
            <a:off x="1101375" y="3382354"/>
            <a:ext cx="2098964" cy="23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ScreenManager.java</a:t>
            </a:r>
            <a:endParaRPr lang="en-US" sz="1100" dirty="0"/>
          </a:p>
        </p:txBody>
      </p:sp>
      <p:sp>
        <p:nvSpPr>
          <p:cNvPr id="9" name="Rectangle 8"/>
          <p:cNvSpPr/>
          <p:nvPr/>
        </p:nvSpPr>
        <p:spPr>
          <a:xfrm>
            <a:off x="6576822" y="4488163"/>
            <a:ext cx="2098964" cy="23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Sprite.java</a:t>
            </a:r>
            <a:endParaRPr lang="en-US" sz="1100" dirty="0"/>
          </a:p>
        </p:txBody>
      </p:sp>
    </p:spTree>
    <p:extLst>
      <p:ext uri="{BB962C8B-B14F-4D97-AF65-F5344CB8AC3E}">
        <p14:creationId xmlns:p14="http://schemas.microsoft.com/office/powerpoint/2010/main" val="428621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lvl="0"/>
            <a:r>
              <a:rPr lang="id-ID" dirty="0"/>
              <a:t>3. Sifat Pewarisan</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36</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pic>
        <p:nvPicPr>
          <p:cNvPr id="2" name="Picture 1"/>
          <p:cNvPicPr>
            <a:picLocks noChangeAspect="1"/>
          </p:cNvPicPr>
          <p:nvPr/>
        </p:nvPicPr>
        <p:blipFill>
          <a:blip r:embed="rId4"/>
          <a:stretch>
            <a:fillRect/>
          </a:stretch>
        </p:blipFill>
        <p:spPr>
          <a:xfrm>
            <a:off x="589684" y="1270721"/>
            <a:ext cx="2818534" cy="1438275"/>
          </a:xfrm>
          <a:prstGeom prst="rect">
            <a:avLst/>
          </a:prstGeom>
        </p:spPr>
      </p:pic>
      <p:pic>
        <p:nvPicPr>
          <p:cNvPr id="4" name="Picture 3"/>
          <p:cNvPicPr>
            <a:picLocks noChangeAspect="1"/>
          </p:cNvPicPr>
          <p:nvPr/>
        </p:nvPicPr>
        <p:blipFill>
          <a:blip r:embed="rId5"/>
          <a:stretch>
            <a:fillRect/>
          </a:stretch>
        </p:blipFill>
        <p:spPr>
          <a:xfrm>
            <a:off x="3703059" y="1270722"/>
            <a:ext cx="3674485" cy="2026864"/>
          </a:xfrm>
          <a:prstGeom prst="rect">
            <a:avLst/>
          </a:prstGeom>
        </p:spPr>
      </p:pic>
      <p:pic>
        <p:nvPicPr>
          <p:cNvPr id="7" name="Picture 6"/>
          <p:cNvPicPr>
            <a:picLocks noChangeAspect="1"/>
          </p:cNvPicPr>
          <p:nvPr/>
        </p:nvPicPr>
        <p:blipFill>
          <a:blip r:embed="rId6"/>
          <a:stretch>
            <a:fillRect/>
          </a:stretch>
        </p:blipFill>
        <p:spPr>
          <a:xfrm>
            <a:off x="1282412" y="3396528"/>
            <a:ext cx="3981450" cy="1457325"/>
          </a:xfrm>
          <a:prstGeom prst="rect">
            <a:avLst/>
          </a:prstGeom>
        </p:spPr>
      </p:pic>
    </p:spTree>
    <p:extLst>
      <p:ext uri="{BB962C8B-B14F-4D97-AF65-F5344CB8AC3E}">
        <p14:creationId xmlns:p14="http://schemas.microsoft.com/office/powerpoint/2010/main" val="2604099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Exception </a:t>
            </a:r>
            <a:endParaRPr lang="en-US" dirty="0"/>
          </a:p>
        </p:txBody>
      </p:sp>
      <p:sp>
        <p:nvSpPr>
          <p:cNvPr id="3" name="Text Placeholder 2"/>
          <p:cNvSpPr>
            <a:spLocks noGrp="1"/>
          </p:cNvSpPr>
          <p:nvPr>
            <p:ph type="body" idx="1"/>
          </p:nvPr>
        </p:nvSpPr>
        <p:spPr>
          <a:xfrm>
            <a:off x="145410" y="1045027"/>
            <a:ext cx="4426589" cy="388918"/>
          </a:xfrm>
        </p:spPr>
        <p:txBody>
          <a:bodyPr/>
          <a:lstStyle/>
          <a:p>
            <a:pPr>
              <a:buNone/>
            </a:pPr>
            <a:r>
              <a:rPr lang="en-US" sz="1400" dirty="0" err="1"/>
              <a:t>Penggunaan</a:t>
            </a:r>
            <a:r>
              <a:rPr lang="en-US" sz="1400" dirty="0"/>
              <a:t> Blok </a:t>
            </a:r>
            <a:r>
              <a:rPr lang="en-US" sz="1400" dirty="0" err="1"/>
              <a:t>trycatch</a:t>
            </a:r>
            <a:r>
              <a:rPr lang="en-US" sz="1400" dirty="0"/>
              <a:t> </a:t>
            </a:r>
          </a:p>
          <a:p>
            <a:pPr>
              <a:buNone/>
            </a:pPr>
            <a:endParaRPr lang="en-US" dirty="0"/>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 smtClean="0"/>
              <a:t>37</a:t>
            </a:fld>
            <a:endParaRPr lang="en"/>
          </a:p>
        </p:txBody>
      </p:sp>
      <p:pic>
        <p:nvPicPr>
          <p:cNvPr id="6" name="Picture 5"/>
          <p:cNvPicPr>
            <a:picLocks noChangeAspect="1"/>
          </p:cNvPicPr>
          <p:nvPr/>
        </p:nvPicPr>
        <p:blipFill>
          <a:blip r:embed="rId2"/>
          <a:stretch>
            <a:fillRect/>
          </a:stretch>
        </p:blipFill>
        <p:spPr>
          <a:xfrm>
            <a:off x="145410" y="1457022"/>
            <a:ext cx="3867150" cy="3371850"/>
          </a:xfrm>
          <a:prstGeom prst="rect">
            <a:avLst/>
          </a:prstGeom>
        </p:spPr>
      </p:pic>
    </p:spTree>
    <p:extLst>
      <p:ext uri="{BB962C8B-B14F-4D97-AF65-F5344CB8AC3E}">
        <p14:creationId xmlns:p14="http://schemas.microsoft.com/office/powerpoint/2010/main" val="651615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Framework List</a:t>
            </a:r>
            <a:endParaRPr lang="en-US" dirty="0"/>
          </a:p>
        </p:txBody>
      </p:sp>
      <p:sp>
        <p:nvSpPr>
          <p:cNvPr id="3" name="Text Placeholder 2"/>
          <p:cNvSpPr>
            <a:spLocks noGrp="1"/>
          </p:cNvSpPr>
          <p:nvPr>
            <p:ph type="body" idx="1"/>
          </p:nvPr>
        </p:nvSpPr>
        <p:spPr>
          <a:xfrm>
            <a:off x="1069806" y="833569"/>
            <a:ext cx="3681900" cy="3537900"/>
          </a:xfrm>
        </p:spPr>
        <p:txBody>
          <a:bodyPr/>
          <a:lstStyle/>
          <a:p>
            <a:pPr>
              <a:buNone/>
            </a:pPr>
            <a:r>
              <a:rPr lang="id-ID" dirty="0"/>
              <a:t>Array List</a:t>
            </a:r>
            <a:endParaRPr lang="en-US" dirty="0"/>
          </a:p>
        </p:txBody>
      </p:sp>
      <p:sp>
        <p:nvSpPr>
          <p:cNvPr id="4" name="Text Placeholder 3"/>
          <p:cNvSpPr>
            <a:spLocks noGrp="1"/>
          </p:cNvSpPr>
          <p:nvPr>
            <p:ph type="body" idx="2"/>
          </p:nvPr>
        </p:nvSpPr>
        <p:spPr/>
        <p:txBody>
          <a:bodyPr/>
          <a:lstStyle/>
          <a:p>
            <a:pPr>
              <a:buNone/>
            </a:pPr>
            <a:r>
              <a:rPr lang="id-ID" dirty="0"/>
              <a:t>LinkedList</a:t>
            </a:r>
            <a:endParaRPr lang="en-US" dirty="0"/>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 smtClean="0"/>
              <a:t>38</a:t>
            </a:fld>
            <a:endParaRPr lang="en"/>
          </a:p>
        </p:txBody>
      </p:sp>
      <p:pic>
        <p:nvPicPr>
          <p:cNvPr id="7" name="Picture 6"/>
          <p:cNvPicPr>
            <a:picLocks noChangeAspect="1"/>
          </p:cNvPicPr>
          <p:nvPr/>
        </p:nvPicPr>
        <p:blipFill>
          <a:blip r:embed="rId2"/>
          <a:stretch>
            <a:fillRect/>
          </a:stretch>
        </p:blipFill>
        <p:spPr>
          <a:xfrm>
            <a:off x="702263" y="2176737"/>
            <a:ext cx="3543300" cy="3095625"/>
          </a:xfrm>
          <a:prstGeom prst="rect">
            <a:avLst/>
          </a:prstGeom>
        </p:spPr>
      </p:pic>
      <p:pic>
        <p:nvPicPr>
          <p:cNvPr id="8" name="Picture 7"/>
          <p:cNvPicPr>
            <a:picLocks noChangeAspect="1"/>
          </p:cNvPicPr>
          <p:nvPr/>
        </p:nvPicPr>
        <p:blipFill>
          <a:blip r:embed="rId3"/>
          <a:stretch>
            <a:fillRect/>
          </a:stretch>
        </p:blipFill>
        <p:spPr>
          <a:xfrm>
            <a:off x="702263" y="1356594"/>
            <a:ext cx="2105155" cy="831934"/>
          </a:xfrm>
          <a:prstGeom prst="rect">
            <a:avLst/>
          </a:prstGeom>
        </p:spPr>
      </p:pic>
      <p:pic>
        <p:nvPicPr>
          <p:cNvPr id="9" name="Picture 8"/>
          <p:cNvPicPr>
            <a:picLocks noChangeAspect="1"/>
          </p:cNvPicPr>
          <p:nvPr/>
        </p:nvPicPr>
        <p:blipFill>
          <a:blip r:embed="rId4"/>
          <a:stretch>
            <a:fillRect/>
          </a:stretch>
        </p:blipFill>
        <p:spPr>
          <a:xfrm>
            <a:off x="5027821" y="1810884"/>
            <a:ext cx="3371850" cy="885825"/>
          </a:xfrm>
          <a:prstGeom prst="rect">
            <a:avLst/>
          </a:prstGeom>
        </p:spPr>
      </p:pic>
    </p:spTree>
    <p:extLst>
      <p:ext uri="{BB962C8B-B14F-4D97-AF65-F5344CB8AC3E}">
        <p14:creationId xmlns:p14="http://schemas.microsoft.com/office/powerpoint/2010/main" val="4090792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39</a:t>
            </a:fld>
            <a:endParaRPr lang="en"/>
          </a:p>
        </p:txBody>
      </p:sp>
      <p:sp>
        <p:nvSpPr>
          <p:cNvPr id="305" name="Shape 305"/>
          <p:cNvSpPr txBox="1">
            <a:spLocks noGrp="1"/>
          </p:cNvSpPr>
          <p:nvPr>
            <p:ph type="ctrTitle" idx="4294967295"/>
          </p:nvPr>
        </p:nvSpPr>
        <p:spPr>
          <a:xfrm>
            <a:off x="594900" y="1252921"/>
            <a:ext cx="6672600" cy="1564691"/>
          </a:xfrm>
          <a:prstGeom prst="rect">
            <a:avLst/>
          </a:prstGeom>
        </p:spPr>
        <p:txBody>
          <a:bodyPr wrap="square" lIns="91425" tIns="91425" rIns="91425" bIns="91425" anchor="ctr" anchorCtr="0">
            <a:noAutofit/>
          </a:bodyPr>
          <a:lstStyle/>
          <a:p>
            <a:pPr marL="0" lvl="0" indent="0" rtl="0">
              <a:spcBef>
                <a:spcPts val="0"/>
              </a:spcBef>
              <a:buNone/>
            </a:pPr>
            <a:r>
              <a:rPr lang="en" sz="7200" dirty="0">
                <a:solidFill>
                  <a:srgbClr val="FF8700"/>
                </a:solidFill>
              </a:rPr>
              <a:t>THANKS!</a:t>
            </a:r>
          </a:p>
        </p:txBody>
      </p:sp>
      <p:sp>
        <p:nvSpPr>
          <p:cNvPr id="306" name="Shape 306"/>
          <p:cNvSpPr txBox="1">
            <a:spLocks noGrp="1"/>
          </p:cNvSpPr>
          <p:nvPr>
            <p:ph type="subTitle" idx="4294967295"/>
          </p:nvPr>
        </p:nvSpPr>
        <p:spPr>
          <a:xfrm>
            <a:off x="1147600" y="2817612"/>
            <a:ext cx="7185000" cy="1159800"/>
          </a:xfrm>
          <a:prstGeom prst="rect">
            <a:avLst/>
          </a:prstGeom>
        </p:spPr>
        <p:txBody>
          <a:bodyPr wrap="square" lIns="91425" tIns="91425" rIns="91425" bIns="91425" anchor="t" anchorCtr="0">
            <a:noAutofit/>
          </a:bodyPr>
          <a:lstStyle/>
          <a:p>
            <a:pPr marL="0" lvl="0" indent="0" rtl="0">
              <a:spcBef>
                <a:spcPts val="0"/>
              </a:spcBef>
              <a:buNone/>
            </a:pPr>
            <a:endParaRPr lang="en" sz="2400"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04900" y="276075"/>
            <a:ext cx="6724500" cy="749100"/>
          </a:xfrm>
          <a:prstGeom prst="rect">
            <a:avLst/>
          </a:prstGeom>
        </p:spPr>
        <p:txBody>
          <a:bodyPr wrap="square" lIns="91425" tIns="91425" rIns="91425" bIns="91425" anchor="ctr" anchorCtr="0">
            <a:noAutofit/>
          </a:bodyPr>
          <a:lstStyle/>
          <a:p>
            <a:pPr marL="0" lvl="0" indent="0" rtl="0">
              <a:spcBef>
                <a:spcPts val="0"/>
              </a:spcBef>
              <a:buNone/>
            </a:pPr>
            <a:r>
              <a:rPr lang="id-ID" b="0" dirty="0"/>
              <a:t>Folder Graphic</a:t>
            </a:r>
            <a:endParaRPr lang="en" dirty="0"/>
          </a:p>
        </p:txBody>
      </p:sp>
      <p:sp>
        <p:nvSpPr>
          <p:cNvPr id="191" name="Shape 191"/>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4</a:t>
            </a:fld>
            <a:endParaRPr lang="en" dirty="0">
              <a:solidFill>
                <a:srgbClr val="FFC000"/>
              </a:solidFill>
            </a:endParaRPr>
          </a:p>
        </p:txBody>
      </p:sp>
      <p:sp>
        <p:nvSpPr>
          <p:cNvPr id="7" name="Round Same Side Corner Rectangle 6"/>
          <p:cNvSpPr/>
          <p:nvPr/>
        </p:nvSpPr>
        <p:spPr>
          <a:xfrm>
            <a:off x="1322263" y="3142460"/>
            <a:ext cx="2098963" cy="716973"/>
          </a:xfrm>
          <a:prstGeom prst="round2Same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id-ID" dirty="0">
                <a:latin typeface="Dosis" panose="020B0604020202020204" charset="0"/>
              </a:rPr>
              <a:t>Sprite.java</a:t>
            </a:r>
            <a:endParaRPr lang="en-US" dirty="0">
              <a:latin typeface="Dosis" panose="020B060402020202020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 y="4125191"/>
            <a:ext cx="1177137" cy="1018309"/>
          </a:xfrm>
          <a:prstGeom prst="rect">
            <a:avLst/>
          </a:prstGeom>
        </p:spPr>
      </p:pic>
      <p:sp>
        <p:nvSpPr>
          <p:cNvPr id="10" name="Round Same Side Corner Rectangle 9"/>
          <p:cNvSpPr/>
          <p:nvPr/>
        </p:nvSpPr>
        <p:spPr>
          <a:xfrm>
            <a:off x="1322263" y="2188076"/>
            <a:ext cx="2098963" cy="716973"/>
          </a:xfrm>
          <a:prstGeom prst="round2Same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id-ID" dirty="0">
                <a:latin typeface="Dosis" panose="020B0604020202020204" charset="0"/>
              </a:rPr>
              <a:t>ScreenManager.java</a:t>
            </a:r>
            <a:endParaRPr lang="en-US" dirty="0">
              <a:latin typeface="Dosis" panose="020B0604020202020204" charset="0"/>
            </a:endParaRPr>
          </a:p>
        </p:txBody>
      </p:sp>
      <p:sp>
        <p:nvSpPr>
          <p:cNvPr id="11" name="Round Same Side Corner Rectangle 10"/>
          <p:cNvSpPr/>
          <p:nvPr/>
        </p:nvSpPr>
        <p:spPr>
          <a:xfrm>
            <a:off x="1322262" y="1290933"/>
            <a:ext cx="2098963" cy="716973"/>
          </a:xfrm>
          <a:prstGeom prst="round2Same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id-ID" dirty="0">
                <a:latin typeface="Dosis" panose="020B0604020202020204" charset="0"/>
              </a:rPr>
              <a:t>Animation.java</a:t>
            </a:r>
            <a:endParaRPr lang="en-US" dirty="0">
              <a:latin typeface="Dosi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dirty="0"/>
              <a:t>ScreenManager.java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5</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
        <p:nvSpPr>
          <p:cNvPr id="2" name="TextBox 1"/>
          <p:cNvSpPr txBox="1"/>
          <p:nvPr/>
        </p:nvSpPr>
        <p:spPr>
          <a:xfrm>
            <a:off x="1101386" y="1718631"/>
            <a:ext cx="7244291" cy="523220"/>
          </a:xfrm>
          <a:prstGeom prst="rect">
            <a:avLst/>
          </a:prstGeom>
          <a:noFill/>
        </p:spPr>
        <p:txBody>
          <a:bodyPr wrap="none" rtlCol="0">
            <a:spAutoFit/>
          </a:bodyPr>
          <a:lstStyle/>
          <a:p>
            <a:r>
              <a:rPr lang="id-ID" dirty="0"/>
              <a:t>Class ScreenManager ini mengatur screen layar, mode tampilan dan penyangga gambar.</a:t>
            </a:r>
          </a:p>
          <a:p>
            <a:r>
              <a:rPr lang="id-ID" dirty="0"/>
              <a:t>Didalam class ini terdapat fungsi untuk menngatur layar menjadi fullscreen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dirty="0"/>
              <a:t>Animation.java</a:t>
            </a:r>
            <a:endParaRPr lang="en" dirty="0"/>
          </a:p>
        </p:txBody>
      </p:sp>
      <p:sp>
        <p:nvSpPr>
          <p:cNvPr id="114" name="Shape 114"/>
          <p:cNvSpPr txBox="1">
            <a:spLocks noGrp="1"/>
          </p:cNvSpPr>
          <p:nvPr>
            <p:ph type="sldNum" idx="12"/>
          </p:nvPr>
        </p:nvSpPr>
        <p:spPr>
          <a:xfrm>
            <a:off x="83128"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6</a:t>
            </a:fld>
            <a:endParaRPr lang="en" dirty="0">
              <a:solidFill>
                <a:srgbClr val="FFC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45973"/>
            <a:ext cx="1177137" cy="1018309"/>
          </a:xfrm>
          <a:prstGeom prst="rect">
            <a:avLst/>
          </a:prstGeom>
        </p:spPr>
      </p:pic>
      <p:sp>
        <p:nvSpPr>
          <p:cNvPr id="2" name="TextBox 1"/>
          <p:cNvSpPr txBox="1"/>
          <p:nvPr/>
        </p:nvSpPr>
        <p:spPr>
          <a:xfrm>
            <a:off x="1498294" y="2027104"/>
            <a:ext cx="5585183" cy="307777"/>
          </a:xfrm>
          <a:prstGeom prst="rect">
            <a:avLst/>
          </a:prstGeom>
          <a:noFill/>
        </p:spPr>
        <p:txBody>
          <a:bodyPr wrap="none" rtlCol="0">
            <a:spAutoFit/>
          </a:bodyPr>
          <a:lstStyle/>
          <a:p>
            <a:r>
              <a:rPr lang="id-ID" dirty="0"/>
              <a:t>Class ini membuat fungsi fungsi tentang animasi, frame dan gambar</a:t>
            </a:r>
          </a:p>
        </p:txBody>
      </p:sp>
    </p:spTree>
    <p:extLst>
      <p:ext uri="{BB962C8B-B14F-4D97-AF65-F5344CB8AC3E}">
        <p14:creationId xmlns:p14="http://schemas.microsoft.com/office/powerpoint/2010/main" val="145895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a:t>Sprite.java</a:t>
            </a:r>
            <a:endParaRPr lang="en" dirty="0"/>
          </a:p>
        </p:txBody>
      </p:sp>
      <p:sp>
        <p:nvSpPr>
          <p:cNvPr id="114" name="Shape 114"/>
          <p:cNvSpPr txBox="1">
            <a:spLocks noGrp="1"/>
          </p:cNvSpPr>
          <p:nvPr>
            <p:ph type="sldNum" idx="12"/>
          </p:nvPr>
        </p:nvSpPr>
        <p:spPr>
          <a:xfrm>
            <a:off x="173803"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7</a:t>
            </a:fld>
            <a:endParaRPr lang="en" dirty="0">
              <a:solidFill>
                <a:srgbClr val="FFC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15" y="4125191"/>
            <a:ext cx="1177137" cy="1018309"/>
          </a:xfrm>
          <a:prstGeom prst="rect">
            <a:avLst/>
          </a:prstGeom>
        </p:spPr>
      </p:pic>
      <p:sp>
        <p:nvSpPr>
          <p:cNvPr id="2" name="Rectangle 1"/>
          <p:cNvSpPr/>
          <p:nvPr/>
        </p:nvSpPr>
        <p:spPr>
          <a:xfrm>
            <a:off x="1579418" y="1333395"/>
            <a:ext cx="4572000" cy="738664"/>
          </a:xfrm>
          <a:prstGeom prst="rect">
            <a:avLst/>
          </a:prstGeom>
        </p:spPr>
        <p:txBody>
          <a:bodyPr>
            <a:spAutoFit/>
          </a:bodyPr>
          <a:lstStyle/>
          <a:p>
            <a:r>
              <a:rPr lang="id-ID" dirty="0"/>
              <a:t>Class ini membuat fungsi fungsi gerakan  Player yang berada pada permainan yang nantinya akan di extends oleh fungsi lain.</a:t>
            </a:r>
          </a:p>
        </p:txBody>
      </p:sp>
    </p:spTree>
    <p:extLst>
      <p:ext uri="{BB962C8B-B14F-4D97-AF65-F5344CB8AC3E}">
        <p14:creationId xmlns:p14="http://schemas.microsoft.com/office/powerpoint/2010/main" val="178224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2449" y="248584"/>
            <a:ext cx="7574400" cy="749100"/>
          </a:xfrm>
        </p:spPr>
        <p:txBody>
          <a:bodyPr/>
          <a:lstStyle/>
          <a:p>
            <a:r>
              <a:rPr lang="id-ID" dirty="0"/>
              <a:t>Folder Input</a:t>
            </a:r>
            <a:endParaRPr lang="en-US" dirty="0"/>
          </a:p>
        </p:txBody>
      </p:sp>
      <p:sp>
        <p:nvSpPr>
          <p:cNvPr id="4" name="Text Placeholder 3"/>
          <p:cNvSpPr>
            <a:spLocks noGrp="1"/>
          </p:cNvSpPr>
          <p:nvPr>
            <p:ph type="body" idx="2"/>
          </p:nvPr>
        </p:nvSpPr>
        <p:spPr/>
        <p:txBody>
          <a:bodyPr/>
          <a:lstStyle/>
          <a:p>
            <a:endParaRPr lang="en-US" dirty="0"/>
          </a:p>
        </p:txBody>
      </p:sp>
      <p:sp>
        <p:nvSpPr>
          <p:cNvPr id="5" name="Slide Number Placeholder 4"/>
          <p:cNvSpPr>
            <a:spLocks noGrp="1"/>
          </p:cNvSpPr>
          <p:nvPr>
            <p:ph type="sldNum" idx="12"/>
          </p:nvPr>
        </p:nvSpPr>
        <p:spPr>
          <a:xfrm>
            <a:off x="93519" y="0"/>
            <a:ext cx="594900" cy="731700"/>
          </a:xfrm>
        </p:spPr>
        <p:txBody>
          <a:bodyPr/>
          <a:lstStyle/>
          <a:p>
            <a:pPr marL="0" lvl="0" indent="0">
              <a:spcBef>
                <a:spcPts val="0"/>
              </a:spcBef>
              <a:buNone/>
            </a:pPr>
            <a:fld id="{00000000-1234-1234-1234-123412341234}" type="slidenum">
              <a:rPr lang="en" smtClean="0">
                <a:solidFill>
                  <a:srgbClr val="FFC000"/>
                </a:solidFill>
              </a:rPr>
              <a:t>8</a:t>
            </a:fld>
            <a:endParaRPr lang="en" dirty="0">
              <a:solidFill>
                <a:srgbClr val="FFC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88" y="2295435"/>
            <a:ext cx="2271297" cy="1964837"/>
          </a:xfrm>
          <a:prstGeom prst="rect">
            <a:avLst/>
          </a:prstGeom>
        </p:spPr>
      </p:pic>
      <p:sp>
        <p:nvSpPr>
          <p:cNvPr id="9" name="Round Same Side Corner Rectangle 8"/>
          <p:cNvSpPr/>
          <p:nvPr/>
        </p:nvSpPr>
        <p:spPr>
          <a:xfrm>
            <a:off x="2683472" y="2560880"/>
            <a:ext cx="2098963" cy="716973"/>
          </a:xfrm>
          <a:prstGeom prst="round2Same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dirty="0">
                <a:latin typeface="Dosis" panose="020B0604020202020204" charset="0"/>
              </a:rPr>
              <a:t>InputManager.java</a:t>
            </a:r>
            <a:endParaRPr lang="en-US" dirty="0">
              <a:latin typeface="Dosis" panose="020B0604020202020204" charset="0"/>
            </a:endParaRPr>
          </a:p>
        </p:txBody>
      </p:sp>
      <p:sp>
        <p:nvSpPr>
          <p:cNvPr id="10" name="Round Same Side Corner Rectangle 9"/>
          <p:cNvSpPr/>
          <p:nvPr/>
        </p:nvSpPr>
        <p:spPr>
          <a:xfrm>
            <a:off x="2683471" y="1663737"/>
            <a:ext cx="2098963" cy="716973"/>
          </a:xfrm>
          <a:prstGeom prst="round2Same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dirty="0">
                <a:latin typeface="Dosis" panose="020B0604020202020204" charset="0"/>
              </a:rPr>
              <a:t>GameAction.java</a:t>
            </a:r>
            <a:endParaRPr lang="en-US" dirty="0">
              <a:latin typeface="Dosis" panose="020B0604020202020204" charset="0"/>
            </a:endParaRPr>
          </a:p>
        </p:txBody>
      </p:sp>
    </p:spTree>
    <p:extLst>
      <p:ext uri="{BB962C8B-B14F-4D97-AF65-F5344CB8AC3E}">
        <p14:creationId xmlns:p14="http://schemas.microsoft.com/office/powerpoint/2010/main" val="30842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wrap="square" lIns="91425" tIns="91425" rIns="91425" bIns="91425" anchor="ctr" anchorCtr="0">
            <a:noAutofit/>
          </a:bodyPr>
          <a:lstStyle/>
          <a:p>
            <a:pPr marL="0" lvl="0" indent="0" rtl="0">
              <a:spcBef>
                <a:spcPts val="0"/>
              </a:spcBef>
              <a:buNone/>
            </a:pPr>
            <a:r>
              <a:rPr lang="id-ID" dirty="0"/>
              <a:t>GameAction.java</a:t>
            </a:r>
            <a:endParaRPr lang="en" dirty="0"/>
          </a:p>
        </p:txBody>
      </p:sp>
      <p:sp>
        <p:nvSpPr>
          <p:cNvPr id="114" name="Shape 114"/>
          <p:cNvSpPr txBox="1">
            <a:spLocks noGrp="1"/>
          </p:cNvSpPr>
          <p:nvPr>
            <p:ph type="sldNum" idx="12"/>
          </p:nvPr>
        </p:nvSpPr>
        <p:spPr>
          <a:xfrm>
            <a:off x="114300" y="0"/>
            <a:ext cx="594900" cy="731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C000"/>
                </a:solidFill>
              </a:rPr>
              <a:t>9</a:t>
            </a:fld>
            <a:endParaRPr lang="en" dirty="0">
              <a:solidFill>
                <a:srgbClr val="FFC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 y="4125191"/>
            <a:ext cx="1177137" cy="1018309"/>
          </a:xfrm>
          <a:prstGeom prst="rect">
            <a:avLst/>
          </a:prstGeom>
        </p:spPr>
      </p:pic>
    </p:spTree>
    <p:extLst>
      <p:ext uri="{BB962C8B-B14F-4D97-AF65-F5344CB8AC3E}">
        <p14:creationId xmlns:p14="http://schemas.microsoft.com/office/powerpoint/2010/main" val="928032884"/>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490</Words>
  <Application>Microsoft Office PowerPoint</Application>
  <PresentationFormat>On-screen Show (16:9)</PresentationFormat>
  <Paragraphs>149</Paragraphs>
  <Slides>39</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Dosis</vt:lpstr>
      <vt:lpstr>Roboto</vt:lpstr>
      <vt:lpstr>Arial</vt:lpstr>
      <vt:lpstr>William template</vt:lpstr>
      <vt:lpstr>Project Akhir  Object Oriented Programming</vt:lpstr>
      <vt:lpstr>Aplikasi Permainan “Kabayan Nyasab” Guna Mangedukasi dan Meningkatkan Kecintaan Masyarakat terhadap Budaya Sunda Berbasis Java</vt:lpstr>
      <vt:lpstr>DESKRIPSI PROGRAM</vt:lpstr>
      <vt:lpstr>Folder Graphic</vt:lpstr>
      <vt:lpstr>ScreenManager.java</vt:lpstr>
      <vt:lpstr>Animation.java</vt:lpstr>
      <vt:lpstr>Sprite.java</vt:lpstr>
      <vt:lpstr>Folder Input</vt:lpstr>
      <vt:lpstr>GameAction.java</vt:lpstr>
      <vt:lpstr>InputManager.java</vt:lpstr>
      <vt:lpstr>Folder Test</vt:lpstr>
      <vt:lpstr>GameCore.java</vt:lpstr>
      <vt:lpstr>PowerPoint Presentation</vt:lpstr>
      <vt:lpstr>Folder TileGame</vt:lpstr>
      <vt:lpstr>GameEngine.java [Main Class]</vt:lpstr>
      <vt:lpstr>MapLoader.java</vt:lpstr>
      <vt:lpstr>TileMap.java</vt:lpstr>
      <vt:lpstr>TileMapDrawer.java</vt:lpstr>
      <vt:lpstr>Sprites\Creature.java</vt:lpstr>
      <vt:lpstr>Sprites\ Fly.java</vt:lpstr>
      <vt:lpstr>Sprites\ Grub.java</vt:lpstr>
      <vt:lpstr>Sprites\Player.java</vt:lpstr>
      <vt:lpstr>Sprites\ PowerUp.java</vt:lpstr>
      <vt:lpstr>Output Program</vt:lpstr>
      <vt:lpstr>PowerPoint Presentation</vt:lpstr>
      <vt:lpstr>PowerPoint Presentation</vt:lpstr>
      <vt:lpstr>PowerPoint Presentation</vt:lpstr>
      <vt:lpstr>PowerPoint Presentation</vt:lpstr>
      <vt:lpstr>PowerPoint Presentation</vt:lpstr>
      <vt:lpstr>Musuh</vt:lpstr>
      <vt:lpstr>Jika Mengenai Musuh</vt:lpstr>
      <vt:lpstr>Konsep OOP</vt:lpstr>
      <vt:lpstr>1. Struktur Control</vt:lpstr>
      <vt:lpstr>2. Dasar dasar Konsep OOP</vt:lpstr>
      <vt:lpstr>Package</vt:lpstr>
      <vt:lpstr>3. Sifat Pewarisan</vt:lpstr>
      <vt:lpstr>Exception </vt:lpstr>
      <vt:lpstr>Framework List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Akhir  Object Oriented Programming</dc:title>
  <cp:lastModifiedBy>M. Raihan Akbar</cp:lastModifiedBy>
  <cp:revision>54</cp:revision>
  <dcterms:modified xsi:type="dcterms:W3CDTF">2017-12-15T06:13:30Z</dcterms:modified>
</cp:coreProperties>
</file>