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jpeg" ContentType="image/jpeg"/>
  <Override PartName="/ppt/media/image5.jpeg" ContentType="image/jpeg"/>
  <Override PartName="/ppt/media/image4.jpeg" ContentType="image/jpeg"/>
  <Override PartName="/ppt/media/image3.jpeg" ContentType="image/jpeg"/>
  <Override PartName="/ppt/media/image1.jpeg" ContentType="image/jpeg"/>
  <Override PartName="/ppt/media/image2.jpeg" ContentType="image/jpeg"/>
  <Override PartName="/ppt/media/image7.jpeg" ContentType="image/jpeg"/>
  <Override PartName="/ppt/media/image8.jpeg" ContentType="image/jpeg"/>
  <Override PartName="/ppt/media/image9.jpeg" ContentType="image/jpeg"/>
  <Override PartName="/ppt/media/image19.jpeg" ContentType="image/jpeg"/>
  <Override PartName="/ppt/media/image18.jpeg" ContentType="image/jpeg"/>
  <Override PartName="/ppt/media/image17.jpeg" ContentType="image/jpeg"/>
  <Override PartName="/ppt/media/image15.jpeg" ContentType="image/jpeg"/>
  <Override PartName="/ppt/media/image16.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76" name="CustomShape 1"/>
          <p:cNvSpPr/>
          <p:nvPr/>
        </p:nvSpPr>
        <p:spPr>
          <a:xfrm>
            <a:off x="182880" y="3383280"/>
            <a:ext cx="6674760" cy="1279800"/>
          </a:xfrm>
          <a:prstGeom prst="rect">
            <a:avLst/>
          </a:prstGeom>
          <a:noFill/>
          <a:ln>
            <a:noFill/>
          </a:ln>
        </p:spPr>
        <p:style>
          <a:lnRef idx="0"/>
          <a:fillRef idx="0"/>
          <a:effectRef idx="0"/>
          <a:fontRef idx="minor"/>
        </p:style>
        <p:txBody>
          <a:bodyPr lIns="0" rIns="0" tIns="0" bIns="0" anchor="ctr"/>
          <a:p>
            <a:pPr>
              <a:lnSpc>
                <a:spcPct val="100000"/>
              </a:lnSpc>
            </a:pPr>
            <a:r>
              <a:rPr b="1" lang="en-US" sz="5400" spc="-1" strike="noStrike">
                <a:solidFill>
                  <a:srgbClr val="000080"/>
                </a:solidFill>
                <a:latin typeface="Arial"/>
              </a:rPr>
              <a:t>Semantik Web</a:t>
            </a:r>
            <a:endParaRPr b="0" lang="en-US" sz="5400" spc="-1" strike="noStrike">
              <a:latin typeface="Arial"/>
            </a:endParaRPr>
          </a:p>
        </p:txBody>
      </p:sp>
      <p:sp>
        <p:nvSpPr>
          <p:cNvPr id="77" name="CustomShape 2"/>
          <p:cNvSpPr/>
          <p:nvPr/>
        </p:nvSpPr>
        <p:spPr>
          <a:xfrm>
            <a:off x="182880" y="1829160"/>
            <a:ext cx="8869680" cy="5851440"/>
          </a:xfrm>
          <a:prstGeom prst="rect">
            <a:avLst/>
          </a:prstGeom>
          <a:noFill/>
          <a:ln>
            <a:noFill/>
          </a:ln>
        </p:spPr>
        <p:style>
          <a:lnRef idx="0"/>
          <a:fillRef idx="0"/>
          <a:effectRef idx="0"/>
          <a:fontRef idx="minor"/>
        </p:style>
      </p:sp>
      <p:sp>
        <p:nvSpPr>
          <p:cNvPr id="78" name="CustomShape 3"/>
          <p:cNvSpPr/>
          <p:nvPr/>
        </p:nvSpPr>
        <p:spPr>
          <a:xfrm>
            <a:off x="182520" y="5101920"/>
            <a:ext cx="8869680" cy="1024200"/>
          </a:xfrm>
          <a:prstGeom prst="rect">
            <a:avLst/>
          </a:prstGeom>
          <a:noFill/>
          <a:ln>
            <a:noFill/>
          </a:ln>
        </p:spPr>
        <p:style>
          <a:lnRef idx="0"/>
          <a:fillRef idx="0"/>
          <a:effectRef idx="0"/>
          <a:fontRef idx="minor"/>
        </p:style>
        <p:txBody>
          <a:bodyPr lIns="0" rIns="0" tIns="0" bIns="0" anchor="ctr"/>
          <a:p>
            <a:pPr>
              <a:lnSpc>
                <a:spcPct val="100000"/>
              </a:lnSpc>
            </a:pPr>
            <a:r>
              <a:rPr b="1" lang="en-US" sz="2600" spc="-1" strike="noStrike">
                <a:solidFill>
                  <a:srgbClr val="000080"/>
                </a:solidFill>
                <a:latin typeface="Arial"/>
              </a:rPr>
              <a:t>Aditya Pradana</a:t>
            </a:r>
            <a:endParaRPr b="0" lang="en-US" sz="2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4" name="CustomShape 1"/>
          <p:cNvSpPr/>
          <p:nvPr/>
        </p:nvSpPr>
        <p:spPr>
          <a:xfrm>
            <a:off x="72360" y="1800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Penerapan</a:t>
            </a:r>
            <a:endParaRPr b="0" lang="en-US" sz="4400" spc="-1" strike="noStrike">
              <a:latin typeface="Arial"/>
            </a:endParaRPr>
          </a:p>
        </p:txBody>
      </p:sp>
      <p:sp>
        <p:nvSpPr>
          <p:cNvPr id="95" name="CustomShape 2"/>
          <p:cNvSpPr/>
          <p:nvPr/>
        </p:nvSpPr>
        <p:spPr>
          <a:xfrm>
            <a:off x="504000" y="1769040"/>
            <a:ext cx="8869680" cy="438408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latin typeface="Arial"/>
              </a:rPr>
              <a:t>Google Co-Op (CSE) merupakan salah satu service yang disediakan Google dan mulai beroperasi sejak tahun 2006 dan merupakan fungsi search yang ditambahkan di search engine Google dengan penambahan fitur yang lebih luas dan diharapkan Google CSE dapat memberikan sesuatu yang tepat yang sedang dicari orang-orang.</a:t>
            </a:r>
            <a:endParaRPr b="0" lang="en-US"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6" name="CustomShape 1"/>
          <p:cNvSpPr/>
          <p:nvPr/>
        </p:nvSpPr>
        <p:spPr>
          <a:xfrm>
            <a:off x="72360" y="1800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Penerapan</a:t>
            </a:r>
            <a:endParaRPr b="0" lang="en-US" sz="4400" spc="-1" strike="noStrike">
              <a:latin typeface="Arial"/>
            </a:endParaRPr>
          </a:p>
        </p:txBody>
      </p:sp>
      <p:sp>
        <p:nvSpPr>
          <p:cNvPr id="97" name="CustomShape 2"/>
          <p:cNvSpPr/>
          <p:nvPr/>
        </p:nvSpPr>
        <p:spPr>
          <a:xfrm>
            <a:off x="504000" y="1769040"/>
            <a:ext cx="8869680" cy="438408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latin typeface="Arial"/>
              </a:rPr>
              <a:t>Web Servies yakni teknologi web yang memungkinkan sebuah aplikasi mampu berhubungan dengan aplikasi lainnya melalui protokol HTTP dengan format pesan XML</a:t>
            </a:r>
            <a:endParaRPr b="0" lang="en-US"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8" name="CustomShape 1"/>
          <p:cNvSpPr/>
          <p:nvPr/>
        </p:nvSpPr>
        <p:spPr>
          <a:xfrm>
            <a:off x="72360" y="1800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Perkembangan</a:t>
            </a:r>
            <a:endParaRPr b="0" lang="en-US" sz="4400" spc="-1" strike="noStrike">
              <a:latin typeface="Arial"/>
            </a:endParaRPr>
          </a:p>
        </p:txBody>
      </p:sp>
      <p:sp>
        <p:nvSpPr>
          <p:cNvPr id="99" name="CustomShape 2"/>
          <p:cNvSpPr/>
          <p:nvPr/>
        </p:nvSpPr>
        <p:spPr>
          <a:xfrm>
            <a:off x="504000" y="1769040"/>
            <a:ext cx="8869680" cy="438408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latin typeface="Arial"/>
              </a:rPr>
              <a:t>SOAP : Simple Object Access Protocol adalah standar untuk bertukar pesan-pesan berbasis XML melalui jaringan komputer atau sebuah jalan untuk program yang berjalan pada suatu sistem operasi (OS) untuk berkomunikasi dengan program pada OS yang sama maupun berbeda dengan menggunakan HTTP dan XML sebagai mekanisme untuk pertukaran data.</a:t>
            </a:r>
            <a:endParaRPr b="0" lang="en-US" sz="3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0" name="CustomShape 1"/>
          <p:cNvSpPr/>
          <p:nvPr/>
        </p:nvSpPr>
        <p:spPr>
          <a:xfrm>
            <a:off x="72360" y="1800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Perkembangan</a:t>
            </a:r>
            <a:endParaRPr b="0" lang="en-US" sz="4400" spc="-1" strike="noStrike">
              <a:latin typeface="Arial"/>
            </a:endParaRPr>
          </a:p>
        </p:txBody>
      </p:sp>
      <p:sp>
        <p:nvSpPr>
          <p:cNvPr id="101" name="CustomShape 2"/>
          <p:cNvSpPr/>
          <p:nvPr/>
        </p:nvSpPr>
        <p:spPr>
          <a:xfrm>
            <a:off x="504000" y="1682280"/>
            <a:ext cx="8869680" cy="4557600"/>
          </a:xfrm>
          <a:prstGeom prst="rect">
            <a:avLst/>
          </a:prstGeom>
          <a:noFill/>
          <a:ln>
            <a:noFill/>
          </a:ln>
        </p:spPr>
        <p:style>
          <a:lnRef idx="0"/>
          <a:fillRef idx="0"/>
          <a:effectRef idx="0"/>
          <a:fontRef idx="minor"/>
        </p:style>
        <p:txBody>
          <a:bodyPr lIns="0" rIns="0" tIns="0" bIns="0" anchor="ctr"/>
          <a:p>
            <a:pPr>
              <a:lnSpc>
                <a:spcPct val="100000"/>
              </a:lnSpc>
            </a:pPr>
            <a:r>
              <a:rPr b="0" lang="en-US" sz="3200" spc="-1" strike="noStrike">
                <a:latin typeface="Arial"/>
              </a:rPr>
              <a:t>REST : REpresentational State Transfer atau transfer keadaan representasi, adalah suatu gaya arsitektur perangkat lunak untuk untuk pendistibusian sistem hipermedia seperti WWW.</a:t>
            </a:r>
            <a:endParaRPr b="0" lang="en-US" sz="3200" spc="-1" strike="noStrike">
              <a:latin typeface="Arial"/>
            </a:endParaRPr>
          </a:p>
          <a:p>
            <a:pPr>
              <a:lnSpc>
                <a:spcPct val="100000"/>
              </a:lnSpc>
            </a:pPr>
            <a:r>
              <a:rPr b="0" lang="en-US" sz="3200" spc="-1" strike="noStrike">
                <a:latin typeface="Arial"/>
              </a:rPr>
              <a:t>Contoh : Amazon Associates Web Services (AAWS) yakni layanan (Web As Services) berupa HTTP request (Post / Get) yang dapat digunakan oleh pihak developer dan data di Amazon untuk kegiatan Affiliate (mempromosikan produk amazon).</a:t>
            </a:r>
            <a:endParaRPr b="0" lang="en-US" sz="3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2" name="CustomShape 1"/>
          <p:cNvSpPr/>
          <p:nvPr/>
        </p:nvSpPr>
        <p:spPr>
          <a:xfrm>
            <a:off x="72360" y="1800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Perkembangan</a:t>
            </a:r>
            <a:endParaRPr b="0" lang="en-US" sz="4400" spc="-1" strike="noStrike">
              <a:latin typeface="Arial"/>
            </a:endParaRPr>
          </a:p>
        </p:txBody>
      </p:sp>
      <p:sp>
        <p:nvSpPr>
          <p:cNvPr id="103" name="CustomShape 2"/>
          <p:cNvSpPr/>
          <p:nvPr/>
        </p:nvSpPr>
        <p:spPr>
          <a:xfrm>
            <a:off x="504000" y="1676160"/>
            <a:ext cx="8869680" cy="4569840"/>
          </a:xfrm>
          <a:prstGeom prst="rect">
            <a:avLst/>
          </a:prstGeom>
          <a:noFill/>
          <a:ln>
            <a:noFill/>
          </a:ln>
        </p:spPr>
        <p:style>
          <a:lnRef idx="0"/>
          <a:fillRef idx="0"/>
          <a:effectRef idx="0"/>
          <a:fontRef idx="minor"/>
        </p:style>
        <p:txBody>
          <a:bodyPr lIns="0" rIns="0" tIns="0" bIns="0" anchor="ctr"/>
          <a:p>
            <a:pPr>
              <a:lnSpc>
                <a:spcPct val="100000"/>
              </a:lnSpc>
            </a:pPr>
            <a:r>
              <a:rPr b="0" lang="en-US" sz="3200" spc="-1" strike="noStrike">
                <a:latin typeface="Arial"/>
              </a:rPr>
              <a:t>WSDL : format XML yang diterbitkan untuk menerangkan webservice. WSDL mendefinisikan:</a:t>
            </a:r>
            <a:endParaRPr b="0" lang="en-US" sz="3200" spc="-1" strike="noStrike">
              <a:latin typeface="Arial"/>
            </a:endParaRPr>
          </a:p>
          <a:p>
            <a:pPr>
              <a:lnSpc>
                <a:spcPct val="100000"/>
              </a:lnSpc>
            </a:pPr>
            <a:r>
              <a:rPr b="0" lang="en-US" sz="3200" spc="-1" strike="noStrike">
                <a:latin typeface="Arial"/>
              </a:rPr>
              <a:t>- pesan-pesan (baik yang abstrak dan kongkrit) yang dikirim ke dan menuju web service</a:t>
            </a:r>
            <a:endParaRPr b="0" lang="en-US" sz="3200" spc="-1" strike="noStrike">
              <a:latin typeface="Arial"/>
            </a:endParaRPr>
          </a:p>
          <a:p>
            <a:pPr>
              <a:lnSpc>
                <a:spcPct val="100000"/>
              </a:lnSpc>
            </a:pPr>
            <a:r>
              <a:rPr b="0" lang="en-US" sz="3200" spc="-1" strike="noStrike">
                <a:latin typeface="Arial"/>
              </a:rPr>
              <a:t>- koleksi-koleksi digital dari pesan-pesan (port type, antarmuka)</a:t>
            </a:r>
            <a:endParaRPr b="0" lang="en-US" sz="3200" spc="-1" strike="noStrike">
              <a:latin typeface="Arial"/>
            </a:endParaRPr>
          </a:p>
          <a:p>
            <a:pPr>
              <a:lnSpc>
                <a:spcPct val="100000"/>
              </a:lnSpc>
            </a:pPr>
            <a:r>
              <a:rPr b="0" lang="en-US" sz="3200" spc="-1" strike="noStrike">
                <a:latin typeface="Arial"/>
              </a:rPr>
              <a:t>- bagaimana port type yang ditentukan dijadikan wire protokol di mana servis ditempatkan.</a:t>
            </a:r>
            <a:endParaRPr b="0" lang="en-US" sz="3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4" name="CustomShape 1"/>
          <p:cNvSpPr/>
          <p:nvPr/>
        </p:nvSpPr>
        <p:spPr>
          <a:xfrm>
            <a:off x="72360" y="1800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Perkembangan</a:t>
            </a:r>
            <a:endParaRPr b="0" lang="en-US" sz="4400" spc="-1" strike="noStrike">
              <a:latin typeface="Arial"/>
            </a:endParaRPr>
          </a:p>
        </p:txBody>
      </p:sp>
      <p:sp>
        <p:nvSpPr>
          <p:cNvPr id="105" name="CustomShape 2"/>
          <p:cNvSpPr/>
          <p:nvPr/>
        </p:nvSpPr>
        <p:spPr>
          <a:xfrm>
            <a:off x="504000" y="1769040"/>
            <a:ext cx="8869680" cy="438408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latin typeface="Arial"/>
              </a:rPr>
              <a:t>WDDX : Web Distributed Data eXchange. Mekanisme pertukaran data dari lingkungan yang berbeda</a:t>
            </a:r>
            <a:endParaRPr b="0" lang="en-US" sz="3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6" name="CustomShape 1"/>
          <p:cNvSpPr/>
          <p:nvPr/>
        </p:nvSpPr>
        <p:spPr>
          <a:xfrm>
            <a:off x="72360" y="1800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Aplikasi</a:t>
            </a:r>
            <a:endParaRPr b="0" lang="en-US" sz="4400" spc="-1" strike="noStrike">
              <a:latin typeface="Arial"/>
            </a:endParaRPr>
          </a:p>
        </p:txBody>
      </p:sp>
      <p:sp>
        <p:nvSpPr>
          <p:cNvPr id="107" name="CustomShape 2"/>
          <p:cNvSpPr/>
          <p:nvPr/>
        </p:nvSpPr>
        <p:spPr>
          <a:xfrm>
            <a:off x="504000" y="1769040"/>
            <a:ext cx="8869680" cy="438408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latin typeface="Arial"/>
              </a:rPr>
              <a:t>RSS (RDF Site Summary) : RSS memberikan informasi yang terupdate tanpa kita mengunjungi web tersebut</a:t>
            </a:r>
            <a:endParaRPr b="0" lang="en-US" sz="3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8" name="CustomShape 1"/>
          <p:cNvSpPr/>
          <p:nvPr/>
        </p:nvSpPr>
        <p:spPr>
          <a:xfrm>
            <a:off x="72360" y="1800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Aplikasi</a:t>
            </a:r>
            <a:endParaRPr b="0" lang="en-US" sz="4400" spc="-1" strike="noStrike">
              <a:latin typeface="Arial"/>
            </a:endParaRPr>
          </a:p>
        </p:txBody>
      </p:sp>
      <p:sp>
        <p:nvSpPr>
          <p:cNvPr id="109" name="CustomShape 2"/>
          <p:cNvSpPr/>
          <p:nvPr/>
        </p:nvSpPr>
        <p:spPr>
          <a:xfrm>
            <a:off x="504000" y="1769040"/>
            <a:ext cx="8869680" cy="438408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latin typeface="Arial"/>
              </a:rPr>
              <a:t>FOAF (Friend of a Friend) : Didesain tuk mendeskripsikan orang-orang, ketertarikan dan hubungan mereka</a:t>
            </a:r>
            <a:endParaRPr b="0" lang="en-US" sz="3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0" name="CustomShape 1"/>
          <p:cNvSpPr/>
          <p:nvPr/>
        </p:nvSpPr>
        <p:spPr>
          <a:xfrm>
            <a:off x="72360" y="1800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Aplikasi</a:t>
            </a:r>
            <a:endParaRPr b="0" lang="en-US" sz="4400" spc="-1" strike="noStrike">
              <a:latin typeface="Arial"/>
            </a:endParaRPr>
          </a:p>
        </p:txBody>
      </p:sp>
      <p:sp>
        <p:nvSpPr>
          <p:cNvPr id="111" name="CustomShape 2"/>
          <p:cNvSpPr/>
          <p:nvPr/>
        </p:nvSpPr>
        <p:spPr>
          <a:xfrm>
            <a:off x="504000" y="1769040"/>
            <a:ext cx="8869680" cy="438408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latin typeface="Arial"/>
              </a:rPr>
              <a:t>SIOC (Semantically-Interlinked Online Commnities) : Komunitas Online dalam membuat koneksi antara diskusi berbasis Internet seperti message board, mailing list, blog.</a:t>
            </a:r>
            <a:endParaRPr b="0" lang="en-US" sz="32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2" name="CustomShape 1"/>
          <p:cNvSpPr/>
          <p:nvPr/>
        </p:nvSpPr>
        <p:spPr>
          <a:xfrm>
            <a:off x="365760" y="3749040"/>
            <a:ext cx="9326520" cy="82260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80"/>
                </a:solidFill>
                <a:latin typeface="Arial"/>
              </a:rPr>
              <a:t>Questions?</a:t>
            </a:r>
            <a:endParaRPr b="0" lang="en-US" sz="4400" spc="-1" strike="noStrike">
              <a:latin typeface="Arial"/>
            </a:endParaRPr>
          </a:p>
        </p:txBody>
      </p:sp>
      <p:sp>
        <p:nvSpPr>
          <p:cNvPr id="113" name="CustomShape 2"/>
          <p:cNvSpPr/>
          <p:nvPr/>
        </p:nvSpPr>
        <p:spPr>
          <a:xfrm>
            <a:off x="457200" y="4663440"/>
            <a:ext cx="9235080" cy="822600"/>
          </a:xfrm>
          <a:prstGeom prst="rect">
            <a:avLst/>
          </a:prstGeom>
          <a:noFill/>
          <a:ln>
            <a:noFill/>
          </a:ln>
        </p:spPr>
        <p:style>
          <a:lnRef idx="0"/>
          <a:fillRef idx="0"/>
          <a:effectRef idx="0"/>
          <a:fontRef idx="minor"/>
        </p:style>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79" name="CustomShape 1"/>
          <p:cNvSpPr/>
          <p:nvPr/>
        </p:nvSpPr>
        <p:spPr>
          <a:xfrm>
            <a:off x="365760" y="3749040"/>
            <a:ext cx="9326520" cy="127980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80"/>
                </a:solidFill>
                <a:latin typeface="Arial"/>
              </a:rPr>
              <a:t>Web vs Semantik Web</a:t>
            </a:r>
            <a:endParaRPr b="0" lang="en-US" sz="4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0" name="CustomShape 1"/>
          <p:cNvSpPr/>
          <p:nvPr/>
        </p:nvSpPr>
        <p:spPr>
          <a:xfrm>
            <a:off x="72360" y="1800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Web 1.0</a:t>
            </a:r>
            <a:endParaRPr b="0" lang="en-US" sz="4400" spc="-1" strike="noStrike">
              <a:latin typeface="Arial"/>
            </a:endParaRPr>
          </a:p>
        </p:txBody>
      </p:sp>
      <p:sp>
        <p:nvSpPr>
          <p:cNvPr id="81" name="CustomShape 2"/>
          <p:cNvSpPr/>
          <p:nvPr/>
        </p:nvSpPr>
        <p:spPr>
          <a:xfrm>
            <a:off x="504000" y="1769040"/>
            <a:ext cx="8869680" cy="4384080"/>
          </a:xfrm>
          <a:prstGeom prst="rect">
            <a:avLst/>
          </a:prstGeom>
          <a:noFill/>
          <a:ln>
            <a:noFill/>
          </a:ln>
        </p:spPr>
        <p:style>
          <a:lnRef idx="0"/>
          <a:fillRef idx="0"/>
          <a:effectRef idx="0"/>
          <a:fontRef idx="minor"/>
        </p:style>
        <p:txBody>
          <a:bodyPr lIns="0" rIns="0" tIns="0" bIns="0"/>
          <a:p>
            <a:pPr marL="216000" indent="-216000">
              <a:lnSpc>
                <a:spcPct val="100000"/>
              </a:lnSpc>
              <a:buClr>
                <a:srgbClr val="000000"/>
              </a:buClr>
              <a:buSzPct val="45000"/>
              <a:buFont typeface="Wingdings" charset="2"/>
              <a:buChar char=""/>
            </a:pPr>
            <a:r>
              <a:rPr b="0" lang="en-US" sz="3200" spc="-1" strike="noStrike">
                <a:latin typeface="Arial"/>
              </a:rPr>
              <a:t>&lt; 1999</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latin typeface="Arial"/>
              </a:rPr>
              <a:t>Read only</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latin typeface="Arial"/>
              </a:rPr>
              <a:t>Halaman statis</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latin typeface="Arial"/>
              </a:rPr>
              <a:t>Tidak ada komunikasi 2 arah</a:t>
            </a:r>
            <a:endParaRPr b="0" lang="en-US"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2" name="CustomShape 1"/>
          <p:cNvSpPr/>
          <p:nvPr/>
        </p:nvSpPr>
        <p:spPr>
          <a:xfrm>
            <a:off x="72360" y="1800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Web 2.0</a:t>
            </a:r>
            <a:endParaRPr b="0" lang="en-US" sz="4400" spc="-1" strike="noStrike">
              <a:latin typeface="Arial"/>
            </a:endParaRPr>
          </a:p>
        </p:txBody>
      </p:sp>
      <p:sp>
        <p:nvSpPr>
          <p:cNvPr id="83" name="CustomShape 2"/>
          <p:cNvSpPr/>
          <p:nvPr/>
        </p:nvSpPr>
        <p:spPr>
          <a:xfrm>
            <a:off x="504000" y="1769040"/>
            <a:ext cx="8869680" cy="4384080"/>
          </a:xfrm>
          <a:prstGeom prst="rect">
            <a:avLst/>
          </a:prstGeom>
          <a:noFill/>
          <a:ln>
            <a:noFill/>
          </a:ln>
        </p:spPr>
        <p:style>
          <a:lnRef idx="0"/>
          <a:fillRef idx="0"/>
          <a:effectRef idx="0"/>
          <a:fontRef idx="minor"/>
        </p:style>
        <p:txBody>
          <a:bodyPr lIns="0" rIns="0" tIns="0" bIns="0"/>
          <a:p>
            <a:pPr marL="216000" indent="-216000">
              <a:lnSpc>
                <a:spcPct val="100000"/>
              </a:lnSpc>
              <a:buClr>
                <a:srgbClr val="000000"/>
              </a:buClr>
              <a:buSzPct val="45000"/>
              <a:buFont typeface="Wingdings" charset="2"/>
              <a:buChar char=""/>
            </a:pPr>
            <a:r>
              <a:rPr b="0" lang="en-US" sz="3200" spc="-1" strike="noStrike">
                <a:latin typeface="Arial"/>
              </a:rPr>
              <a:t>&gt; 1999</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latin typeface="Arial"/>
              </a:rPr>
              <a:t>Read-Write-Publish</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latin typeface="Arial"/>
              </a:rPr>
              <a:t>Komunikasi 2 arah</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latin typeface="Arial"/>
              </a:rPr>
              <a:t>AJAX, drag-drop, autocomplete, chat, voice</a:t>
            </a:r>
            <a:endParaRPr b="0" lang="en-US" sz="3200" spc="-1" strike="noStrike">
              <a:latin typeface="Arial"/>
            </a:endParaRPr>
          </a:p>
          <a:p>
            <a:pPr marL="216000" indent="-216000">
              <a:lnSpc>
                <a:spcPct val="100000"/>
              </a:lnSpc>
              <a:buClr>
                <a:srgbClr val="000000"/>
              </a:buClr>
              <a:buSzPct val="45000"/>
              <a:buFont typeface="Wingdings" charset="2"/>
              <a:buChar char=""/>
            </a:pPr>
            <a:endParaRPr b="0" lang="en-US"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4" name="CustomShape 1"/>
          <p:cNvSpPr/>
          <p:nvPr/>
        </p:nvSpPr>
        <p:spPr>
          <a:xfrm>
            <a:off x="72360" y="1800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Web 3.0</a:t>
            </a:r>
            <a:endParaRPr b="0" lang="en-US" sz="4400" spc="-1" strike="noStrike">
              <a:latin typeface="Arial"/>
            </a:endParaRPr>
          </a:p>
        </p:txBody>
      </p:sp>
      <p:sp>
        <p:nvSpPr>
          <p:cNvPr id="85" name="CustomShape 2"/>
          <p:cNvSpPr/>
          <p:nvPr/>
        </p:nvSpPr>
        <p:spPr>
          <a:xfrm>
            <a:off x="504000" y="1769040"/>
            <a:ext cx="8869680" cy="4384080"/>
          </a:xfrm>
          <a:prstGeom prst="rect">
            <a:avLst/>
          </a:prstGeom>
          <a:noFill/>
          <a:ln>
            <a:noFill/>
          </a:ln>
        </p:spPr>
        <p:style>
          <a:lnRef idx="0"/>
          <a:fillRef idx="0"/>
          <a:effectRef idx="0"/>
          <a:fontRef idx="minor"/>
        </p:style>
        <p:txBody>
          <a:bodyPr lIns="0" rIns="0" tIns="0" bIns="0"/>
          <a:p>
            <a:pPr marL="216000" indent="-216000">
              <a:lnSpc>
                <a:spcPct val="100000"/>
              </a:lnSpc>
              <a:buClr>
                <a:srgbClr val="000000"/>
              </a:buClr>
              <a:buSzPct val="45000"/>
              <a:buFont typeface="Wingdings" charset="2"/>
              <a:buChar char=""/>
            </a:pPr>
            <a:r>
              <a:rPr b="0" lang="en-US" sz="3200" spc="-1" strike="noStrike">
                <a:latin typeface="Arial"/>
              </a:rPr>
              <a:t>Ubiquitous connectivity</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latin typeface="Arial"/>
              </a:rPr>
              <a:t>Cloud computing</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latin typeface="Arial"/>
              </a:rPr>
              <a:t>Open technology</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latin typeface="Arial"/>
              </a:rPr>
              <a:t>Open identity</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latin typeface="Arial"/>
              </a:rPr>
              <a:t>Intellegence</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latin typeface="Arial"/>
              </a:rPr>
              <a:t>Distributed database</a:t>
            </a:r>
            <a:endParaRPr b="0" lang="en-US"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6" name="CustomShape 1"/>
          <p:cNvSpPr/>
          <p:nvPr/>
        </p:nvSpPr>
        <p:spPr>
          <a:xfrm>
            <a:off x="72360" y="1800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Tim Berners-Lee</a:t>
            </a:r>
            <a:endParaRPr b="0" lang="en-US" sz="4400" spc="-1" strike="noStrike">
              <a:latin typeface="Arial"/>
            </a:endParaRPr>
          </a:p>
        </p:txBody>
      </p:sp>
      <p:sp>
        <p:nvSpPr>
          <p:cNvPr id="87" name="CustomShape 2"/>
          <p:cNvSpPr/>
          <p:nvPr/>
        </p:nvSpPr>
        <p:spPr>
          <a:xfrm>
            <a:off x="504000" y="1769040"/>
            <a:ext cx="8869680" cy="438408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latin typeface="Arial"/>
              </a:rPr>
              <a:t>‘’</a:t>
            </a:r>
            <a:r>
              <a:rPr b="0" lang="en-US" sz="3200" spc="-1" strike="noStrike">
                <a:latin typeface="Arial"/>
              </a:rPr>
              <a:t>People keep asking what Web 3.0 is. I think maybe when you've got an overlay of scalable vector graphics - everything rippling and folding and looking misty - on Web 2.0 and access to a semantic Web integrated across a huge space of data, you'll have access to an unbelievable data resource‘’</a:t>
            </a:r>
            <a:endParaRPr b="0" lang="en-US" sz="3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8" name="CustomShape 1"/>
          <p:cNvSpPr/>
          <p:nvPr/>
        </p:nvSpPr>
        <p:spPr>
          <a:xfrm>
            <a:off x="72360" y="1800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Penerapan</a:t>
            </a:r>
            <a:endParaRPr b="0" lang="en-US" sz="4400" spc="-1" strike="noStrike">
              <a:latin typeface="Arial"/>
            </a:endParaRPr>
          </a:p>
        </p:txBody>
      </p:sp>
      <p:sp>
        <p:nvSpPr>
          <p:cNvPr id="89" name="CustomShape 2"/>
          <p:cNvSpPr/>
          <p:nvPr/>
        </p:nvSpPr>
        <p:spPr>
          <a:xfrm>
            <a:off x="504000" y="1769040"/>
            <a:ext cx="8869680" cy="438408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latin typeface="Arial"/>
              </a:rPr>
              <a:t>SIOC ( http://sioc-project.org/ ) Adalah komunitas yang berusaha mewujudkan semantic website yang tengah berjuang membantu kita menciptakan web cerdas yang mana kelak pencarian info di internet menjadi jauh - jauh sangat mudah.</a:t>
            </a:r>
            <a:endParaRPr b="0" lang="en-US"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0" name="CustomShape 1"/>
          <p:cNvSpPr/>
          <p:nvPr/>
        </p:nvSpPr>
        <p:spPr>
          <a:xfrm>
            <a:off x="72360" y="1800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Penerapan</a:t>
            </a:r>
            <a:endParaRPr b="0" lang="en-US" sz="4400" spc="-1" strike="noStrike">
              <a:latin typeface="Arial"/>
            </a:endParaRPr>
          </a:p>
        </p:txBody>
      </p:sp>
      <p:sp>
        <p:nvSpPr>
          <p:cNvPr id="91" name="CustomShape 2"/>
          <p:cNvSpPr/>
          <p:nvPr/>
        </p:nvSpPr>
        <p:spPr>
          <a:xfrm>
            <a:off x="504000" y="1769040"/>
            <a:ext cx="8869680" cy="438408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latin typeface="Arial"/>
              </a:rPr>
              <a:t>Yahoo’s Food Site, Spivack’s Radar Networks, dan sebuah development platform, Jena, di Hewlett-Packard.</a:t>
            </a:r>
            <a:endParaRPr b="0" lang="en-US"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2" name="CustomShape 1"/>
          <p:cNvSpPr/>
          <p:nvPr/>
        </p:nvSpPr>
        <p:spPr>
          <a:xfrm>
            <a:off x="72360" y="1800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Penerapan</a:t>
            </a:r>
            <a:endParaRPr b="0" lang="en-US" sz="4400" spc="-1" strike="noStrike">
              <a:latin typeface="Arial"/>
            </a:endParaRPr>
          </a:p>
        </p:txBody>
      </p:sp>
      <p:sp>
        <p:nvSpPr>
          <p:cNvPr id="93" name="CustomShape 2"/>
          <p:cNvSpPr/>
          <p:nvPr/>
        </p:nvSpPr>
        <p:spPr>
          <a:xfrm>
            <a:off x="504000" y="1769040"/>
            <a:ext cx="8869680" cy="4384080"/>
          </a:xfrm>
          <a:prstGeom prst="rect">
            <a:avLst/>
          </a:prstGeom>
          <a:noFill/>
          <a:ln>
            <a:noFill/>
          </a:ln>
        </p:spPr>
        <p:style>
          <a:lnRef idx="0"/>
          <a:fillRef idx="0"/>
          <a:effectRef idx="0"/>
          <a:fontRef idx="minor"/>
        </p:style>
        <p:txBody>
          <a:bodyPr lIns="0" rIns="0" tIns="0" bIns="0" anchor="ctr"/>
          <a:p>
            <a:pPr>
              <a:lnSpc>
                <a:spcPct val="100000"/>
              </a:lnSpc>
            </a:pPr>
            <a:r>
              <a:rPr b="0" lang="en-US" sz="3200" spc="-1" strike="noStrike">
                <a:latin typeface="Arial"/>
              </a:rPr>
              <a:t>Second Life merupakan dunia virtual berbasis Internet. Mungkin di masa depan kita bisa hidup di dunia virtual itu yaitu di internet karena memang kehidupan di dalam Second Life meniru apa saja yang dilakukan oleh Anda dan yang ada di dunia nyata ini, dimana kita bisa berteman, melakukan aktivitas, berbicara dengan teman Anda, bertukar opini, bahkan berbisnis dan lain-lainnya yang ada di dunia ini.</a:t>
            </a:r>
            <a:endParaRPr b="0" lang="en-US"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2019-02-17T14:49:21Z</dcterms:created>
  <dc:creator/>
  <dc:description>Based on "fedora-server-slideshow-template" by William Moreno Reyes (https://fedoraproject.org/wiki/Templates_for_Presentations). License: CC-BY-SA</dc:description>
  <dc:language>en-US</dc:language>
  <cp:lastModifiedBy/>
  <dcterms:modified xsi:type="dcterms:W3CDTF">2019-02-18T08:05:19Z</dcterms:modified>
  <cp:revision>5</cp:revision>
  <dc:subject/>
  <dc:title/>
</cp:coreProperties>
</file>