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27.jpeg" ContentType="image/jpeg"/>
  <Override PartName="/ppt/media/image26.jpeg" ContentType="image/jpeg"/>
  <Override PartName="/ppt/media/image25.jpeg" ContentType="image/jpeg"/>
  <Override PartName="/ppt/media/image24.jpeg" ContentType="image/jpeg"/>
  <Override PartName="/ppt/media/image23.jpeg" ContentType="image/jpeg"/>
  <Override PartName="/ppt/media/image22.jpeg" ContentType="image/jpeg"/>
  <Override PartName="/ppt/media/image21.jpeg" ContentType="image/jpeg"/>
  <Override PartName="/ppt/media/image20.jpeg" ContentType="image/jpeg"/>
  <Override PartName="/ppt/media/image5.png" ContentType="image/png"/>
  <Override PartName="/ppt/media/image18.jpeg" ContentType="image/jpeg"/>
  <Override PartName="/ppt/media/image17.jpeg" ContentType="image/jpeg"/>
  <Override PartName="/ppt/media/image14.jpeg" ContentType="image/jpeg"/>
  <Override PartName="/ppt/media/image10.jpeg" ContentType="image/jpeg"/>
  <Override PartName="/ppt/media/image11.jpeg" ContentType="image/jpeg"/>
  <Override PartName="/ppt/media/image12.jpeg" ContentType="image/jpeg"/>
  <Override PartName="/ppt/media/image19.png" ContentType="image/png"/>
  <Override PartName="/ppt/media/image6.jpeg" ContentType="image/jpeg"/>
  <Override PartName="/ppt/media/image4.jpeg" ContentType="image/jpeg"/>
  <Override PartName="/ppt/media/image3.jpeg" ContentType="image/jpeg"/>
  <Override PartName="/ppt/media/image1.jpeg" ContentType="image/jpeg"/>
  <Override PartName="/ppt/media/image2.jpeg" ContentType="image/jpeg"/>
  <Override PartName="/ppt/media/image7.jpeg" ContentType="image/jpeg"/>
  <Override PartName="/ppt/media/image8.jpeg" ContentType="image/jpeg"/>
  <Override PartName="/ppt/media/image9.jpeg" ContentType="image/jpeg"/>
  <Override PartName="/ppt/media/image13.png" ContentType="image/png"/>
  <Override PartName="/ppt/media/image15.png" ContentType="image/png"/>
  <Override PartName="/ppt/media/image1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png"/><Relationship Id="rId3"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png"/><Relationship Id="rId3"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image" Target="../media/image19.png"/><Relationship Id="rId3"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png"/><Relationship Id="rId3"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76" name="CustomShape 1"/>
          <p:cNvSpPr/>
          <p:nvPr/>
        </p:nvSpPr>
        <p:spPr>
          <a:xfrm>
            <a:off x="182880" y="3383280"/>
            <a:ext cx="6673680" cy="1278720"/>
          </a:xfrm>
          <a:prstGeom prst="rect">
            <a:avLst/>
          </a:prstGeom>
          <a:noFill/>
          <a:ln>
            <a:noFill/>
          </a:ln>
        </p:spPr>
        <p:style>
          <a:lnRef idx="0"/>
          <a:fillRef idx="0"/>
          <a:effectRef idx="0"/>
          <a:fontRef idx="minor"/>
        </p:style>
        <p:txBody>
          <a:bodyPr lIns="0" rIns="0" tIns="0" bIns="0" anchor="ctr"/>
          <a:p>
            <a:pPr>
              <a:lnSpc>
                <a:spcPct val="100000"/>
              </a:lnSpc>
            </a:pPr>
            <a:r>
              <a:rPr b="1" lang="en-US" sz="5400" spc="-1" strike="noStrike">
                <a:solidFill>
                  <a:srgbClr val="000080"/>
                </a:solidFill>
                <a:latin typeface="Arial"/>
                <a:ea typeface="DejaVu Sans"/>
              </a:rPr>
              <a:t>Ontologi</a:t>
            </a:r>
            <a:endParaRPr b="0" lang="en-US" sz="5400" spc="-1" strike="noStrike">
              <a:latin typeface="Arial"/>
            </a:endParaRPr>
          </a:p>
        </p:txBody>
      </p:sp>
      <p:sp>
        <p:nvSpPr>
          <p:cNvPr id="77" name="CustomShape 2"/>
          <p:cNvSpPr/>
          <p:nvPr/>
        </p:nvSpPr>
        <p:spPr>
          <a:xfrm>
            <a:off x="182880" y="1829160"/>
            <a:ext cx="8868600" cy="5850360"/>
          </a:xfrm>
          <a:prstGeom prst="rect">
            <a:avLst/>
          </a:prstGeom>
          <a:noFill/>
          <a:ln>
            <a:noFill/>
          </a:ln>
        </p:spPr>
        <p:style>
          <a:lnRef idx="0"/>
          <a:fillRef idx="0"/>
          <a:effectRef idx="0"/>
          <a:fontRef idx="minor"/>
        </p:style>
      </p:sp>
      <p:sp>
        <p:nvSpPr>
          <p:cNvPr id="78" name="CustomShape 3"/>
          <p:cNvSpPr/>
          <p:nvPr/>
        </p:nvSpPr>
        <p:spPr>
          <a:xfrm>
            <a:off x="182520" y="5101920"/>
            <a:ext cx="8868600" cy="1023120"/>
          </a:xfrm>
          <a:prstGeom prst="rect">
            <a:avLst/>
          </a:prstGeom>
          <a:noFill/>
          <a:ln>
            <a:noFill/>
          </a:ln>
        </p:spPr>
        <p:style>
          <a:lnRef idx="0"/>
          <a:fillRef idx="0"/>
          <a:effectRef idx="0"/>
          <a:fontRef idx="minor"/>
        </p:style>
        <p:txBody>
          <a:bodyPr lIns="0" rIns="0" tIns="0" bIns="0" anchor="ctr"/>
          <a:p>
            <a:pPr>
              <a:lnSpc>
                <a:spcPct val="100000"/>
              </a:lnSpc>
            </a:pPr>
            <a:r>
              <a:rPr b="1" lang="en-US" sz="2600" spc="-1" strike="noStrike">
                <a:solidFill>
                  <a:srgbClr val="000080"/>
                </a:solidFill>
                <a:latin typeface="Arial"/>
                <a:ea typeface="DejaVu Sans"/>
              </a:rPr>
              <a:t>Aditya Pradana</a:t>
            </a:r>
            <a:endParaRPr b="0" lang="en-US" sz="26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94" name="CustomShape 1"/>
          <p:cNvSpPr/>
          <p:nvPr/>
        </p:nvSpPr>
        <p:spPr>
          <a:xfrm>
            <a:off x="72360" y="18000"/>
            <a:ext cx="989388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Representasi Ontologi</a:t>
            </a:r>
            <a:endParaRPr b="0" lang="en-US" sz="4400" spc="-1" strike="noStrike">
              <a:latin typeface="Arial"/>
            </a:endParaRPr>
          </a:p>
        </p:txBody>
      </p:sp>
      <p:sp>
        <p:nvSpPr>
          <p:cNvPr id="95" name="CustomShape 2"/>
          <p:cNvSpPr/>
          <p:nvPr/>
        </p:nvSpPr>
        <p:spPr>
          <a:xfrm>
            <a:off x="504000" y="1769040"/>
            <a:ext cx="8868600" cy="4383000"/>
          </a:xfrm>
          <a:prstGeom prst="rect">
            <a:avLst/>
          </a:prstGeom>
          <a:noFill/>
          <a:ln>
            <a:noFill/>
          </a:ln>
        </p:spPr>
        <p:style>
          <a:lnRef idx="0"/>
          <a:fillRef idx="0"/>
          <a:effectRef idx="0"/>
          <a:fontRef idx="minor"/>
        </p:style>
        <p:txBody>
          <a:bodyPr lIns="0" rIns="0" tIns="0" bIns="0"/>
          <a:p>
            <a:pPr marL="365760" indent="-365400">
              <a:lnSpc>
                <a:spcPct val="100000"/>
              </a:lnSpc>
              <a:buClr>
                <a:srgbClr val="000000"/>
              </a:buClr>
              <a:buFont typeface="Liberation Serif"/>
              <a:buAutoNum type="alphaLcParenR"/>
            </a:pPr>
            <a:r>
              <a:rPr b="0" i="1" lang="en-US" sz="2800" spc="-1" strike="noStrike">
                <a:solidFill>
                  <a:srgbClr val="000000"/>
                </a:solidFill>
                <a:latin typeface="Arial"/>
                <a:ea typeface="DejaVu Sans"/>
              </a:rPr>
              <a:t>Classes, atau concept, general things pada suatu domain of interest.</a:t>
            </a:r>
            <a:endParaRPr b="0" lang="en-US" sz="2800" spc="-1" strike="noStrike">
              <a:latin typeface="Arial"/>
            </a:endParaRPr>
          </a:p>
          <a:p>
            <a:pPr marL="365760" indent="-365400">
              <a:lnSpc>
                <a:spcPct val="100000"/>
              </a:lnSpc>
              <a:buClr>
                <a:srgbClr val="000000"/>
              </a:buClr>
              <a:buFont typeface="Liberation Serif"/>
              <a:buAutoNum type="alphaLcParenR"/>
            </a:pPr>
            <a:r>
              <a:rPr b="0" i="1" lang="en-US" sz="2800" spc="-1" strike="noStrike">
                <a:solidFill>
                  <a:srgbClr val="000000"/>
                </a:solidFill>
                <a:latin typeface="Arial"/>
                <a:ea typeface="DejaVu Sans"/>
              </a:rPr>
              <a:t>Instances, atau individual, particular things.</a:t>
            </a:r>
            <a:endParaRPr b="0" lang="en-US" sz="2800" spc="-1" strike="noStrike">
              <a:latin typeface="Arial"/>
            </a:endParaRPr>
          </a:p>
          <a:p>
            <a:pPr marL="365760" indent="-365400">
              <a:lnSpc>
                <a:spcPct val="100000"/>
              </a:lnSpc>
              <a:buClr>
                <a:srgbClr val="000000"/>
              </a:buClr>
              <a:buFont typeface="Liberation Serif"/>
              <a:buAutoNum type="alphaLcParenR"/>
            </a:pPr>
            <a:r>
              <a:rPr b="0" i="1" lang="en-US" sz="2800" spc="-1" strike="noStrike">
                <a:solidFill>
                  <a:srgbClr val="000000"/>
                </a:solidFill>
                <a:latin typeface="Arial"/>
                <a:ea typeface="DejaVu Sans"/>
              </a:rPr>
              <a:t>Properties dan nilainya dari things tersebut.</a:t>
            </a:r>
            <a:endParaRPr b="0" lang="en-US" sz="2800" spc="-1" strike="noStrike">
              <a:latin typeface="Arial"/>
            </a:endParaRPr>
          </a:p>
          <a:p>
            <a:pPr marL="365760" indent="-365400">
              <a:lnSpc>
                <a:spcPct val="100000"/>
              </a:lnSpc>
              <a:buClr>
                <a:srgbClr val="000000"/>
              </a:buClr>
              <a:buFont typeface="Liberation Serif"/>
              <a:buAutoNum type="alphaLcParenR"/>
            </a:pPr>
            <a:r>
              <a:rPr b="0" i="1" lang="en-US" sz="2800" spc="-1" strike="noStrike">
                <a:solidFill>
                  <a:srgbClr val="000000"/>
                </a:solidFill>
                <a:latin typeface="Arial"/>
                <a:ea typeface="DejaVu Sans"/>
              </a:rPr>
              <a:t>Constraints dan rules untuk things tersebut.</a:t>
            </a:r>
            <a:endParaRPr b="0" lang="en-US" sz="2800" spc="-1" strike="noStrike">
              <a:latin typeface="Arial"/>
            </a:endParaRPr>
          </a:p>
          <a:p>
            <a:pPr marL="365760" indent="-365400">
              <a:lnSpc>
                <a:spcPct val="100000"/>
              </a:lnSpc>
              <a:buClr>
                <a:srgbClr val="000000"/>
              </a:buClr>
              <a:buFont typeface="Liberation Serif"/>
              <a:buAutoNum type="alphaLcParenR"/>
            </a:pPr>
            <a:r>
              <a:rPr b="0" i="1" lang="en-US" sz="2800" spc="-1" strike="noStrike">
                <a:solidFill>
                  <a:srgbClr val="000000"/>
                </a:solidFill>
                <a:latin typeface="Arial"/>
                <a:ea typeface="DejaVu Sans"/>
              </a:rPr>
              <a:t>Relationships di antara things tersebut.</a:t>
            </a:r>
            <a:endParaRPr b="0" lang="en-US" sz="2800" spc="-1" strike="noStrike">
              <a:latin typeface="Arial"/>
            </a:endParaRPr>
          </a:p>
          <a:p>
            <a:pPr marL="365760" indent="-365400">
              <a:lnSpc>
                <a:spcPct val="100000"/>
              </a:lnSpc>
              <a:buClr>
                <a:srgbClr val="000000"/>
              </a:buClr>
              <a:buFont typeface="Liberation Serif"/>
              <a:buAutoNum type="alphaLcParenR"/>
            </a:pPr>
            <a:r>
              <a:rPr b="0" i="1" lang="en-US" sz="2800" spc="-1" strike="noStrike">
                <a:solidFill>
                  <a:srgbClr val="000000"/>
                </a:solidFill>
                <a:latin typeface="Arial"/>
                <a:ea typeface="DejaVu Sans"/>
              </a:rPr>
              <a:t>Functions dan processes yang melibatkan things tersebut.</a:t>
            </a:r>
            <a:endParaRPr b="0" lang="en-US" sz="2800" spc="-1" strike="noStrike">
              <a:latin typeface="Arial"/>
            </a:endParaRPr>
          </a:p>
          <a:p>
            <a:pPr>
              <a:lnSpc>
                <a:spcPct val="100000"/>
              </a:lnSpc>
            </a:pPr>
            <a:r>
              <a:rPr b="0" i="1" lang="en-US" sz="2800" spc="-1" strike="noStrike">
                <a:solidFill>
                  <a:srgbClr val="000000"/>
                </a:solidFill>
                <a:latin typeface="Arial"/>
                <a:ea typeface="DejaVu Sans"/>
              </a:rPr>
              <a:t> </a:t>
            </a:r>
            <a:endParaRPr b="0" lang="en-US" sz="2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96" name="CustomShape 1"/>
          <p:cNvSpPr/>
          <p:nvPr/>
        </p:nvSpPr>
        <p:spPr>
          <a:xfrm>
            <a:off x="72360" y="18000"/>
            <a:ext cx="989388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Representasi Ontologi</a:t>
            </a:r>
            <a:endParaRPr b="0" lang="en-US" sz="4400" spc="-1" strike="noStrike">
              <a:latin typeface="Arial"/>
            </a:endParaRPr>
          </a:p>
        </p:txBody>
      </p:sp>
      <p:sp>
        <p:nvSpPr>
          <p:cNvPr id="97" name="CustomShape 2"/>
          <p:cNvSpPr/>
          <p:nvPr/>
        </p:nvSpPr>
        <p:spPr>
          <a:xfrm>
            <a:off x="504000" y="1769040"/>
            <a:ext cx="8868600" cy="4383000"/>
          </a:xfrm>
          <a:prstGeom prst="rect">
            <a:avLst/>
          </a:prstGeom>
          <a:noFill/>
          <a:ln>
            <a:noFill/>
          </a:ln>
        </p:spPr>
        <p:style>
          <a:lnRef idx="0"/>
          <a:fillRef idx="0"/>
          <a:effectRef idx="0"/>
          <a:fontRef idx="minor"/>
        </p:style>
      </p:sp>
      <p:pic>
        <p:nvPicPr>
          <p:cNvPr id="98" name="" descr=""/>
          <p:cNvPicPr/>
          <p:nvPr/>
        </p:nvPicPr>
        <p:blipFill>
          <a:blip r:embed="rId2"/>
          <a:stretch/>
        </p:blipFill>
        <p:spPr>
          <a:xfrm>
            <a:off x="1005840" y="1457280"/>
            <a:ext cx="7976520" cy="5766120"/>
          </a:xfrm>
          <a:prstGeom prst="rect">
            <a:avLst/>
          </a:prstGeom>
          <a:ln>
            <a:noFill/>
          </a:ln>
        </p:spPr>
      </p:pic>
      <p:sp>
        <p:nvSpPr>
          <p:cNvPr id="99" name="CustomShape 3"/>
          <p:cNvSpPr/>
          <p:nvPr/>
        </p:nvSpPr>
        <p:spPr>
          <a:xfrm>
            <a:off x="4754880" y="2103120"/>
            <a:ext cx="3474720" cy="731520"/>
          </a:xfrm>
          <a:prstGeom prst="rect">
            <a:avLst/>
          </a:prstGeom>
          <a:solidFill>
            <a:srgbClr val="ffffff"/>
          </a:solidFill>
          <a:ln>
            <a:solidFill>
              <a:srgbClr val="ffffff"/>
            </a:solidFill>
          </a:ln>
        </p:spPr>
        <p:style>
          <a:lnRef idx="0"/>
          <a:fillRef idx="0"/>
          <a:effectRef idx="0"/>
          <a:fontRef idx="minor"/>
        </p:style>
      </p:sp>
      <p:sp>
        <p:nvSpPr>
          <p:cNvPr id="100" name="CustomShape 4"/>
          <p:cNvSpPr/>
          <p:nvPr/>
        </p:nvSpPr>
        <p:spPr>
          <a:xfrm>
            <a:off x="4297680" y="3383280"/>
            <a:ext cx="4572000" cy="1188720"/>
          </a:xfrm>
          <a:prstGeom prst="rect">
            <a:avLst/>
          </a:prstGeom>
          <a:solidFill>
            <a:srgbClr val="ffffff"/>
          </a:solidFill>
          <a:ln>
            <a:solidFill>
              <a:srgbClr val="ffffff"/>
            </a:solidFill>
          </a:ln>
        </p:spPr>
        <p:style>
          <a:lnRef idx="0"/>
          <a:fillRef idx="0"/>
          <a:effectRef idx="0"/>
          <a:fontRef idx="minor"/>
        </p:style>
      </p:sp>
      <p:sp>
        <p:nvSpPr>
          <p:cNvPr id="101" name="CustomShape 5"/>
          <p:cNvSpPr/>
          <p:nvPr/>
        </p:nvSpPr>
        <p:spPr>
          <a:xfrm>
            <a:off x="4754880" y="5029200"/>
            <a:ext cx="3474720" cy="1554480"/>
          </a:xfrm>
          <a:prstGeom prst="rect">
            <a:avLst/>
          </a:prstGeom>
          <a:solidFill>
            <a:srgbClr val="ffffff"/>
          </a:solidFill>
          <a:ln>
            <a:solidFill>
              <a:srgbClr val="ffffff"/>
            </a:solidFill>
          </a:ln>
        </p:spPr>
        <p:style>
          <a:lnRef idx="0"/>
          <a:fillRef idx="0"/>
          <a:effectRef idx="0"/>
          <a:fontRef idx="minor"/>
        </p:style>
      </p:sp>
      <p:sp>
        <p:nvSpPr>
          <p:cNvPr id="102" name="CustomShape 6"/>
          <p:cNvSpPr/>
          <p:nvPr/>
        </p:nvSpPr>
        <p:spPr>
          <a:xfrm>
            <a:off x="822960" y="3657600"/>
            <a:ext cx="3474720" cy="3474720"/>
          </a:xfrm>
          <a:prstGeom prst="rect">
            <a:avLst/>
          </a:prstGeom>
          <a:solidFill>
            <a:srgbClr val="ffffff"/>
          </a:solidFill>
          <a:ln>
            <a:solidFill>
              <a:srgbClr val="ffffff"/>
            </a:solidFill>
          </a:ln>
        </p:spPr>
        <p:style>
          <a:lnRef idx="0"/>
          <a:fillRef idx="0"/>
          <a:effectRef idx="0"/>
          <a:fontRef idx="minor"/>
        </p:style>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03" name="CustomShape 1"/>
          <p:cNvSpPr/>
          <p:nvPr/>
        </p:nvSpPr>
        <p:spPr>
          <a:xfrm>
            <a:off x="72360" y="18000"/>
            <a:ext cx="989388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Representasi Ontologi</a:t>
            </a:r>
            <a:endParaRPr b="0" lang="en-US" sz="4400" spc="-1" strike="noStrike">
              <a:latin typeface="Arial"/>
            </a:endParaRPr>
          </a:p>
        </p:txBody>
      </p:sp>
      <p:sp>
        <p:nvSpPr>
          <p:cNvPr id="104" name="CustomShape 2"/>
          <p:cNvSpPr/>
          <p:nvPr/>
        </p:nvSpPr>
        <p:spPr>
          <a:xfrm>
            <a:off x="504000" y="1769040"/>
            <a:ext cx="8868600" cy="4383000"/>
          </a:xfrm>
          <a:prstGeom prst="rect">
            <a:avLst/>
          </a:prstGeom>
          <a:noFill/>
          <a:ln>
            <a:noFill/>
          </a:ln>
        </p:spPr>
        <p:style>
          <a:lnRef idx="0"/>
          <a:fillRef idx="0"/>
          <a:effectRef idx="0"/>
          <a:fontRef idx="minor"/>
        </p:style>
      </p:sp>
      <p:pic>
        <p:nvPicPr>
          <p:cNvPr id="105" name="" descr=""/>
          <p:cNvPicPr/>
          <p:nvPr/>
        </p:nvPicPr>
        <p:blipFill>
          <a:blip r:embed="rId2"/>
          <a:stretch/>
        </p:blipFill>
        <p:spPr>
          <a:xfrm>
            <a:off x="1005840" y="1457280"/>
            <a:ext cx="7976520" cy="576612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6" name="" descr=""/>
          <p:cNvPicPr/>
          <p:nvPr/>
        </p:nvPicPr>
        <p:blipFill>
          <a:blip r:embed="rId1"/>
          <a:stretch/>
        </p:blipFill>
        <p:spPr>
          <a:xfrm>
            <a:off x="826560" y="914400"/>
            <a:ext cx="8043120" cy="543168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07" name="CustomShape 1"/>
          <p:cNvSpPr/>
          <p:nvPr/>
        </p:nvSpPr>
        <p:spPr>
          <a:xfrm>
            <a:off x="72360" y="18000"/>
            <a:ext cx="989388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Representasi Ontologi</a:t>
            </a:r>
            <a:endParaRPr b="0" lang="en-US" sz="4400" spc="-1" strike="noStrike">
              <a:latin typeface="Arial"/>
            </a:endParaRPr>
          </a:p>
        </p:txBody>
      </p:sp>
      <p:sp>
        <p:nvSpPr>
          <p:cNvPr id="108" name="CustomShape 2"/>
          <p:cNvSpPr/>
          <p:nvPr/>
        </p:nvSpPr>
        <p:spPr>
          <a:xfrm>
            <a:off x="504000" y="1769040"/>
            <a:ext cx="8868600" cy="4383000"/>
          </a:xfrm>
          <a:prstGeom prst="rect">
            <a:avLst/>
          </a:prstGeom>
          <a:noFill/>
          <a:ln>
            <a:noFill/>
          </a:ln>
        </p:spPr>
        <p:style>
          <a:lnRef idx="0"/>
          <a:fillRef idx="0"/>
          <a:effectRef idx="0"/>
          <a:fontRef idx="minor"/>
        </p:style>
        <p:txBody>
          <a:bodyPr lIns="0" rIns="0" tIns="0" bIns="0"/>
          <a:p>
            <a:pPr>
              <a:lnSpc>
                <a:spcPct val="100000"/>
              </a:lnSpc>
            </a:pPr>
            <a:r>
              <a:rPr b="0" i="1" lang="en-US" sz="2800" spc="-1" strike="noStrike">
                <a:solidFill>
                  <a:srgbClr val="000000"/>
                </a:solidFill>
                <a:latin typeface="Arial"/>
                <a:ea typeface="DejaVu Sans"/>
              </a:rPr>
              <a:t>Gambar tersebut menjelaskan konsep tentang Thing, Transportation, Plane, dan Propeller. Pada contoh tersebut dapat dilihat bahwa Thing pada domain yang dimaksud terdiri dari Transportation, Plane, dan Propeller. Hubungan hierarkis antara Plane dan Transportation dikenal sebagai relasi is-a (Plane is-a Transportation). Selain itu, Plane memiliki properti hasPart yang merelasikannya dengan Propeller (Plane hasPart Propeller). Garuda merupakan contoh instance</a:t>
            </a:r>
            <a:endParaRPr b="0" lang="en-US" sz="2800" spc="-1" strike="noStrike">
              <a:latin typeface="Arial"/>
            </a:endParaRPr>
          </a:p>
          <a:p>
            <a:pPr>
              <a:lnSpc>
                <a:spcPct val="100000"/>
              </a:lnSpc>
            </a:pPr>
            <a:r>
              <a:rPr b="0" i="1" lang="en-US" sz="2800" spc="-1" strike="noStrike">
                <a:solidFill>
                  <a:srgbClr val="000000"/>
                </a:solidFill>
                <a:latin typeface="Arial"/>
                <a:ea typeface="DejaVu Sans"/>
              </a:rPr>
              <a:t>atau objek dari Plane .</a:t>
            </a:r>
            <a:endParaRPr b="0" lang="en-US" sz="28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09" name="CustomShape 1"/>
          <p:cNvSpPr/>
          <p:nvPr/>
        </p:nvSpPr>
        <p:spPr>
          <a:xfrm>
            <a:off x="72360" y="18000"/>
            <a:ext cx="989388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Kegunaan</a:t>
            </a:r>
            <a:endParaRPr b="0" lang="en-US" sz="4400" spc="-1" strike="noStrike">
              <a:latin typeface="Arial"/>
            </a:endParaRPr>
          </a:p>
        </p:txBody>
      </p:sp>
      <p:sp>
        <p:nvSpPr>
          <p:cNvPr id="110" name="CustomShape 2"/>
          <p:cNvSpPr/>
          <p:nvPr/>
        </p:nvSpPr>
        <p:spPr>
          <a:xfrm>
            <a:off x="504000" y="1769040"/>
            <a:ext cx="8868600" cy="4383000"/>
          </a:xfrm>
          <a:prstGeom prst="rect">
            <a:avLst/>
          </a:prstGeom>
          <a:noFill/>
          <a:ln>
            <a:noFill/>
          </a:ln>
        </p:spPr>
        <p:style>
          <a:lnRef idx="0"/>
          <a:fillRef idx="0"/>
          <a:effectRef idx="0"/>
          <a:fontRef idx="minor"/>
        </p:style>
        <p:txBody>
          <a:bodyPr lIns="0" rIns="0" tIns="0" bIns="0"/>
          <a:p>
            <a:pPr marL="274320" indent="-273600">
              <a:lnSpc>
                <a:spcPct val="100000"/>
              </a:lnSpc>
              <a:buClr>
                <a:srgbClr val="000000"/>
              </a:buClr>
              <a:buSzPct val="45000"/>
              <a:buFont typeface="Wingdings" charset="2"/>
              <a:buChar char=""/>
            </a:pPr>
            <a:r>
              <a:rPr b="0" i="1" lang="en-US" sz="2800" spc="-1" strike="noStrike">
                <a:solidFill>
                  <a:srgbClr val="000000"/>
                </a:solidFill>
                <a:latin typeface="Arial"/>
                <a:ea typeface="DejaVu Sans"/>
              </a:rPr>
              <a:t>Controlled vocabulary</a:t>
            </a:r>
            <a:endParaRPr b="0" lang="en-US" sz="2800" spc="-1" strike="noStrike">
              <a:latin typeface="Arial"/>
            </a:endParaRPr>
          </a:p>
          <a:p>
            <a:pPr marL="274320" indent="-273600">
              <a:lnSpc>
                <a:spcPct val="100000"/>
              </a:lnSpc>
              <a:buClr>
                <a:srgbClr val="000000"/>
              </a:buClr>
              <a:buSzPct val="45000"/>
              <a:buFont typeface="Wingdings" charset="2"/>
              <a:buChar char=""/>
            </a:pPr>
            <a:r>
              <a:rPr b="0" i="1" lang="en-US" sz="2800" spc="-1" strike="noStrike">
                <a:solidFill>
                  <a:srgbClr val="000000"/>
                </a:solidFill>
                <a:latin typeface="Arial"/>
                <a:ea typeface="DejaVu Sans"/>
              </a:rPr>
              <a:t>Semantic interoperability</a:t>
            </a:r>
            <a:endParaRPr b="0" lang="en-US" sz="2800" spc="-1" strike="noStrike">
              <a:latin typeface="Arial"/>
            </a:endParaRPr>
          </a:p>
          <a:p>
            <a:pPr marL="274320" indent="-273600">
              <a:lnSpc>
                <a:spcPct val="100000"/>
              </a:lnSpc>
              <a:buClr>
                <a:srgbClr val="000000"/>
              </a:buClr>
              <a:buSzPct val="45000"/>
              <a:buFont typeface="Wingdings" charset="2"/>
              <a:buChar char=""/>
            </a:pPr>
            <a:r>
              <a:rPr b="0" i="1" lang="en-US" sz="2800" spc="-1" strike="noStrike">
                <a:solidFill>
                  <a:srgbClr val="000000"/>
                </a:solidFill>
                <a:latin typeface="Arial"/>
                <a:ea typeface="DejaVu Sans"/>
              </a:rPr>
              <a:t>Knowledge sharing</a:t>
            </a:r>
            <a:endParaRPr b="0" lang="en-US" sz="2800" spc="-1" strike="noStrike">
              <a:latin typeface="Arial"/>
            </a:endParaRPr>
          </a:p>
          <a:p>
            <a:pPr marL="274320" indent="-273600">
              <a:lnSpc>
                <a:spcPct val="100000"/>
              </a:lnSpc>
              <a:buClr>
                <a:srgbClr val="000000"/>
              </a:buClr>
              <a:buSzPct val="45000"/>
              <a:buFont typeface="Wingdings" charset="2"/>
              <a:buChar char=""/>
            </a:pPr>
            <a:r>
              <a:rPr b="0" i="1" lang="en-US" sz="2800" spc="-1" strike="noStrike">
                <a:solidFill>
                  <a:srgbClr val="000000"/>
                </a:solidFill>
                <a:latin typeface="Arial"/>
                <a:ea typeface="DejaVu Sans"/>
              </a:rPr>
              <a:t>Reuse</a:t>
            </a:r>
            <a:endParaRPr b="0" lang="en-US" sz="2800" spc="-1" strike="noStrike">
              <a:latin typeface="Arial"/>
            </a:endParaRPr>
          </a:p>
          <a:p>
            <a:pPr>
              <a:lnSpc>
                <a:spcPct val="100000"/>
              </a:lnSpc>
            </a:pPr>
            <a:r>
              <a:rPr b="0" i="1" lang="en-US" sz="2800" spc="-1" strike="noStrike">
                <a:solidFill>
                  <a:srgbClr val="000000"/>
                </a:solidFill>
                <a:latin typeface="Arial"/>
                <a:ea typeface="DejaVu Sans"/>
              </a:rPr>
              <a:t> </a:t>
            </a:r>
            <a:endParaRPr b="0" lang="en-US" sz="2800" spc="-1" strike="noStrike">
              <a:latin typeface="Arial"/>
            </a:endParaRPr>
          </a:p>
        </p:txBody>
      </p:sp>
      <p:pic>
        <p:nvPicPr>
          <p:cNvPr id="111" name="" descr=""/>
          <p:cNvPicPr/>
          <p:nvPr/>
        </p:nvPicPr>
        <p:blipFill>
          <a:blip r:embed="rId2"/>
          <a:stretch/>
        </p:blipFill>
        <p:spPr>
          <a:xfrm>
            <a:off x="1674720" y="3734280"/>
            <a:ext cx="6920280" cy="334116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12" name="CustomShape 1"/>
          <p:cNvSpPr/>
          <p:nvPr/>
        </p:nvSpPr>
        <p:spPr>
          <a:xfrm>
            <a:off x="72360" y="18000"/>
            <a:ext cx="989388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Proses Pengembangan</a:t>
            </a:r>
            <a:endParaRPr b="0" lang="en-US" sz="4400" spc="-1" strike="noStrike">
              <a:latin typeface="Arial"/>
            </a:endParaRPr>
          </a:p>
        </p:txBody>
      </p:sp>
      <p:sp>
        <p:nvSpPr>
          <p:cNvPr id="113" name="CustomShape 2"/>
          <p:cNvSpPr/>
          <p:nvPr/>
        </p:nvSpPr>
        <p:spPr>
          <a:xfrm>
            <a:off x="504000" y="1769040"/>
            <a:ext cx="8868600" cy="4383000"/>
          </a:xfrm>
          <a:prstGeom prst="rect">
            <a:avLst/>
          </a:prstGeom>
          <a:noFill/>
          <a:ln>
            <a:noFill/>
          </a:ln>
        </p:spPr>
        <p:style>
          <a:lnRef idx="0"/>
          <a:fillRef idx="0"/>
          <a:effectRef idx="0"/>
          <a:fontRef idx="minor"/>
        </p:style>
        <p:txBody>
          <a:bodyPr lIns="0" rIns="0" tIns="0" bIns="0"/>
          <a:p>
            <a:pPr marL="457200" indent="-456840">
              <a:lnSpc>
                <a:spcPct val="100000"/>
              </a:lnSpc>
              <a:buClr>
                <a:srgbClr val="000000"/>
              </a:buClr>
              <a:buFont typeface="Liberation Serif"/>
              <a:buAutoNum type="arabicParenR"/>
            </a:pPr>
            <a:r>
              <a:rPr b="1" lang="en-US" sz="2800" spc="-1" strike="noStrike">
                <a:solidFill>
                  <a:srgbClr val="000000"/>
                </a:solidFill>
                <a:latin typeface="Arial"/>
                <a:ea typeface="DejaVu Sans"/>
              </a:rPr>
              <a:t>Tahap Penentuan Domain</a:t>
            </a:r>
            <a:endParaRPr b="0" lang="en-US" sz="2800" spc="-1" strike="noStrike">
              <a:latin typeface="Arial"/>
            </a:endParaRPr>
          </a:p>
          <a:p>
            <a:pPr lvl="2" marL="648000" indent="-215640">
              <a:lnSpc>
                <a:spcPct val="100000"/>
              </a:lnSpc>
              <a:buClr>
                <a:srgbClr val="000000"/>
              </a:buClr>
              <a:buSzPct val="45000"/>
              <a:buFont typeface="Wingdings" charset="2"/>
              <a:buChar char=""/>
            </a:pPr>
            <a:r>
              <a:rPr b="0" lang="en-US" sz="2800" spc="-1" strike="noStrike">
                <a:solidFill>
                  <a:srgbClr val="000000"/>
                </a:solidFill>
                <a:latin typeface="Arial"/>
                <a:ea typeface="DejaVu Sans"/>
              </a:rPr>
              <a:t>Tahap ini merupakan proses awal digitalisasi pengetahuan yang dilakukan dengan cara menjawab beberapa pertanyaan seperti: Apa yang merupakan domain ontologi? Mengapa harus menggunakan ontologi? Apa jenis pertanyaan terhadap ontologi sehingga perlu menyediakan jawaban? Siapa yang akan menggunakan dan memelihara ontologi?</a:t>
            </a:r>
            <a:endParaRPr b="0" lang="en-US" sz="2800" spc="-1" strike="noStrike">
              <a:latin typeface="Arial"/>
            </a:endParaRPr>
          </a:p>
          <a:p>
            <a:pPr>
              <a:lnSpc>
                <a:spcPct val="100000"/>
              </a:lnSpc>
            </a:pPr>
            <a:r>
              <a:rPr b="0" lang="en-US" sz="2800" spc="-1" strike="noStrike">
                <a:solidFill>
                  <a:srgbClr val="000000"/>
                </a:solidFill>
                <a:latin typeface="Arial"/>
                <a:ea typeface="DejaVu Sans"/>
              </a:rPr>
              <a:t> </a:t>
            </a:r>
            <a:endParaRPr b="0" lang="en-US" sz="28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14" name="CustomShape 1"/>
          <p:cNvSpPr/>
          <p:nvPr/>
        </p:nvSpPr>
        <p:spPr>
          <a:xfrm>
            <a:off x="72360" y="18000"/>
            <a:ext cx="989388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Proses Pengembangan</a:t>
            </a:r>
            <a:endParaRPr b="0" lang="en-US" sz="4400" spc="-1" strike="noStrike">
              <a:latin typeface="Arial"/>
            </a:endParaRPr>
          </a:p>
        </p:txBody>
      </p:sp>
      <p:sp>
        <p:nvSpPr>
          <p:cNvPr id="115" name="CustomShape 2"/>
          <p:cNvSpPr/>
          <p:nvPr/>
        </p:nvSpPr>
        <p:spPr>
          <a:xfrm>
            <a:off x="504000" y="1769040"/>
            <a:ext cx="8868600" cy="4383000"/>
          </a:xfrm>
          <a:prstGeom prst="rect">
            <a:avLst/>
          </a:prstGeom>
          <a:noFill/>
          <a:ln>
            <a:noFill/>
          </a:ln>
        </p:spPr>
        <p:style>
          <a:lnRef idx="0"/>
          <a:fillRef idx="0"/>
          <a:effectRef idx="0"/>
          <a:fontRef idx="minor"/>
        </p:style>
        <p:txBody>
          <a:bodyPr lIns="0" rIns="0" tIns="0" bIns="0"/>
          <a:p>
            <a:pPr marL="457200" indent="-456840">
              <a:lnSpc>
                <a:spcPct val="100000"/>
              </a:lnSpc>
              <a:buClr>
                <a:srgbClr val="000000"/>
              </a:buClr>
              <a:buFont typeface="Liberation Serif"/>
              <a:buAutoNum type="arabicParenR" startAt="2"/>
            </a:pPr>
            <a:r>
              <a:rPr b="1" lang="en-US" sz="2800" spc="-1" strike="noStrike">
                <a:solidFill>
                  <a:srgbClr val="000000"/>
                </a:solidFill>
                <a:latin typeface="Arial"/>
                <a:ea typeface="DejaVu Sans"/>
              </a:rPr>
              <a:t>Tahap Penggunaan Ulang</a:t>
            </a:r>
            <a:endParaRPr b="0" lang="en-US" sz="2800" spc="-1" strike="noStrike">
              <a:latin typeface="Arial"/>
            </a:endParaRPr>
          </a:p>
          <a:p>
            <a:pPr lvl="2" marL="648000" indent="-215640">
              <a:lnSpc>
                <a:spcPct val="100000"/>
              </a:lnSpc>
              <a:buClr>
                <a:srgbClr val="000000"/>
              </a:buClr>
              <a:buSzPct val="45000"/>
              <a:buFont typeface="Wingdings" charset="2"/>
              <a:buChar char=""/>
            </a:pPr>
            <a:r>
              <a:rPr b="0" lang="en-US" sz="2800" spc="-1" strike="noStrike">
                <a:solidFill>
                  <a:srgbClr val="000000"/>
                </a:solidFill>
                <a:latin typeface="Arial"/>
                <a:ea typeface="DejaVu Sans"/>
              </a:rPr>
              <a:t>Tahap ini adalah tahap penggunaan kembali dan justifikasi dari ontologi yang telah dibangun. Hal ini bisa terjadi ketika terdapat kebutuhan untuk menghubungkan sistem dengan aplikasi lain yang juga menggunakan ontologi yang sama. </a:t>
            </a:r>
            <a:endParaRPr b="0" lang="en-US" sz="28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16" name="CustomShape 1"/>
          <p:cNvSpPr/>
          <p:nvPr/>
        </p:nvSpPr>
        <p:spPr>
          <a:xfrm>
            <a:off x="72360" y="18000"/>
            <a:ext cx="989388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Proses Pengembangan</a:t>
            </a:r>
            <a:endParaRPr b="0" lang="en-US" sz="4400" spc="-1" strike="noStrike">
              <a:latin typeface="Arial"/>
            </a:endParaRPr>
          </a:p>
        </p:txBody>
      </p:sp>
      <p:sp>
        <p:nvSpPr>
          <p:cNvPr id="117" name="CustomShape 2"/>
          <p:cNvSpPr/>
          <p:nvPr/>
        </p:nvSpPr>
        <p:spPr>
          <a:xfrm>
            <a:off x="504000" y="1769040"/>
            <a:ext cx="8868600" cy="4383000"/>
          </a:xfrm>
          <a:prstGeom prst="rect">
            <a:avLst/>
          </a:prstGeom>
          <a:noFill/>
          <a:ln>
            <a:noFill/>
          </a:ln>
        </p:spPr>
        <p:style>
          <a:lnRef idx="0"/>
          <a:fillRef idx="0"/>
          <a:effectRef idx="0"/>
          <a:fontRef idx="minor"/>
        </p:style>
        <p:txBody>
          <a:bodyPr lIns="0" rIns="0" tIns="0" bIns="0"/>
          <a:p>
            <a:pPr marL="457200" indent="-456840">
              <a:lnSpc>
                <a:spcPct val="100000"/>
              </a:lnSpc>
              <a:buClr>
                <a:srgbClr val="000000"/>
              </a:buClr>
              <a:buFont typeface="Liberation Serif"/>
              <a:buAutoNum type="arabicParenR" startAt="3"/>
            </a:pPr>
            <a:r>
              <a:rPr b="1" lang="en-US" sz="2800" spc="-1" strike="noStrike">
                <a:solidFill>
                  <a:srgbClr val="000000"/>
                </a:solidFill>
                <a:latin typeface="Arial"/>
                <a:ea typeface="DejaVu Sans"/>
              </a:rPr>
              <a:t>Tahap Penentuan Istilah</a:t>
            </a:r>
            <a:endParaRPr b="0" lang="en-US" sz="2800" spc="-1" strike="noStrike">
              <a:latin typeface="Arial"/>
            </a:endParaRPr>
          </a:p>
          <a:p>
            <a:pPr lvl="2" marL="648000" indent="-215640">
              <a:lnSpc>
                <a:spcPct val="100000"/>
              </a:lnSpc>
              <a:buClr>
                <a:srgbClr val="000000"/>
              </a:buClr>
              <a:buSzPct val="45000"/>
              <a:buFont typeface="Wingdings" charset="2"/>
              <a:buChar char=""/>
            </a:pPr>
            <a:r>
              <a:rPr b="0" lang="en-US" sz="2800" spc="-1" strike="noStrike">
                <a:solidFill>
                  <a:srgbClr val="000000"/>
                </a:solidFill>
                <a:latin typeface="Arial"/>
                <a:ea typeface="DejaVu Sans"/>
              </a:rPr>
              <a:t>Tahap untuk menentukan istilah-istilah yang digunakan untuk membuat pernyataan atau untuk menjelaskan hal yang sama.</a:t>
            </a:r>
            <a:endParaRPr b="0" lang="en-US" sz="28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18" name="CustomShape 1"/>
          <p:cNvSpPr/>
          <p:nvPr/>
        </p:nvSpPr>
        <p:spPr>
          <a:xfrm>
            <a:off x="72360" y="18000"/>
            <a:ext cx="989388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Proses Pengembangan</a:t>
            </a:r>
            <a:endParaRPr b="0" lang="en-US" sz="4400" spc="-1" strike="noStrike">
              <a:latin typeface="Arial"/>
            </a:endParaRPr>
          </a:p>
        </p:txBody>
      </p:sp>
      <p:sp>
        <p:nvSpPr>
          <p:cNvPr id="119" name="CustomShape 2"/>
          <p:cNvSpPr/>
          <p:nvPr/>
        </p:nvSpPr>
        <p:spPr>
          <a:xfrm>
            <a:off x="504000" y="1769040"/>
            <a:ext cx="8868600" cy="4383000"/>
          </a:xfrm>
          <a:prstGeom prst="rect">
            <a:avLst/>
          </a:prstGeom>
          <a:noFill/>
          <a:ln>
            <a:noFill/>
          </a:ln>
        </p:spPr>
        <p:style>
          <a:lnRef idx="0"/>
          <a:fillRef idx="0"/>
          <a:effectRef idx="0"/>
          <a:fontRef idx="minor"/>
        </p:style>
        <p:txBody>
          <a:bodyPr lIns="0" rIns="0" tIns="0" bIns="0"/>
          <a:p>
            <a:pPr marL="457200" indent="-456840">
              <a:lnSpc>
                <a:spcPct val="100000"/>
              </a:lnSpc>
              <a:buClr>
                <a:srgbClr val="000000"/>
              </a:buClr>
              <a:buFont typeface="Liberation Serif"/>
              <a:buAutoNum type="arabicParenR" startAt="4"/>
            </a:pPr>
            <a:r>
              <a:rPr b="1" lang="en-US" sz="2800" spc="-1" strike="noStrike">
                <a:solidFill>
                  <a:srgbClr val="000000"/>
                </a:solidFill>
                <a:latin typeface="Arial"/>
                <a:ea typeface="DejaVu Sans"/>
              </a:rPr>
              <a:t>Tahap Pendefinisian </a:t>
            </a:r>
            <a:r>
              <a:rPr b="1" i="1" lang="en-US" sz="2800" spc="-1" strike="noStrike">
                <a:solidFill>
                  <a:srgbClr val="000000"/>
                </a:solidFill>
                <a:latin typeface="Arial"/>
                <a:ea typeface="DejaVu Sans"/>
              </a:rPr>
              <a:t>Class</a:t>
            </a:r>
            <a:r>
              <a:rPr b="1" lang="en-US" sz="2800" spc="-1" strike="noStrike">
                <a:solidFill>
                  <a:srgbClr val="000000"/>
                </a:solidFill>
                <a:latin typeface="Arial"/>
                <a:ea typeface="DejaVu Sans"/>
              </a:rPr>
              <a:t> dan Hierarki </a:t>
            </a:r>
            <a:r>
              <a:rPr b="1" i="1" lang="en-US" sz="2800" spc="-1" strike="noStrike">
                <a:solidFill>
                  <a:srgbClr val="000000"/>
                </a:solidFill>
                <a:latin typeface="Arial"/>
                <a:ea typeface="DejaVu Sans"/>
              </a:rPr>
              <a:t>Class</a:t>
            </a:r>
            <a:endParaRPr b="0" lang="en-US" sz="2800" spc="-1" strike="noStrike">
              <a:latin typeface="Arial"/>
            </a:endParaRPr>
          </a:p>
          <a:p>
            <a:pPr lvl="2" marL="648000" indent="-215640">
              <a:lnSpc>
                <a:spcPct val="100000"/>
              </a:lnSpc>
              <a:buClr>
                <a:srgbClr val="000000"/>
              </a:buClr>
              <a:buSzPct val="45000"/>
              <a:buFont typeface="Wingdings" charset="2"/>
              <a:buChar char=""/>
            </a:pPr>
            <a:r>
              <a:rPr b="0" lang="en-US" sz="2800" spc="-1" strike="noStrike">
                <a:solidFill>
                  <a:srgbClr val="000000"/>
                </a:solidFill>
                <a:latin typeface="Arial"/>
                <a:ea typeface="DejaVu Sans"/>
              </a:rPr>
              <a:t>Menciptakan beberapa definisi dari konsep dalam hierarki dan kemudian menguraikan properti dari konsep. Hierarki class direpresentasikan dengan relasi is-a , yang berarti bahwa setiap kelas A adalah subclass B jika setiap instance dari class A juga instance dari class B.</a:t>
            </a:r>
            <a:endParaRPr b="0" lang="en-US" sz="28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79" name="CustomShape 1"/>
          <p:cNvSpPr/>
          <p:nvPr/>
        </p:nvSpPr>
        <p:spPr>
          <a:xfrm>
            <a:off x="365760" y="3749040"/>
            <a:ext cx="9325440" cy="1278720"/>
          </a:xfrm>
          <a:prstGeom prst="rect">
            <a:avLst/>
          </a:prstGeom>
          <a:noFill/>
          <a:ln>
            <a:noFill/>
          </a:ln>
        </p:spPr>
        <p:style>
          <a:lnRef idx="0"/>
          <a:fillRef idx="0"/>
          <a:effectRef idx="0"/>
          <a:fontRef idx="minor"/>
        </p:style>
        <p:txBody>
          <a:bodyPr lIns="0" rIns="0" tIns="0" bIns="0" anchor="ctr"/>
          <a:p>
            <a:pPr algn="ctr">
              <a:lnSpc>
                <a:spcPct val="100000"/>
              </a:lnSpc>
            </a:pPr>
            <a:r>
              <a:rPr b="1" lang="en-US" sz="4400" spc="-1" strike="noStrike">
                <a:solidFill>
                  <a:srgbClr val="000080"/>
                </a:solidFill>
                <a:latin typeface="Arial"/>
                <a:ea typeface="DejaVu Sans"/>
              </a:rPr>
              <a:t>Semantik Web</a:t>
            </a:r>
            <a:endParaRPr b="0" lang="en-US" sz="4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20" name="CustomShape 1"/>
          <p:cNvSpPr/>
          <p:nvPr/>
        </p:nvSpPr>
        <p:spPr>
          <a:xfrm>
            <a:off x="72360" y="18000"/>
            <a:ext cx="989388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Proses Pengembangan</a:t>
            </a:r>
            <a:endParaRPr b="0" lang="en-US" sz="4400" spc="-1" strike="noStrike">
              <a:latin typeface="Arial"/>
            </a:endParaRPr>
          </a:p>
        </p:txBody>
      </p:sp>
      <p:sp>
        <p:nvSpPr>
          <p:cNvPr id="121" name="CustomShape 2"/>
          <p:cNvSpPr/>
          <p:nvPr/>
        </p:nvSpPr>
        <p:spPr>
          <a:xfrm>
            <a:off x="504000" y="1769040"/>
            <a:ext cx="8868600" cy="4383000"/>
          </a:xfrm>
          <a:prstGeom prst="rect">
            <a:avLst/>
          </a:prstGeom>
          <a:noFill/>
          <a:ln>
            <a:noFill/>
          </a:ln>
        </p:spPr>
        <p:style>
          <a:lnRef idx="0"/>
          <a:fillRef idx="0"/>
          <a:effectRef idx="0"/>
          <a:fontRef idx="minor"/>
        </p:style>
        <p:txBody>
          <a:bodyPr lIns="0" rIns="0" tIns="0" bIns="0"/>
          <a:p>
            <a:pPr marL="457200" indent="-456840">
              <a:lnSpc>
                <a:spcPct val="100000"/>
              </a:lnSpc>
              <a:buClr>
                <a:srgbClr val="000000"/>
              </a:buClr>
              <a:buFont typeface="Liberation Serif"/>
              <a:buAutoNum type="arabicParenR" startAt="5"/>
            </a:pPr>
            <a:r>
              <a:rPr b="1" lang="en-US" sz="2800" spc="-1" strike="noStrike">
                <a:solidFill>
                  <a:srgbClr val="000000"/>
                </a:solidFill>
                <a:latin typeface="Arial"/>
                <a:ea typeface="DejaVu Sans"/>
              </a:rPr>
              <a:t>Tahap Pendefinisian </a:t>
            </a:r>
            <a:r>
              <a:rPr b="1" i="1" lang="en-US" sz="2800" spc="-1" strike="noStrike">
                <a:solidFill>
                  <a:srgbClr val="000000"/>
                </a:solidFill>
                <a:latin typeface="Arial"/>
                <a:ea typeface="DejaVu Sans"/>
              </a:rPr>
              <a:t>Properties</a:t>
            </a:r>
            <a:endParaRPr b="0" lang="en-US" sz="2800" spc="-1" strike="noStrike">
              <a:latin typeface="Arial"/>
            </a:endParaRPr>
          </a:p>
          <a:p>
            <a:pPr lvl="2" marL="648000" indent="-215640">
              <a:lnSpc>
                <a:spcPct val="100000"/>
              </a:lnSpc>
              <a:buClr>
                <a:srgbClr val="000000"/>
              </a:buClr>
              <a:buSzPct val="45000"/>
              <a:buFont typeface="Wingdings" charset="2"/>
              <a:buChar char=""/>
            </a:pPr>
            <a:r>
              <a:rPr b="0" lang="en-US" sz="2800" spc="-1" strike="noStrike">
                <a:solidFill>
                  <a:srgbClr val="000000"/>
                </a:solidFill>
                <a:latin typeface="Arial"/>
                <a:ea typeface="DejaVu Sans"/>
              </a:rPr>
              <a:t>Secara umum, ada beberapa jenis property objek dalam suatu ontologi: property intrinsik (hakiki) seperti rasa dari es krim; property ekstrinsik (karena keadaan luar), seperti nama es krim dan area (regional); property yang menyatakan hubungan suatu individu dengan individu lain (dalam class yang sama atau berbeda).</a:t>
            </a:r>
            <a:endParaRPr b="0" lang="en-US" sz="28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22" name="CustomShape 1"/>
          <p:cNvSpPr/>
          <p:nvPr/>
        </p:nvSpPr>
        <p:spPr>
          <a:xfrm>
            <a:off x="72360" y="18000"/>
            <a:ext cx="989388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Proses Pengembangan</a:t>
            </a:r>
            <a:endParaRPr b="0" lang="en-US" sz="4400" spc="-1" strike="noStrike">
              <a:latin typeface="Arial"/>
            </a:endParaRPr>
          </a:p>
        </p:txBody>
      </p:sp>
      <p:sp>
        <p:nvSpPr>
          <p:cNvPr id="123" name="CustomShape 2"/>
          <p:cNvSpPr/>
          <p:nvPr/>
        </p:nvSpPr>
        <p:spPr>
          <a:xfrm>
            <a:off x="504000" y="1769040"/>
            <a:ext cx="8868600" cy="4383000"/>
          </a:xfrm>
          <a:prstGeom prst="rect">
            <a:avLst/>
          </a:prstGeom>
          <a:noFill/>
          <a:ln>
            <a:noFill/>
          </a:ln>
        </p:spPr>
        <p:style>
          <a:lnRef idx="0"/>
          <a:fillRef idx="0"/>
          <a:effectRef idx="0"/>
          <a:fontRef idx="minor"/>
        </p:style>
        <p:txBody>
          <a:bodyPr lIns="0" rIns="0" tIns="0" bIns="0"/>
          <a:p>
            <a:pPr marL="457200" indent="-456840">
              <a:lnSpc>
                <a:spcPct val="100000"/>
              </a:lnSpc>
              <a:buClr>
                <a:srgbClr val="000000"/>
              </a:buClr>
              <a:buFont typeface="Liberation Serif"/>
              <a:buAutoNum type="arabicParenR" startAt="6"/>
            </a:pPr>
            <a:r>
              <a:rPr b="1" lang="en-US" sz="2800" spc="-1" strike="noStrike">
                <a:solidFill>
                  <a:srgbClr val="000000"/>
                </a:solidFill>
                <a:latin typeface="Arial"/>
                <a:ea typeface="DejaVu Sans"/>
              </a:rPr>
              <a:t>Tahap Pendefinisian </a:t>
            </a:r>
            <a:r>
              <a:rPr b="1" i="1" lang="en-US" sz="2800" spc="-1" strike="noStrike">
                <a:solidFill>
                  <a:srgbClr val="000000"/>
                </a:solidFill>
                <a:latin typeface="Arial"/>
                <a:ea typeface="DejaVu Sans"/>
              </a:rPr>
              <a:t>Constraints</a:t>
            </a:r>
            <a:endParaRPr b="0" lang="en-US" sz="2800" spc="-1" strike="noStrike">
              <a:latin typeface="Arial"/>
            </a:endParaRPr>
          </a:p>
          <a:p>
            <a:pPr lvl="2" marL="648000" indent="-215640">
              <a:lnSpc>
                <a:spcPct val="100000"/>
              </a:lnSpc>
              <a:buClr>
                <a:srgbClr val="000000"/>
              </a:buClr>
              <a:buSzPct val="45000"/>
              <a:buFont typeface="Wingdings" charset="2"/>
              <a:buChar char=""/>
            </a:pPr>
            <a:r>
              <a:rPr b="0" lang="en-US" sz="2800" spc="-1" strike="noStrike">
                <a:solidFill>
                  <a:srgbClr val="000000"/>
                </a:solidFill>
                <a:latin typeface="Arial"/>
                <a:ea typeface="DejaVu Sans"/>
              </a:rPr>
              <a:t>Property dapat memiliki syarat (constraint) berupa kardinalitas tunggal (satu nilai) atau kardinalitas banyak (memiliki sejumlah nilai). Kardinalitas dari N berarti suatu property mempunyai sedikitnya N nilai. Nilai dari property dapat berupa string, boolean, enumerasi (simbolik), serta instance.</a:t>
            </a:r>
            <a:endParaRPr b="0" lang="en-US" sz="28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24" name="CustomShape 1"/>
          <p:cNvSpPr/>
          <p:nvPr/>
        </p:nvSpPr>
        <p:spPr>
          <a:xfrm>
            <a:off x="72360" y="18000"/>
            <a:ext cx="989388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Proses Pengembangan</a:t>
            </a:r>
            <a:endParaRPr b="0" lang="en-US" sz="4400" spc="-1" strike="noStrike">
              <a:latin typeface="Arial"/>
            </a:endParaRPr>
          </a:p>
        </p:txBody>
      </p:sp>
      <p:sp>
        <p:nvSpPr>
          <p:cNvPr id="125" name="CustomShape 2"/>
          <p:cNvSpPr/>
          <p:nvPr/>
        </p:nvSpPr>
        <p:spPr>
          <a:xfrm>
            <a:off x="504000" y="1769040"/>
            <a:ext cx="8868600" cy="4383000"/>
          </a:xfrm>
          <a:prstGeom prst="rect">
            <a:avLst/>
          </a:prstGeom>
          <a:noFill/>
          <a:ln>
            <a:noFill/>
          </a:ln>
        </p:spPr>
        <p:style>
          <a:lnRef idx="0"/>
          <a:fillRef idx="0"/>
          <a:effectRef idx="0"/>
          <a:fontRef idx="minor"/>
        </p:style>
        <p:txBody>
          <a:bodyPr lIns="0" rIns="0" tIns="0" bIns="0"/>
          <a:p>
            <a:pPr marL="457200" indent="-456840">
              <a:lnSpc>
                <a:spcPct val="100000"/>
              </a:lnSpc>
              <a:buClr>
                <a:srgbClr val="000000"/>
              </a:buClr>
              <a:buFont typeface="Liberation Serif"/>
              <a:buAutoNum type="arabicParenR" startAt="7"/>
            </a:pPr>
            <a:r>
              <a:rPr b="1" lang="en-US" sz="2800" spc="-1" strike="noStrike">
                <a:solidFill>
                  <a:srgbClr val="000000"/>
                </a:solidFill>
                <a:latin typeface="Arial"/>
                <a:ea typeface="DejaVu Sans"/>
              </a:rPr>
              <a:t>Tahap Pendefinisian </a:t>
            </a:r>
            <a:r>
              <a:rPr b="1" i="1" lang="en-US" sz="2800" spc="-1" strike="noStrike">
                <a:solidFill>
                  <a:srgbClr val="000000"/>
                </a:solidFill>
                <a:latin typeface="Arial"/>
                <a:ea typeface="DejaVu Sans"/>
              </a:rPr>
              <a:t>Instance</a:t>
            </a:r>
            <a:endParaRPr b="0" lang="en-US" sz="2800" spc="-1" strike="noStrike">
              <a:latin typeface="Arial"/>
            </a:endParaRPr>
          </a:p>
          <a:p>
            <a:pPr lvl="2" marL="648000" indent="-215640">
              <a:lnSpc>
                <a:spcPct val="100000"/>
              </a:lnSpc>
              <a:buClr>
                <a:srgbClr val="000000"/>
              </a:buClr>
              <a:buSzPct val="45000"/>
              <a:buFont typeface="Wingdings" charset="2"/>
              <a:buChar char=""/>
            </a:pPr>
            <a:r>
              <a:rPr b="0" lang="en-US" sz="2800" spc="-1" strike="noStrike">
                <a:solidFill>
                  <a:srgbClr val="000000"/>
                </a:solidFill>
                <a:latin typeface="Arial"/>
                <a:ea typeface="DejaVu Sans"/>
              </a:rPr>
              <a:t>Pendefinisian sebuah instance dari class dapat meliputi pemilihan class, pembuatan individu instance dari class, dan pengisian nilai property.</a:t>
            </a:r>
            <a:endParaRPr b="0" lang="en-US" sz="28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26" name="CustomShape 1"/>
          <p:cNvSpPr/>
          <p:nvPr/>
        </p:nvSpPr>
        <p:spPr>
          <a:xfrm>
            <a:off x="365760" y="3749040"/>
            <a:ext cx="9325440" cy="821520"/>
          </a:xfrm>
          <a:prstGeom prst="rect">
            <a:avLst/>
          </a:prstGeom>
          <a:noFill/>
          <a:ln>
            <a:noFill/>
          </a:ln>
        </p:spPr>
        <p:style>
          <a:lnRef idx="0"/>
          <a:fillRef idx="0"/>
          <a:effectRef idx="0"/>
          <a:fontRef idx="minor"/>
        </p:style>
        <p:txBody>
          <a:bodyPr lIns="0" rIns="0" tIns="0" bIns="0" anchor="ctr"/>
          <a:p>
            <a:pPr algn="ctr">
              <a:lnSpc>
                <a:spcPct val="100000"/>
              </a:lnSpc>
            </a:pPr>
            <a:r>
              <a:rPr b="1" lang="en-US" sz="4400" spc="-1" strike="noStrike">
                <a:solidFill>
                  <a:srgbClr val="000080"/>
                </a:solidFill>
                <a:latin typeface="Arial"/>
                <a:ea typeface="DejaVu Sans"/>
              </a:rPr>
              <a:t>Questions?</a:t>
            </a:r>
            <a:endParaRPr b="0" lang="en-US" sz="4400" spc="-1" strike="noStrike">
              <a:latin typeface="Arial"/>
            </a:endParaRPr>
          </a:p>
        </p:txBody>
      </p:sp>
      <p:sp>
        <p:nvSpPr>
          <p:cNvPr id="127" name="CustomShape 2"/>
          <p:cNvSpPr/>
          <p:nvPr/>
        </p:nvSpPr>
        <p:spPr>
          <a:xfrm>
            <a:off x="457200" y="4663440"/>
            <a:ext cx="9234000" cy="821520"/>
          </a:xfrm>
          <a:prstGeom prst="rect">
            <a:avLst/>
          </a:prstGeom>
          <a:noFill/>
          <a:ln>
            <a:noFill/>
          </a:ln>
        </p:spPr>
        <p:style>
          <a:lnRef idx="0"/>
          <a:fillRef idx="0"/>
          <a:effectRef idx="0"/>
          <a:fontRef idx="minor"/>
        </p:style>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80" name="CustomShape 1"/>
          <p:cNvSpPr/>
          <p:nvPr/>
        </p:nvSpPr>
        <p:spPr>
          <a:xfrm>
            <a:off x="72360" y="18000"/>
            <a:ext cx="989388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Pengenalan Semantik Web</a:t>
            </a:r>
            <a:endParaRPr b="0" lang="en-US" sz="4400" spc="-1" strike="noStrike">
              <a:latin typeface="Arial"/>
            </a:endParaRPr>
          </a:p>
        </p:txBody>
      </p:sp>
      <p:sp>
        <p:nvSpPr>
          <p:cNvPr id="81" name="CustomShape 2"/>
          <p:cNvSpPr/>
          <p:nvPr/>
        </p:nvSpPr>
        <p:spPr>
          <a:xfrm>
            <a:off x="504000" y="1769040"/>
            <a:ext cx="8868600" cy="4383000"/>
          </a:xfrm>
          <a:prstGeom prst="rect">
            <a:avLst/>
          </a:prstGeom>
          <a:noFill/>
          <a:ln>
            <a:noFill/>
          </a:ln>
        </p:spPr>
        <p:style>
          <a:lnRef idx="0"/>
          <a:fillRef idx="0"/>
          <a:effectRef idx="0"/>
          <a:fontRef idx="minor"/>
        </p:style>
        <p:txBody>
          <a:bodyPr lIns="0" rIns="0" tIns="0" bIns="0"/>
          <a:p>
            <a:pPr marL="274320" indent="-273600">
              <a:lnSpc>
                <a:spcPct val="100000"/>
              </a:lnSpc>
              <a:buClr>
                <a:srgbClr val="000000"/>
              </a:buClr>
              <a:buSzPct val="45000"/>
              <a:buFont typeface="Wingdings" charset="2"/>
              <a:buChar char=""/>
            </a:pPr>
            <a:r>
              <a:rPr b="0" lang="en-US" sz="2800" spc="-1" strike="noStrike">
                <a:solidFill>
                  <a:srgbClr val="000000"/>
                </a:solidFill>
                <a:latin typeface="Arial"/>
                <a:ea typeface="DejaVu Sans"/>
              </a:rPr>
              <a:t>Tim Barners-Lee</a:t>
            </a:r>
            <a:endParaRPr b="0" lang="en-US" sz="2800" spc="-1" strike="noStrike">
              <a:latin typeface="Arial"/>
            </a:endParaRPr>
          </a:p>
          <a:p>
            <a:pPr lvl="2" marL="648000" indent="-215280">
              <a:lnSpc>
                <a:spcPct val="100000"/>
              </a:lnSpc>
              <a:buClr>
                <a:srgbClr val="000000"/>
              </a:buClr>
              <a:buSzPct val="45000"/>
              <a:buFont typeface="Wingdings" charset="2"/>
              <a:buChar char=""/>
            </a:pPr>
            <a:r>
              <a:rPr b="0" lang="en-US" sz="2800" spc="-1" strike="noStrike">
                <a:solidFill>
                  <a:srgbClr val="000000"/>
                </a:solidFill>
                <a:latin typeface="Arial"/>
                <a:ea typeface="DejaVu Sans"/>
              </a:rPr>
              <a:t>Langkah pertama adalah meletakkan data pada web dalam suatu bentuk, sehingga mesin dapat secara alami memahami, atau mengubahnya menjadi format tertentu. Pembuatan ini kita sebut dengan </a:t>
            </a:r>
            <a:r>
              <a:rPr b="0" i="1" lang="en-US" sz="2800" spc="-1" strike="noStrike">
                <a:solidFill>
                  <a:srgbClr val="000000"/>
                </a:solidFill>
                <a:latin typeface="Arial"/>
                <a:ea typeface="DejaVu Sans"/>
              </a:rPr>
              <a:t>Semantic Web</a:t>
            </a:r>
            <a:r>
              <a:rPr b="0" lang="en-US" sz="2800" spc="-1" strike="noStrike">
                <a:solidFill>
                  <a:srgbClr val="000000"/>
                </a:solidFill>
                <a:latin typeface="Arial"/>
                <a:ea typeface="DejaVu Sans"/>
              </a:rPr>
              <a:t> – suatu data web yang dapat diproses secara langsung atau tidak langsung oleh mesin</a:t>
            </a:r>
            <a:endParaRPr b="0" lang="en-US" sz="2800" spc="-1" strike="noStrike">
              <a:latin typeface="Arial"/>
            </a:endParaRPr>
          </a:p>
          <a:p>
            <a:pPr lvl="2" marL="648000" indent="-215280">
              <a:lnSpc>
                <a:spcPct val="100000"/>
              </a:lnSpc>
              <a:buClr>
                <a:srgbClr val="000000"/>
              </a:buClr>
              <a:buSzPct val="45000"/>
              <a:buFont typeface="Wingdings" charset="2"/>
              <a:buChar char=""/>
            </a:pPr>
            <a:r>
              <a:rPr b="0" i="1" lang="en-US" sz="2800" spc="-1" strike="noStrike">
                <a:solidFill>
                  <a:srgbClr val="000000"/>
                </a:solidFill>
                <a:latin typeface="Arial"/>
                <a:ea typeface="DejaVu Sans"/>
              </a:rPr>
              <a:t>The semantic web is an extension of the current web in which information is given well-defined meaning, better enabling computers and people to work in coorperation</a:t>
            </a:r>
            <a:endParaRPr b="0" lang="en-US" sz="2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82" name="CustomShape 1"/>
          <p:cNvSpPr/>
          <p:nvPr/>
        </p:nvSpPr>
        <p:spPr>
          <a:xfrm>
            <a:off x="72360" y="18000"/>
            <a:ext cx="989388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Arsitektur Semantik Web</a:t>
            </a:r>
            <a:endParaRPr b="0" lang="en-US" sz="4400" spc="-1" strike="noStrike">
              <a:latin typeface="Arial"/>
            </a:endParaRPr>
          </a:p>
        </p:txBody>
      </p:sp>
      <p:sp>
        <p:nvSpPr>
          <p:cNvPr id="83" name="CustomShape 2"/>
          <p:cNvSpPr/>
          <p:nvPr/>
        </p:nvSpPr>
        <p:spPr>
          <a:xfrm>
            <a:off x="504000" y="1769040"/>
            <a:ext cx="8868600" cy="4383000"/>
          </a:xfrm>
          <a:prstGeom prst="rect">
            <a:avLst/>
          </a:prstGeom>
          <a:noFill/>
          <a:ln>
            <a:noFill/>
          </a:ln>
        </p:spPr>
        <p:style>
          <a:lnRef idx="0"/>
          <a:fillRef idx="0"/>
          <a:effectRef idx="0"/>
          <a:fontRef idx="minor"/>
        </p:style>
      </p:sp>
      <p:pic>
        <p:nvPicPr>
          <p:cNvPr id="84" name="" descr=""/>
          <p:cNvPicPr/>
          <p:nvPr/>
        </p:nvPicPr>
        <p:blipFill>
          <a:blip r:embed="rId2"/>
          <a:stretch/>
        </p:blipFill>
        <p:spPr>
          <a:xfrm>
            <a:off x="822960" y="1598760"/>
            <a:ext cx="8336880" cy="562428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85" name="CustomShape 1"/>
          <p:cNvSpPr/>
          <p:nvPr/>
        </p:nvSpPr>
        <p:spPr>
          <a:xfrm>
            <a:off x="72360" y="18000"/>
            <a:ext cx="989388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Arsitektur Semantik Web</a:t>
            </a:r>
            <a:endParaRPr b="0" lang="en-US" sz="4400" spc="-1" strike="noStrike">
              <a:latin typeface="Arial"/>
            </a:endParaRPr>
          </a:p>
        </p:txBody>
      </p:sp>
      <p:sp>
        <p:nvSpPr>
          <p:cNvPr id="86" name="CustomShape 2"/>
          <p:cNvSpPr/>
          <p:nvPr/>
        </p:nvSpPr>
        <p:spPr>
          <a:xfrm>
            <a:off x="504000" y="1769040"/>
            <a:ext cx="8868600" cy="4383000"/>
          </a:xfrm>
          <a:prstGeom prst="rect">
            <a:avLst/>
          </a:prstGeom>
          <a:noFill/>
          <a:ln>
            <a:noFill/>
          </a:ln>
        </p:spPr>
        <p:style>
          <a:lnRef idx="0"/>
          <a:fillRef idx="0"/>
          <a:effectRef idx="0"/>
          <a:fontRef idx="minor"/>
        </p:style>
        <p:txBody>
          <a:bodyPr lIns="0" rIns="0" tIns="0" bIns="0"/>
          <a:p>
            <a:pPr marL="274320" indent="-273600">
              <a:lnSpc>
                <a:spcPct val="100000"/>
              </a:lnSpc>
              <a:buClr>
                <a:srgbClr val="000000"/>
              </a:buClr>
              <a:buSzPct val="45000"/>
              <a:buFont typeface="Wingdings" charset="2"/>
              <a:buChar char=""/>
            </a:pPr>
            <a:r>
              <a:rPr b="1" lang="en-US" sz="2800" spc="-1" strike="noStrike">
                <a:solidFill>
                  <a:srgbClr val="000000"/>
                </a:solidFill>
                <a:latin typeface="Arial"/>
                <a:ea typeface="DejaVu Sans"/>
              </a:rPr>
              <a:t>Unicode dan URI</a:t>
            </a:r>
            <a:endParaRPr b="0" lang="en-US" sz="2800" spc="-1" strike="noStrike">
              <a:latin typeface="Arial"/>
            </a:endParaRPr>
          </a:p>
          <a:p>
            <a:pPr lvl="2" marL="648000" indent="-215280">
              <a:lnSpc>
                <a:spcPct val="100000"/>
              </a:lnSpc>
              <a:buClr>
                <a:srgbClr val="000000"/>
              </a:buClr>
              <a:buSzPct val="45000"/>
              <a:buFont typeface="Wingdings" charset="2"/>
              <a:buChar char=""/>
            </a:pPr>
            <a:r>
              <a:rPr b="0" lang="en-US" sz="2800" spc="-1" strike="noStrike">
                <a:solidFill>
                  <a:srgbClr val="000000"/>
                </a:solidFill>
                <a:latin typeface="Arial"/>
                <a:ea typeface="DejaVu Sans"/>
              </a:rPr>
              <a:t>Unicode adalah standar representasi karakter komputer</a:t>
            </a:r>
            <a:endParaRPr b="0" lang="en-US" sz="2800" spc="-1" strike="noStrike">
              <a:latin typeface="Arial"/>
            </a:endParaRPr>
          </a:p>
          <a:p>
            <a:pPr lvl="2" marL="648000" indent="-215280">
              <a:lnSpc>
                <a:spcPct val="100000"/>
              </a:lnSpc>
              <a:buClr>
                <a:srgbClr val="000000"/>
              </a:buClr>
              <a:buSzPct val="45000"/>
              <a:buFont typeface="Wingdings" charset="2"/>
              <a:buChar char=""/>
            </a:pPr>
            <a:r>
              <a:rPr b="0" lang="en-US" sz="2800" spc="-1" strike="noStrike">
                <a:solidFill>
                  <a:srgbClr val="000000"/>
                </a:solidFill>
                <a:latin typeface="Arial"/>
                <a:ea typeface="DejaVu Sans"/>
              </a:rPr>
              <a:t>URI </a:t>
            </a:r>
            <a:r>
              <a:rPr b="0" i="1" lang="en-US" sz="2800" spc="-1" strike="noStrike">
                <a:solidFill>
                  <a:srgbClr val="000000"/>
                </a:solidFill>
                <a:latin typeface="Arial"/>
                <a:ea typeface="DejaVu Sans"/>
              </a:rPr>
              <a:t>(Unified Resources Identifier) </a:t>
            </a:r>
            <a:r>
              <a:rPr b="0" lang="en-US" sz="2800" spc="-1" strike="noStrike">
                <a:solidFill>
                  <a:srgbClr val="000000"/>
                </a:solidFill>
                <a:latin typeface="Arial"/>
                <a:ea typeface="DejaVu Sans"/>
              </a:rPr>
              <a:t>merupakan standar untuk lokasi dan identitas suatu resource</a:t>
            </a:r>
            <a:endParaRPr b="0" lang="en-US" sz="2800" spc="-1" strike="noStrike">
              <a:latin typeface="Arial"/>
            </a:endParaRPr>
          </a:p>
          <a:p>
            <a:pPr marL="274320" indent="-273600">
              <a:lnSpc>
                <a:spcPct val="100000"/>
              </a:lnSpc>
              <a:buClr>
                <a:srgbClr val="000000"/>
              </a:buClr>
              <a:buSzPct val="45000"/>
              <a:buFont typeface="Wingdings" charset="2"/>
              <a:buChar char=""/>
            </a:pPr>
            <a:r>
              <a:rPr b="1" lang="en-US" sz="2800" spc="-1" strike="noStrike">
                <a:solidFill>
                  <a:srgbClr val="000000"/>
                </a:solidFill>
                <a:latin typeface="Arial"/>
                <a:ea typeface="DejaVu Sans"/>
              </a:rPr>
              <a:t>XML + NS + XML Schema</a:t>
            </a:r>
            <a:endParaRPr b="0" lang="en-US" sz="2800" spc="-1" strike="noStrike">
              <a:latin typeface="Arial"/>
            </a:endParaRPr>
          </a:p>
          <a:p>
            <a:pPr lvl="2" marL="648000" indent="-215280">
              <a:lnSpc>
                <a:spcPct val="100000"/>
              </a:lnSpc>
              <a:buClr>
                <a:srgbClr val="000000"/>
              </a:buClr>
              <a:buSzPct val="45000"/>
              <a:buFont typeface="Wingdings" charset="2"/>
              <a:buChar char=""/>
            </a:pPr>
            <a:r>
              <a:rPr b="0" lang="en-US" sz="2800" spc="-1" strike="noStrike">
                <a:solidFill>
                  <a:srgbClr val="000000"/>
                </a:solidFill>
                <a:latin typeface="Arial"/>
                <a:ea typeface="DejaVu Sans"/>
              </a:rPr>
              <a:t>Aturan sintaks yang berfungsi menyajikan struktur data pada web</a:t>
            </a:r>
            <a:endParaRPr b="0" lang="en-US" sz="2800" spc="-1" strike="noStrike">
              <a:latin typeface="Arial"/>
            </a:endParaRPr>
          </a:p>
          <a:p>
            <a:pPr marL="274320" indent="-273600">
              <a:lnSpc>
                <a:spcPct val="100000"/>
              </a:lnSpc>
              <a:buClr>
                <a:srgbClr val="000000"/>
              </a:buClr>
              <a:buSzPct val="45000"/>
              <a:buFont typeface="Wingdings" charset="2"/>
              <a:buChar char=""/>
            </a:pPr>
            <a:r>
              <a:rPr b="1" lang="en-US" sz="2800" spc="-1" strike="noStrike">
                <a:solidFill>
                  <a:srgbClr val="000000"/>
                </a:solidFill>
                <a:latin typeface="Arial"/>
                <a:ea typeface="DejaVu Sans"/>
              </a:rPr>
              <a:t>RDF + RDF Schema</a:t>
            </a:r>
            <a:endParaRPr b="0" lang="en-US" sz="2800" spc="-1" strike="noStrike">
              <a:latin typeface="Arial"/>
            </a:endParaRPr>
          </a:p>
          <a:p>
            <a:pPr lvl="2" marL="648000" indent="-215280">
              <a:lnSpc>
                <a:spcPct val="100000"/>
              </a:lnSpc>
              <a:buClr>
                <a:srgbClr val="000000"/>
              </a:buClr>
              <a:buSzPct val="45000"/>
              <a:buFont typeface="Wingdings" charset="2"/>
              <a:buChar char=""/>
            </a:pPr>
            <a:r>
              <a:rPr b="0" lang="en-US" sz="2800" spc="-1" strike="noStrike">
                <a:solidFill>
                  <a:srgbClr val="000000"/>
                </a:solidFill>
                <a:latin typeface="Arial"/>
                <a:ea typeface="DejaVu Sans"/>
              </a:rPr>
              <a:t>RDF merupakan model berbentuk </a:t>
            </a:r>
            <a:r>
              <a:rPr b="0" i="1" lang="en-US" sz="2800" spc="-1" strike="noStrike">
                <a:solidFill>
                  <a:srgbClr val="000000"/>
                </a:solidFill>
                <a:latin typeface="Arial"/>
                <a:ea typeface="DejaVu Sans"/>
              </a:rPr>
              <a:t>graph</a:t>
            </a:r>
            <a:r>
              <a:rPr b="0" lang="en-US" sz="2800" spc="-1" strike="noStrike">
                <a:solidFill>
                  <a:srgbClr val="000000"/>
                </a:solidFill>
                <a:latin typeface="Arial"/>
                <a:ea typeface="DejaVu Sans"/>
              </a:rPr>
              <a:t> yang merepresentasikan </a:t>
            </a:r>
            <a:r>
              <a:rPr b="0" i="1" lang="en-US" sz="2800" spc="-1" strike="noStrike">
                <a:solidFill>
                  <a:srgbClr val="000000"/>
                </a:solidFill>
                <a:latin typeface="Arial"/>
                <a:ea typeface="DejaVu Sans"/>
              </a:rPr>
              <a:t>resource</a:t>
            </a:r>
            <a:r>
              <a:rPr b="0" lang="en-US" sz="2800" spc="-1" strike="noStrike">
                <a:solidFill>
                  <a:srgbClr val="000000"/>
                </a:solidFill>
                <a:latin typeface="Arial"/>
                <a:ea typeface="DejaVu Sans"/>
              </a:rPr>
              <a:t> dan relasinya</a:t>
            </a:r>
            <a:endParaRPr b="0" lang="en-US" sz="2800" spc="-1" strike="noStrike">
              <a:latin typeface="Arial"/>
            </a:endParaRPr>
          </a:p>
          <a:p>
            <a:pPr lvl="2" marL="648000" indent="-215280">
              <a:lnSpc>
                <a:spcPct val="100000"/>
              </a:lnSpc>
              <a:buClr>
                <a:srgbClr val="000000"/>
              </a:buClr>
              <a:buSzPct val="45000"/>
              <a:buFont typeface="Wingdings" charset="2"/>
              <a:buChar char=""/>
            </a:pPr>
            <a:r>
              <a:rPr b="0" lang="en-US" sz="2800" spc="-1" strike="noStrike">
                <a:solidFill>
                  <a:srgbClr val="000000"/>
                </a:solidFill>
                <a:latin typeface="Arial"/>
                <a:ea typeface="DejaVu Sans"/>
              </a:rPr>
              <a:t>RDF Schema adalah definisi kosakata yang digunakan pada RDF</a:t>
            </a:r>
            <a:endParaRPr b="0" lang="en-US" sz="2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87" name="CustomShape 1"/>
          <p:cNvSpPr/>
          <p:nvPr/>
        </p:nvSpPr>
        <p:spPr>
          <a:xfrm>
            <a:off x="72360" y="18000"/>
            <a:ext cx="989388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Arsitektur Semantik Web</a:t>
            </a:r>
            <a:endParaRPr b="0" lang="en-US" sz="4400" spc="-1" strike="noStrike">
              <a:latin typeface="Arial"/>
            </a:endParaRPr>
          </a:p>
        </p:txBody>
      </p:sp>
      <p:sp>
        <p:nvSpPr>
          <p:cNvPr id="88" name="CustomShape 2"/>
          <p:cNvSpPr/>
          <p:nvPr/>
        </p:nvSpPr>
        <p:spPr>
          <a:xfrm>
            <a:off x="504000" y="1769040"/>
            <a:ext cx="8868600" cy="4383000"/>
          </a:xfrm>
          <a:prstGeom prst="rect">
            <a:avLst/>
          </a:prstGeom>
          <a:noFill/>
          <a:ln>
            <a:noFill/>
          </a:ln>
        </p:spPr>
        <p:style>
          <a:lnRef idx="0"/>
          <a:fillRef idx="0"/>
          <a:effectRef idx="0"/>
          <a:fontRef idx="minor"/>
        </p:style>
        <p:txBody>
          <a:bodyPr lIns="0" rIns="0" tIns="0" bIns="0"/>
          <a:p>
            <a:pPr marL="274320" indent="-273600">
              <a:lnSpc>
                <a:spcPct val="100000"/>
              </a:lnSpc>
              <a:buClr>
                <a:srgbClr val="000000"/>
              </a:buClr>
              <a:buSzPct val="45000"/>
              <a:buFont typeface="Wingdings" charset="2"/>
              <a:buChar char=""/>
            </a:pPr>
            <a:r>
              <a:rPr b="1" lang="en-US" sz="2800" spc="-1" strike="noStrike">
                <a:solidFill>
                  <a:srgbClr val="000000"/>
                </a:solidFill>
                <a:latin typeface="Arial"/>
                <a:ea typeface="DejaVu Sans"/>
              </a:rPr>
              <a:t>Ontology vocabulary</a:t>
            </a:r>
            <a:endParaRPr b="0" lang="en-US" sz="2800" spc="-1" strike="noStrike">
              <a:latin typeface="Arial"/>
            </a:endParaRPr>
          </a:p>
          <a:p>
            <a:pPr lvl="2" marL="648000" indent="-215280">
              <a:lnSpc>
                <a:spcPct val="100000"/>
              </a:lnSpc>
              <a:buClr>
                <a:srgbClr val="000000"/>
              </a:buClr>
              <a:buSzPct val="45000"/>
              <a:buFont typeface="Wingdings" charset="2"/>
              <a:buChar char=""/>
            </a:pPr>
            <a:r>
              <a:rPr b="0" lang="en-US" sz="2800" spc="-1" strike="noStrike">
                <a:solidFill>
                  <a:srgbClr val="000000"/>
                </a:solidFill>
                <a:latin typeface="Arial"/>
                <a:ea typeface="DejaVu Sans"/>
              </a:rPr>
              <a:t>Bahasa yang digunakan untuk mendeskripsikan </a:t>
            </a:r>
            <a:r>
              <a:rPr b="0" i="1" lang="en-US" sz="2800" spc="-1" strike="noStrike">
                <a:solidFill>
                  <a:srgbClr val="000000"/>
                </a:solidFill>
                <a:latin typeface="Arial"/>
                <a:ea typeface="DejaVu Sans"/>
              </a:rPr>
              <a:t>resources</a:t>
            </a:r>
            <a:r>
              <a:rPr b="0" lang="en-US" sz="2800" spc="-1" strike="noStrike">
                <a:solidFill>
                  <a:srgbClr val="000000"/>
                </a:solidFill>
                <a:latin typeface="Arial"/>
                <a:ea typeface="DejaVu Sans"/>
              </a:rPr>
              <a:t> (OWL : </a:t>
            </a:r>
            <a:r>
              <a:rPr b="0" i="1" lang="en-US" sz="2800" spc="-1" strike="noStrike">
                <a:solidFill>
                  <a:srgbClr val="000000"/>
                </a:solidFill>
                <a:latin typeface="Arial"/>
                <a:ea typeface="DejaVu Sans"/>
              </a:rPr>
              <a:t>Ontology Web Language</a:t>
            </a:r>
            <a:r>
              <a:rPr b="0" lang="en-US" sz="2800" spc="-1" strike="noStrike">
                <a:solidFill>
                  <a:srgbClr val="000000"/>
                </a:solidFill>
                <a:latin typeface="Arial"/>
                <a:ea typeface="DejaVu Sans"/>
              </a:rPr>
              <a:t>)</a:t>
            </a:r>
            <a:endParaRPr b="0" lang="en-US" sz="2800" spc="-1" strike="noStrike">
              <a:latin typeface="Arial"/>
            </a:endParaRPr>
          </a:p>
          <a:p>
            <a:pPr marL="274320" indent="-273600">
              <a:lnSpc>
                <a:spcPct val="100000"/>
              </a:lnSpc>
              <a:buClr>
                <a:srgbClr val="000000"/>
              </a:buClr>
              <a:buSzPct val="45000"/>
              <a:buFont typeface="Wingdings" charset="2"/>
              <a:buChar char=""/>
            </a:pPr>
            <a:r>
              <a:rPr b="1" lang="en-US" sz="2800" spc="-1" strike="noStrike">
                <a:solidFill>
                  <a:srgbClr val="000000"/>
                </a:solidFill>
                <a:latin typeface="Arial"/>
                <a:ea typeface="DejaVu Sans"/>
              </a:rPr>
              <a:t>Logic dan Proof Layer</a:t>
            </a:r>
            <a:endParaRPr b="0" lang="en-US" sz="2800" spc="-1" strike="noStrike">
              <a:latin typeface="Arial"/>
            </a:endParaRPr>
          </a:p>
          <a:p>
            <a:pPr lvl="2" marL="648000" indent="-215280">
              <a:lnSpc>
                <a:spcPct val="100000"/>
              </a:lnSpc>
              <a:buClr>
                <a:srgbClr val="000000"/>
              </a:buClr>
              <a:buSzPct val="45000"/>
              <a:buFont typeface="Wingdings" charset="2"/>
              <a:buChar char=""/>
            </a:pPr>
            <a:r>
              <a:rPr b="0" i="1" lang="en-US" sz="2800" spc="-1" strike="noStrike">
                <a:solidFill>
                  <a:srgbClr val="000000"/>
                </a:solidFill>
                <a:latin typeface="Arial"/>
                <a:ea typeface="DejaVu Sans"/>
              </a:rPr>
              <a:t>Rules</a:t>
            </a:r>
            <a:r>
              <a:rPr b="0" lang="en-US" sz="2800" spc="-1" strike="noStrike">
                <a:solidFill>
                  <a:srgbClr val="000000"/>
                </a:solidFill>
                <a:latin typeface="Arial"/>
                <a:ea typeface="DejaVu Sans"/>
              </a:rPr>
              <a:t> dan sistem untuk melakukan reasoning pada ontologi sehingga dapat disimpulkan apakah suatu resource memenuhi syarat tertentu</a:t>
            </a:r>
            <a:endParaRPr b="0" lang="en-US" sz="2800" spc="-1" strike="noStrike">
              <a:latin typeface="Arial"/>
            </a:endParaRPr>
          </a:p>
          <a:p>
            <a:pPr marL="274320" indent="-273600">
              <a:lnSpc>
                <a:spcPct val="100000"/>
              </a:lnSpc>
              <a:buClr>
                <a:srgbClr val="000000"/>
              </a:buClr>
              <a:buSzPct val="45000"/>
              <a:buFont typeface="Wingdings" charset="2"/>
              <a:buChar char=""/>
            </a:pPr>
            <a:r>
              <a:rPr b="1" lang="en-US" sz="2800" spc="-1" strike="noStrike">
                <a:solidFill>
                  <a:srgbClr val="000000"/>
                </a:solidFill>
                <a:latin typeface="Arial"/>
                <a:ea typeface="DejaVu Sans"/>
              </a:rPr>
              <a:t>Trust</a:t>
            </a:r>
            <a:endParaRPr b="0" lang="en-US" sz="2800" spc="-1" strike="noStrike">
              <a:latin typeface="Arial"/>
            </a:endParaRPr>
          </a:p>
          <a:p>
            <a:pPr lvl="2" marL="648000" indent="-215280">
              <a:lnSpc>
                <a:spcPct val="100000"/>
              </a:lnSpc>
              <a:buClr>
                <a:srgbClr val="000000"/>
              </a:buClr>
              <a:buSzPct val="45000"/>
              <a:buFont typeface="Wingdings" charset="2"/>
              <a:buChar char=""/>
            </a:pPr>
            <a:r>
              <a:rPr b="0" lang="en-US" sz="2800" spc="-1" strike="noStrike">
                <a:solidFill>
                  <a:srgbClr val="000000"/>
                </a:solidFill>
                <a:latin typeface="Arial"/>
                <a:ea typeface="DejaVu Sans"/>
              </a:rPr>
              <a:t>Layer terakhir yang memungkinkan pengguna web untuk mempercayai suatu informasi pada web</a:t>
            </a:r>
            <a:endParaRPr b="0" lang="en-US" sz="2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89" name="CustomShape 1"/>
          <p:cNvSpPr/>
          <p:nvPr/>
        </p:nvSpPr>
        <p:spPr>
          <a:xfrm>
            <a:off x="365760" y="3749040"/>
            <a:ext cx="9325440" cy="1278720"/>
          </a:xfrm>
          <a:prstGeom prst="rect">
            <a:avLst/>
          </a:prstGeom>
          <a:noFill/>
          <a:ln>
            <a:noFill/>
          </a:ln>
        </p:spPr>
        <p:style>
          <a:lnRef idx="0"/>
          <a:fillRef idx="0"/>
          <a:effectRef idx="0"/>
          <a:fontRef idx="minor"/>
        </p:style>
        <p:txBody>
          <a:bodyPr lIns="0" rIns="0" tIns="0" bIns="0" anchor="ctr"/>
          <a:p>
            <a:pPr algn="ctr">
              <a:lnSpc>
                <a:spcPct val="100000"/>
              </a:lnSpc>
            </a:pPr>
            <a:r>
              <a:rPr b="1" lang="en-US" sz="4400" spc="-1" strike="noStrike">
                <a:solidFill>
                  <a:srgbClr val="000080"/>
                </a:solidFill>
                <a:latin typeface="Arial"/>
                <a:ea typeface="DejaVu Sans"/>
              </a:rPr>
              <a:t>Ontologi</a:t>
            </a:r>
            <a:endParaRPr b="0" lang="en-US" sz="44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90" name="CustomShape 1"/>
          <p:cNvSpPr/>
          <p:nvPr/>
        </p:nvSpPr>
        <p:spPr>
          <a:xfrm>
            <a:off x="72360" y="18000"/>
            <a:ext cx="989388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Definisi</a:t>
            </a:r>
            <a:endParaRPr b="0" lang="en-US" sz="4400" spc="-1" strike="noStrike">
              <a:latin typeface="Arial"/>
            </a:endParaRPr>
          </a:p>
        </p:txBody>
      </p:sp>
      <p:sp>
        <p:nvSpPr>
          <p:cNvPr id="91" name="CustomShape 2"/>
          <p:cNvSpPr/>
          <p:nvPr/>
        </p:nvSpPr>
        <p:spPr>
          <a:xfrm>
            <a:off x="504000" y="1769040"/>
            <a:ext cx="8868600" cy="4383000"/>
          </a:xfrm>
          <a:prstGeom prst="rect">
            <a:avLst/>
          </a:prstGeom>
          <a:noFill/>
          <a:ln>
            <a:noFill/>
          </a:ln>
        </p:spPr>
        <p:style>
          <a:lnRef idx="0"/>
          <a:fillRef idx="0"/>
          <a:effectRef idx="0"/>
          <a:fontRef idx="minor"/>
        </p:style>
        <p:txBody>
          <a:bodyPr lIns="0" rIns="0" tIns="0" bIns="0"/>
          <a:p>
            <a:pPr marL="274320" indent="-273600">
              <a:lnSpc>
                <a:spcPct val="100000"/>
              </a:lnSpc>
              <a:buClr>
                <a:srgbClr val="000000"/>
              </a:buClr>
              <a:buSzPct val="45000"/>
              <a:buFont typeface="Wingdings" charset="2"/>
              <a:buChar char=""/>
            </a:pPr>
            <a:r>
              <a:rPr b="0" lang="en-US" sz="2800" spc="-1" strike="noStrike">
                <a:solidFill>
                  <a:srgbClr val="000000"/>
                </a:solidFill>
                <a:latin typeface="Arial"/>
                <a:ea typeface="DejaVu Sans"/>
              </a:rPr>
              <a:t>Studi tentang sesuatu yang ada atau sebuah konsep yang secara sistemik menjelaskan tentang segala sesuatu yang ada atau nyata.</a:t>
            </a:r>
            <a:endParaRPr b="0" lang="en-US" sz="2800" spc="-1" strike="noStrike">
              <a:latin typeface="Arial"/>
            </a:endParaRPr>
          </a:p>
          <a:p>
            <a:pPr marL="274320" indent="-273600">
              <a:lnSpc>
                <a:spcPct val="100000"/>
              </a:lnSpc>
              <a:buClr>
                <a:srgbClr val="000000"/>
              </a:buClr>
              <a:buSzPct val="45000"/>
              <a:buFont typeface="Wingdings" charset="2"/>
              <a:buChar char=""/>
            </a:pPr>
            <a:r>
              <a:rPr b="0" lang="en-US" sz="2800" spc="-1" strike="noStrike">
                <a:solidFill>
                  <a:srgbClr val="000000"/>
                </a:solidFill>
                <a:latin typeface="Arial"/>
                <a:ea typeface="DejaVu Sans"/>
              </a:rPr>
              <a:t>Sebuah ontologi merupakan definisi dari pengertian dasar dan relasi vokabulari dari sebuah area sebagaimana aturan dari kombinasi istilah dan relasi untuk mendefinisikan vokabulari</a:t>
            </a:r>
            <a:endParaRPr b="0" lang="en-US" sz="2800" spc="-1" strike="noStrike">
              <a:latin typeface="Arial"/>
            </a:endParaRPr>
          </a:p>
          <a:p>
            <a:pPr marL="274320" indent="-273600">
              <a:lnSpc>
                <a:spcPct val="100000"/>
              </a:lnSpc>
              <a:buClr>
                <a:srgbClr val="000000"/>
              </a:buClr>
              <a:buSzPct val="45000"/>
              <a:buFont typeface="Wingdings" charset="2"/>
              <a:buChar char=""/>
            </a:pPr>
            <a:r>
              <a:rPr b="0" lang="en-US" sz="2800" spc="-1" strike="noStrike">
                <a:solidFill>
                  <a:srgbClr val="000000"/>
                </a:solidFill>
                <a:latin typeface="Arial"/>
                <a:ea typeface="DejaVu Sans"/>
              </a:rPr>
              <a:t>Sebuah ontologi memberikan pengertian untuk penjelasan secara eksplisit dari konsep terhadap representasi pengetahuan pada sebuah knowledge base</a:t>
            </a:r>
            <a:endParaRPr b="0" lang="en-US" sz="2800" spc="-1" strike="noStrike">
              <a:latin typeface="Arial"/>
            </a:endParaRPr>
          </a:p>
          <a:p>
            <a:pPr>
              <a:lnSpc>
                <a:spcPct val="100000"/>
              </a:lnSpc>
            </a:pPr>
            <a:r>
              <a:rPr b="0" lang="en-US" sz="2800" spc="-1" strike="noStrike">
                <a:solidFill>
                  <a:srgbClr val="000000"/>
                </a:solidFill>
                <a:latin typeface="Arial"/>
                <a:ea typeface="DejaVu Sans"/>
              </a:rPr>
              <a:t> </a:t>
            </a:r>
            <a:endParaRPr b="0" lang="en-US" sz="2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92" name="CustomShape 1"/>
          <p:cNvSpPr/>
          <p:nvPr/>
        </p:nvSpPr>
        <p:spPr>
          <a:xfrm>
            <a:off x="72360" y="18000"/>
            <a:ext cx="989388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Definisi</a:t>
            </a:r>
            <a:endParaRPr b="0" lang="en-US" sz="4400" spc="-1" strike="noStrike">
              <a:latin typeface="Arial"/>
            </a:endParaRPr>
          </a:p>
        </p:txBody>
      </p:sp>
      <p:sp>
        <p:nvSpPr>
          <p:cNvPr id="93" name="CustomShape 2"/>
          <p:cNvSpPr/>
          <p:nvPr/>
        </p:nvSpPr>
        <p:spPr>
          <a:xfrm>
            <a:off x="504000" y="1769040"/>
            <a:ext cx="8868600" cy="4383000"/>
          </a:xfrm>
          <a:prstGeom prst="rect">
            <a:avLst/>
          </a:prstGeom>
          <a:noFill/>
          <a:ln>
            <a:noFill/>
          </a:ln>
        </p:spPr>
        <p:style>
          <a:lnRef idx="0"/>
          <a:fillRef idx="0"/>
          <a:effectRef idx="0"/>
          <a:fontRef idx="minor"/>
        </p:style>
        <p:txBody>
          <a:bodyPr lIns="0" rIns="0" tIns="0" bIns="0"/>
          <a:p>
            <a:pPr marL="274320" indent="-273600">
              <a:lnSpc>
                <a:spcPct val="100000"/>
              </a:lnSpc>
              <a:buClr>
                <a:srgbClr val="000000"/>
              </a:buClr>
              <a:buSzPct val="45000"/>
              <a:buFont typeface="Wingdings" charset="2"/>
              <a:buChar char=""/>
            </a:pPr>
            <a:r>
              <a:rPr b="0" lang="en-US" sz="2800" spc="-1" strike="noStrike">
                <a:solidFill>
                  <a:srgbClr val="000000"/>
                </a:solidFill>
                <a:latin typeface="Arial"/>
                <a:ea typeface="DejaVu Sans"/>
              </a:rPr>
              <a:t>Ontologi merupakan suatu teori tentang makna dari suatu objek, properti dari suatu objek, serta relasi objek tersebut yang mungkin terjadi pada suatu domain pengetahuan</a:t>
            </a:r>
            <a:endParaRPr b="0" lang="en-US" sz="2800" spc="-1" strike="noStrike">
              <a:latin typeface="Arial"/>
            </a:endParaRPr>
          </a:p>
          <a:p>
            <a:pPr marL="274320" indent="-273600">
              <a:lnSpc>
                <a:spcPct val="100000"/>
              </a:lnSpc>
              <a:buClr>
                <a:srgbClr val="000000"/>
              </a:buClr>
              <a:buSzPct val="45000"/>
              <a:buFont typeface="Wingdings" charset="2"/>
              <a:buChar char=""/>
            </a:pPr>
            <a:r>
              <a:rPr b="0" i="1" lang="en-US" sz="2800" spc="-1" strike="noStrike">
                <a:solidFill>
                  <a:srgbClr val="000000"/>
                </a:solidFill>
                <a:latin typeface="Arial"/>
                <a:ea typeface="DejaVu Sans"/>
              </a:rPr>
              <a:t>A shared and common understanding of some domain that can be communicated between people and application systems.</a:t>
            </a:r>
            <a:endParaRPr b="0" lang="en-US" sz="2800" spc="-1" strike="noStrike">
              <a:latin typeface="Arial"/>
            </a:endParaRPr>
          </a:p>
          <a:p>
            <a:pPr>
              <a:lnSpc>
                <a:spcPct val="100000"/>
              </a:lnSpc>
            </a:pPr>
            <a:r>
              <a:rPr b="0" i="1" lang="en-US" sz="2800" spc="-1" strike="noStrike">
                <a:solidFill>
                  <a:srgbClr val="000000"/>
                </a:solidFill>
                <a:latin typeface="Arial"/>
                <a:ea typeface="DejaVu Sans"/>
              </a:rPr>
              <a:t> </a:t>
            </a:r>
            <a:endParaRPr b="0" lang="en-US" sz="2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475</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2019-02-17T14:49:21Z</dcterms:created>
  <dc:creator/>
  <dc:description>Based on "fedora-server-slideshow-template" by William Moreno Reyes (https://fedoraproject.org/wiki/Templates_for_Presentations). License: CC-BY-SA</dc:description>
  <dc:language>en-US</dc:language>
  <cp:lastModifiedBy/>
  <dcterms:modified xsi:type="dcterms:W3CDTF">2019-02-25T12:37:02Z</dcterms:modified>
  <cp:revision>12</cp:revision>
  <dc:subject/>
  <dc:title/>
</cp:coreProperties>
</file>