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Ubuntu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Ubuntu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Ubuntu-bold.fntdata"/><Relationship Id="rId18" Type="http://schemas.openxmlformats.org/officeDocument/2006/relationships/font" Target="fonts/Ubuntu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86b2f443c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186b2f443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86b2f443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186b2f443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86b2f443c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186b2f443c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86b2f44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186b2f44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86b2f443c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86b2f443c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86b2f44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186b2f44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86b2f443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186b2f443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86b2f443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186b2f443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86b2f443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186b2f44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86b2f443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186b2f443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86b2f443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186b2f443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6161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jpg"/><Relationship Id="rId5" Type="http://schemas.openxmlformats.org/officeDocument/2006/relationships/image" Target="../media/image13.jpg"/><Relationship Id="rId6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1617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9700" y="1922400"/>
            <a:ext cx="2533048" cy="1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/>
        </p:nvSpPr>
        <p:spPr>
          <a:xfrm>
            <a:off x="274200" y="1533400"/>
            <a:ext cx="392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PT" sz="2800">
                <a:solidFill>
                  <a:srgbClr val="EEEEEE"/>
                </a:solidFill>
                <a:latin typeface="Montserrat"/>
                <a:ea typeface="Montserrat"/>
                <a:cs typeface="Montserrat"/>
                <a:sym typeface="Montserrat"/>
              </a:rPr>
              <a:t>Lidl de Mafamude</a:t>
            </a:r>
            <a:endParaRPr b="1" i="0" sz="2800" u="none" cap="none" strike="noStrike">
              <a:solidFill>
                <a:srgbClr val="EEEE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6925" y="4632513"/>
            <a:ext cx="1855401" cy="310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 rotWithShape="1">
          <a:blip r:embed="rId6">
            <a:alphaModFix/>
          </a:blip>
          <a:srcRect b="23470" l="0" r="47467" t="0"/>
          <a:stretch/>
        </p:blipFill>
        <p:spPr>
          <a:xfrm>
            <a:off x="7781234" y="4536903"/>
            <a:ext cx="441527" cy="501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78030" y="4527900"/>
            <a:ext cx="615597" cy="61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PT">
                <a:solidFill>
                  <a:schemeClr val="lt1"/>
                </a:solidFill>
              </a:rPr>
              <a:t>Repositório do Think Twice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3118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PT" sz="2800">
                <a:solidFill>
                  <a:srgbClr val="EEEEEE"/>
                </a:solidFill>
                <a:latin typeface="Ubuntu"/>
                <a:ea typeface="Ubuntu"/>
                <a:cs typeface="Ubuntu"/>
                <a:sym typeface="Ubuntu"/>
              </a:rPr>
              <a:t>Código</a:t>
            </a:r>
            <a:endParaRPr b="1" i="0" sz="2800" u="none" cap="none" strike="noStrike">
              <a:solidFill>
                <a:srgbClr val="EEEEE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2" name="Google Shape;1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675" y="4703625"/>
            <a:ext cx="720815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4376262" y="4289425"/>
            <a:ext cx="2103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PT" sz="16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@</a:t>
            </a:r>
            <a:r>
              <a:rPr b="1" i="0" lang="pt-PT" sz="1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thinktwiceuaveiro</a:t>
            </a:r>
            <a:endParaRPr b="1" i="0" sz="16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8" name="Google Shape;168;p35"/>
          <p:cNvSpPr txBox="1"/>
          <p:nvPr/>
        </p:nvSpPr>
        <p:spPr>
          <a:xfrm>
            <a:off x="311700" y="199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pt-PT" sz="3900" u="none" cap="none" strike="noStrike">
                <a:solidFill>
                  <a:srgbClr val="EEEEEE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3900" u="none" cap="none" strike="noStrike">
              <a:solidFill>
                <a:srgbClr val="EEEEE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9" name="Google Shape;169;p35"/>
          <p:cNvSpPr txBox="1"/>
          <p:nvPr/>
        </p:nvSpPr>
        <p:spPr>
          <a:xfrm>
            <a:off x="2664128" y="4289425"/>
            <a:ext cx="1856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PT" sz="16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@</a:t>
            </a:r>
            <a:r>
              <a:rPr b="1" i="0" lang="pt-PT" sz="11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thinktwiceuaveiro</a:t>
            </a:r>
            <a:endParaRPr b="1" i="0" sz="10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0" name="Google Shape;170;p35"/>
          <p:cNvPicPr preferRelativeResize="0"/>
          <p:nvPr/>
        </p:nvPicPr>
        <p:blipFill rotWithShape="1">
          <a:blip r:embed="rId3">
            <a:alphaModFix/>
          </a:blip>
          <a:srcRect b="0" l="0" r="46740" t="0"/>
          <a:stretch/>
        </p:blipFill>
        <p:spPr>
          <a:xfrm>
            <a:off x="3227804" y="3594425"/>
            <a:ext cx="728739" cy="8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5"/>
          <p:cNvPicPr preferRelativeResize="0"/>
          <p:nvPr/>
        </p:nvPicPr>
        <p:blipFill rotWithShape="1">
          <a:blip r:embed="rId4">
            <a:alphaModFix/>
          </a:blip>
          <a:srcRect b="0" l="50418" r="0" t="0"/>
          <a:stretch/>
        </p:blipFill>
        <p:spPr>
          <a:xfrm>
            <a:off x="5088870" y="3594428"/>
            <a:ext cx="678392" cy="818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/>
        </p:nvSpPr>
        <p:spPr>
          <a:xfrm>
            <a:off x="311700" y="199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lang="pt-PT" sz="3900">
                <a:solidFill>
                  <a:srgbClr val="EEEEEE"/>
                </a:solidFill>
                <a:latin typeface="Ubuntu"/>
                <a:ea typeface="Ubuntu"/>
                <a:cs typeface="Ubuntu"/>
                <a:sym typeface="Ubuntu"/>
              </a:rPr>
              <a:t>Ideação</a:t>
            </a:r>
            <a:endParaRPr b="1" i="0" sz="3900" u="none" cap="none" strike="noStrike">
              <a:solidFill>
                <a:srgbClr val="EEEEE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PT">
                <a:solidFill>
                  <a:schemeClr val="lt1"/>
                </a:solidFill>
              </a:rPr>
              <a:t>Encontrar um mecanismo de registo e análise num ambiente de hotel, em que localizações os clientes passam o seu tempo.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PT">
                <a:solidFill>
                  <a:schemeClr val="lt1"/>
                </a:solidFill>
              </a:rPr>
              <a:t>Dar aos hóspedes um meio para interagirem com o hotel a nível aplicacional.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/>
        </p:nvSpPr>
        <p:spPr>
          <a:xfrm>
            <a:off x="3118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PT" sz="2800">
                <a:solidFill>
                  <a:srgbClr val="EEEEEE"/>
                </a:solidFill>
                <a:latin typeface="Ubuntu"/>
                <a:ea typeface="Ubuntu"/>
                <a:cs typeface="Ubuntu"/>
                <a:sym typeface="Ubuntu"/>
              </a:rPr>
              <a:t>Problema</a:t>
            </a:r>
            <a:endParaRPr b="1" i="0" sz="2800" u="none" cap="none" strike="noStrike">
              <a:solidFill>
                <a:srgbClr val="EEEEE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675" y="4703625"/>
            <a:ext cx="720815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PT">
                <a:solidFill>
                  <a:schemeClr val="lt1"/>
                </a:solidFill>
              </a:rPr>
              <a:t>Web app destinada à gerência do hotel que apresenta estatísticas referente às localizações dos seus hóspedes.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PT">
                <a:solidFill>
                  <a:schemeClr val="lt1"/>
                </a:solidFill>
              </a:rPr>
              <a:t>Mobile app destinada aos hóspedes que, mediante onde o utilizador se encontra, disponibilize um conjunto de funcionalidades e informações.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PT">
                <a:solidFill>
                  <a:schemeClr val="lt1"/>
                </a:solidFill>
              </a:rPr>
              <a:t>Hóspedes captam  sinais de beacons colocados em diversas divisões que, através da app móvel,  ficam com a sua passagem registrada.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 txBox="1"/>
          <p:nvPr/>
        </p:nvSpPr>
        <p:spPr>
          <a:xfrm>
            <a:off x="3118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PT" sz="2800">
                <a:solidFill>
                  <a:srgbClr val="EEEEEE"/>
                </a:solidFill>
                <a:latin typeface="Ubuntu"/>
                <a:ea typeface="Ubuntu"/>
                <a:cs typeface="Ubuntu"/>
                <a:sym typeface="Ubuntu"/>
              </a:rPr>
              <a:t>Solução</a:t>
            </a:r>
            <a:endParaRPr b="1" i="0" sz="2800" u="none" cap="none" strike="noStrike">
              <a:solidFill>
                <a:srgbClr val="EEEEE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675" y="4703625"/>
            <a:ext cx="720815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311700" y="199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lang="pt-PT" sz="3900">
                <a:solidFill>
                  <a:srgbClr val="EEEEEE"/>
                </a:solidFill>
                <a:latin typeface="Ubuntu"/>
                <a:ea typeface="Ubuntu"/>
                <a:cs typeface="Ubuntu"/>
                <a:sym typeface="Ubuntu"/>
              </a:rPr>
              <a:t>Solução</a:t>
            </a:r>
            <a:endParaRPr b="1" i="0" sz="3900" u="none" cap="none" strike="noStrike">
              <a:solidFill>
                <a:srgbClr val="EEEEE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/>
        </p:nvSpPr>
        <p:spPr>
          <a:xfrm>
            <a:off x="311700" y="199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lang="pt-PT" sz="3900">
                <a:solidFill>
                  <a:srgbClr val="EEEEEE"/>
                </a:solidFill>
                <a:latin typeface="Ubuntu"/>
                <a:ea typeface="Ubuntu"/>
                <a:cs typeface="Ubuntu"/>
                <a:sym typeface="Ubuntu"/>
              </a:rPr>
              <a:t>TazOnde?</a:t>
            </a:r>
            <a:endParaRPr b="1" i="0" sz="3900" u="none" cap="none" strike="noStrike">
              <a:solidFill>
                <a:srgbClr val="EEEEE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b="0" l="48156" r="0" t="0"/>
          <a:stretch/>
        </p:blipFill>
        <p:spPr>
          <a:xfrm>
            <a:off x="5504150" y="632525"/>
            <a:ext cx="3639850" cy="45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/>
        </p:nvSpPr>
        <p:spPr>
          <a:xfrm>
            <a:off x="3118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PT" sz="2800">
                <a:solidFill>
                  <a:srgbClr val="EEEEEE"/>
                </a:solidFill>
                <a:latin typeface="Ubuntu"/>
                <a:ea typeface="Ubuntu"/>
                <a:cs typeface="Ubuntu"/>
                <a:sym typeface="Ubuntu"/>
              </a:rPr>
              <a:t>Tecnologia</a:t>
            </a:r>
            <a:endParaRPr b="1" i="0" sz="2800" u="none" cap="none" strike="noStrike">
              <a:solidFill>
                <a:srgbClr val="EEEEE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0" name="Google Shape;1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675" y="4703625"/>
            <a:ext cx="720815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1"/>
          <p:cNvPicPr preferRelativeResize="0"/>
          <p:nvPr/>
        </p:nvPicPr>
        <p:blipFill rotWithShape="1">
          <a:blip r:embed="rId4">
            <a:alphaModFix/>
          </a:blip>
          <a:srcRect b="-6319" l="15778" r="12665" t="11144"/>
          <a:stretch/>
        </p:blipFill>
        <p:spPr>
          <a:xfrm>
            <a:off x="2867275" y="984350"/>
            <a:ext cx="3409451" cy="390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3118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t-PT" sz="2800">
                <a:solidFill>
                  <a:srgbClr val="EEEEEE"/>
                </a:solidFill>
                <a:latin typeface="Ubuntu"/>
                <a:ea typeface="Ubuntu"/>
                <a:cs typeface="Ubuntu"/>
                <a:sym typeface="Ubuntu"/>
              </a:rPr>
              <a:t>Equipa</a:t>
            </a:r>
            <a:endParaRPr b="1" i="0" sz="2800" u="none" cap="none" strike="noStrike">
              <a:solidFill>
                <a:srgbClr val="EEEEE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7" name="Google Shape;14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675" y="4703625"/>
            <a:ext cx="720815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350" y="1309450"/>
            <a:ext cx="2233475" cy="278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0488" y="1309450"/>
            <a:ext cx="2323224" cy="278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2375" y="1309450"/>
            <a:ext cx="2323200" cy="278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311700" y="199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lang="pt-PT" sz="3900">
                <a:solidFill>
                  <a:srgbClr val="EEEEEE"/>
                </a:solidFill>
                <a:latin typeface="Ubuntu"/>
                <a:ea typeface="Ubuntu"/>
                <a:cs typeface="Ubuntu"/>
                <a:sym typeface="Ubuntu"/>
              </a:rPr>
              <a:t>Desenvolvimento</a:t>
            </a:r>
            <a:endParaRPr b="1" i="0" sz="3900" u="none" cap="none" strike="noStrike">
              <a:solidFill>
                <a:srgbClr val="EEEEE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