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319" r:id="rId3"/>
    <p:sldId id="338" r:id="rId4"/>
    <p:sldId id="337" r:id="rId5"/>
    <p:sldId id="330" r:id="rId6"/>
    <p:sldId id="325" r:id="rId7"/>
    <p:sldId id="326" r:id="rId8"/>
    <p:sldId id="332" r:id="rId9"/>
    <p:sldId id="333" r:id="rId10"/>
    <p:sldId id="335" r:id="rId11"/>
    <p:sldId id="334" r:id="rId12"/>
    <p:sldId id="327" r:id="rId13"/>
    <p:sldId id="336" r:id="rId14"/>
    <p:sldId id="339" r:id="rId15"/>
    <p:sldId id="340" r:id="rId16"/>
    <p:sldId id="341" r:id="rId17"/>
    <p:sldId id="342" r:id="rId18"/>
    <p:sldId id="302" r:id="rId1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1"/>
    </p:embeddedFont>
    <p:embeddedFont>
      <p:font typeface="Alata" panose="020B0604020202020204" charset="0"/>
      <p:regular r:id="rId22"/>
    </p:embeddedFont>
    <p:embeddedFont>
      <p:font typeface="Archivo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FF2F2-8124-413E-A9D0-487E538C78F1}">
  <a:tblStyle styleId="{297FF2F2-8124-413E-A9D0-487E538C78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52F5F99E-1C7E-428A-1377-93F047EFD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>
            <a:extLst>
              <a:ext uri="{FF2B5EF4-FFF2-40B4-BE49-F238E27FC236}">
                <a16:creationId xmlns:a16="http://schemas.microsoft.com/office/drawing/2014/main" id="{6519D533-9342-CFEE-530C-58CABC6DD1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>
            <a:extLst>
              <a:ext uri="{FF2B5EF4-FFF2-40B4-BE49-F238E27FC236}">
                <a16:creationId xmlns:a16="http://schemas.microsoft.com/office/drawing/2014/main" id="{3F3C6C11-9688-BFD5-7F5B-E4709CB52D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110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B0CD1F0D-1702-1453-6342-C396CA2F5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>
            <a:extLst>
              <a:ext uri="{FF2B5EF4-FFF2-40B4-BE49-F238E27FC236}">
                <a16:creationId xmlns:a16="http://schemas.microsoft.com/office/drawing/2014/main" id="{F8E0137F-61EC-F7BE-4FEE-69769EC79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>
            <a:extLst>
              <a:ext uri="{FF2B5EF4-FFF2-40B4-BE49-F238E27FC236}">
                <a16:creationId xmlns:a16="http://schemas.microsoft.com/office/drawing/2014/main" id="{4629A34F-13A6-4071-7915-1DDBB488DA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40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61199D35-763C-11CA-2244-3964F16EF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>
            <a:extLst>
              <a:ext uri="{FF2B5EF4-FFF2-40B4-BE49-F238E27FC236}">
                <a16:creationId xmlns:a16="http://schemas.microsoft.com/office/drawing/2014/main" id="{F8A9D0D2-5A28-F657-F231-36CED937B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>
            <a:extLst>
              <a:ext uri="{FF2B5EF4-FFF2-40B4-BE49-F238E27FC236}">
                <a16:creationId xmlns:a16="http://schemas.microsoft.com/office/drawing/2014/main" id="{B4E6780F-8631-0EA1-D847-EEEBF77A1C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94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BE3F617D-9340-009F-151B-D6A80198F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>
            <a:extLst>
              <a:ext uri="{FF2B5EF4-FFF2-40B4-BE49-F238E27FC236}">
                <a16:creationId xmlns:a16="http://schemas.microsoft.com/office/drawing/2014/main" id="{0104DEE3-7A89-72C0-D677-7995EC0A57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>
            <a:extLst>
              <a:ext uri="{FF2B5EF4-FFF2-40B4-BE49-F238E27FC236}">
                <a16:creationId xmlns:a16="http://schemas.microsoft.com/office/drawing/2014/main" id="{66B48C0B-1BED-A9C3-34F4-E91951EE66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016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AAD4793D-739E-85DB-0D78-E9D6309F2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>
            <a:extLst>
              <a:ext uri="{FF2B5EF4-FFF2-40B4-BE49-F238E27FC236}">
                <a16:creationId xmlns:a16="http://schemas.microsoft.com/office/drawing/2014/main" id="{52DC0C4E-031E-15A0-F09B-52468ADDF8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>
            <a:extLst>
              <a:ext uri="{FF2B5EF4-FFF2-40B4-BE49-F238E27FC236}">
                <a16:creationId xmlns:a16="http://schemas.microsoft.com/office/drawing/2014/main" id="{06D662BC-3111-D697-5627-AF85DAE07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706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89213D58-0466-9CF2-F9C9-45E519AD5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>
            <a:extLst>
              <a:ext uri="{FF2B5EF4-FFF2-40B4-BE49-F238E27FC236}">
                <a16:creationId xmlns:a16="http://schemas.microsoft.com/office/drawing/2014/main" id="{E961793E-BDA8-0FFF-13FC-65E938B333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>
            <a:extLst>
              <a:ext uri="{FF2B5EF4-FFF2-40B4-BE49-F238E27FC236}">
                <a16:creationId xmlns:a16="http://schemas.microsoft.com/office/drawing/2014/main" id="{0371EC36-1A33-D4F7-FC3E-DAEAD7A803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879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C6962972-DC2A-BA72-2F95-031440EE5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>
            <a:extLst>
              <a:ext uri="{FF2B5EF4-FFF2-40B4-BE49-F238E27FC236}">
                <a16:creationId xmlns:a16="http://schemas.microsoft.com/office/drawing/2014/main" id="{377511A8-F1D6-21A4-85C1-BCBFDE76B2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>
            <a:extLst>
              <a:ext uri="{FF2B5EF4-FFF2-40B4-BE49-F238E27FC236}">
                <a16:creationId xmlns:a16="http://schemas.microsoft.com/office/drawing/2014/main" id="{9F7297F6-3825-F74E-DE12-32815F69FB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87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5B80BFF9-BAEB-EC84-1FE6-D0CF16C7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>
            <a:extLst>
              <a:ext uri="{FF2B5EF4-FFF2-40B4-BE49-F238E27FC236}">
                <a16:creationId xmlns:a16="http://schemas.microsoft.com/office/drawing/2014/main" id="{55482019-CF33-2268-EA5A-F68E97BC16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>
            <a:extLst>
              <a:ext uri="{FF2B5EF4-FFF2-40B4-BE49-F238E27FC236}">
                <a16:creationId xmlns:a16="http://schemas.microsoft.com/office/drawing/2014/main" id="{7272A591-78B5-20F8-C9BD-4124BF5364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142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04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00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F9B4FC0A-AA63-92EC-D5CB-0CFEF214D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>
            <a:extLst>
              <a:ext uri="{FF2B5EF4-FFF2-40B4-BE49-F238E27FC236}">
                <a16:creationId xmlns:a16="http://schemas.microsoft.com/office/drawing/2014/main" id="{C9BE6894-E3EC-D9BC-12BF-C35A612C75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>
            <a:extLst>
              <a:ext uri="{FF2B5EF4-FFF2-40B4-BE49-F238E27FC236}">
                <a16:creationId xmlns:a16="http://schemas.microsoft.com/office/drawing/2014/main" id="{CCDEC98E-27A3-E0A8-7A51-B3C80DF93C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79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E3341586-B828-63A9-8C5F-49830F264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>
            <a:extLst>
              <a:ext uri="{FF2B5EF4-FFF2-40B4-BE49-F238E27FC236}">
                <a16:creationId xmlns:a16="http://schemas.microsoft.com/office/drawing/2014/main" id="{E99B067C-E3B1-A24C-4B16-328DA296E2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>
            <a:extLst>
              <a:ext uri="{FF2B5EF4-FFF2-40B4-BE49-F238E27FC236}">
                <a16:creationId xmlns:a16="http://schemas.microsoft.com/office/drawing/2014/main" id="{E1BA467A-B186-67FF-92DF-F8D86A94D9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39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88FA3F1B-C8FE-A89A-898D-4ED21682B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>
            <a:extLst>
              <a:ext uri="{FF2B5EF4-FFF2-40B4-BE49-F238E27FC236}">
                <a16:creationId xmlns:a16="http://schemas.microsoft.com/office/drawing/2014/main" id="{C7E3A7D1-5779-3E57-3960-8E3836ACA9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>
            <a:extLst>
              <a:ext uri="{FF2B5EF4-FFF2-40B4-BE49-F238E27FC236}">
                <a16:creationId xmlns:a16="http://schemas.microsoft.com/office/drawing/2014/main" id="{63274A8D-D05B-0837-350E-DAB22C69E0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60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C6EC533B-2092-4D26-5EBE-AF02D6C08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>
            <a:extLst>
              <a:ext uri="{FF2B5EF4-FFF2-40B4-BE49-F238E27FC236}">
                <a16:creationId xmlns:a16="http://schemas.microsoft.com/office/drawing/2014/main" id="{48BA59AA-3890-5A55-8D70-8224FD4E9D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>
            <a:extLst>
              <a:ext uri="{FF2B5EF4-FFF2-40B4-BE49-F238E27FC236}">
                <a16:creationId xmlns:a16="http://schemas.microsoft.com/office/drawing/2014/main" id="{4BF4ACC3-8F9B-1CC6-34C9-F8237277F2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0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2489DAB7-00E6-ADE8-23AA-7338EE114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>
            <a:extLst>
              <a:ext uri="{FF2B5EF4-FFF2-40B4-BE49-F238E27FC236}">
                <a16:creationId xmlns:a16="http://schemas.microsoft.com/office/drawing/2014/main" id="{EFFAB272-DAEF-F37B-D6AD-0CBF60F67C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>
            <a:extLst>
              <a:ext uri="{FF2B5EF4-FFF2-40B4-BE49-F238E27FC236}">
                <a16:creationId xmlns:a16="http://schemas.microsoft.com/office/drawing/2014/main" id="{64679CA4-6609-9758-8DD8-352828AAC7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51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D7CC8ABB-E77F-39D1-3D56-B1EE3BD8D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>
            <a:extLst>
              <a:ext uri="{FF2B5EF4-FFF2-40B4-BE49-F238E27FC236}">
                <a16:creationId xmlns:a16="http://schemas.microsoft.com/office/drawing/2014/main" id="{E75EA6CC-B337-0697-CC06-CBC8168CD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>
            <a:extLst>
              <a:ext uri="{FF2B5EF4-FFF2-40B4-BE49-F238E27FC236}">
                <a16:creationId xmlns:a16="http://schemas.microsoft.com/office/drawing/2014/main" id="{2D14D74B-12A6-D696-6F7E-BF3E468BCA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397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4C2540D5-8FCA-51A0-2B7B-9ABBF6D94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>
            <a:extLst>
              <a:ext uri="{FF2B5EF4-FFF2-40B4-BE49-F238E27FC236}">
                <a16:creationId xmlns:a16="http://schemas.microsoft.com/office/drawing/2014/main" id="{DD3191A1-20C2-6354-703D-43001BD15F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>
            <a:extLst>
              <a:ext uri="{FF2B5EF4-FFF2-40B4-BE49-F238E27FC236}">
                <a16:creationId xmlns:a16="http://schemas.microsoft.com/office/drawing/2014/main" id="{BAF0130F-AB4E-8A33-A993-5CD9EA73E0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34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00" y="202350"/>
            <a:ext cx="57066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657350"/>
            <a:ext cx="40233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8281404" y="4364064"/>
            <a:ext cx="740520" cy="478869"/>
            <a:chOff x="3932929" y="945489"/>
            <a:chExt cx="740520" cy="478869"/>
          </a:xfrm>
        </p:grpSpPr>
        <p:grpSp>
          <p:nvGrpSpPr>
            <p:cNvPr id="62" name="Google Shape;62;p15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67" name="Google Shape;67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15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71" name="Google Shape;71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 flipH="1">
            <a:off x="508594" y="401412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 flipH="1">
            <a:off x="59412" y="3622693"/>
            <a:ext cx="811927" cy="753197"/>
            <a:chOff x="4932662" y="2251593"/>
            <a:chExt cx="811927" cy="753197"/>
          </a:xfrm>
        </p:grpSpPr>
        <p:sp>
          <p:nvSpPr>
            <p:cNvPr id="78" name="Google Shape;78;p16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499450" y="2179625"/>
            <a:ext cx="61452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842725"/>
            <a:ext cx="1828800" cy="1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984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4789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984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4"/>
          </p:nvPr>
        </p:nvSpPr>
        <p:spPr>
          <a:xfrm>
            <a:off x="4789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20000" y="1192500"/>
            <a:ext cx="41148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20000" y="1665000"/>
            <a:ext cx="41148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20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7704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1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vecteezy.com/png/10871811-3d-a-man-is-working-at-home-using-a-lapto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vecteezy.com/png/10871811-3d-a-man-is-working-at-home-using-a-lapto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vecteezy.com/png/10871811-3d-a-man-is-working-at-home-using-a-lapto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7E090C-4F1B-C95C-40F0-DE0A0B544DAF}"/>
              </a:ext>
            </a:extLst>
          </p:cNvPr>
          <p:cNvSpPr/>
          <p:nvPr/>
        </p:nvSpPr>
        <p:spPr>
          <a:xfrm>
            <a:off x="7908617" y="-302079"/>
            <a:ext cx="793752" cy="1323295"/>
          </a:xfrm>
          <a:prstGeom prst="roundRect">
            <a:avLst>
              <a:gd name="adj" fmla="val 43940"/>
            </a:avLst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/>
          </p:nvPr>
        </p:nvSpPr>
        <p:spPr>
          <a:xfrm>
            <a:off x="388626" y="1692091"/>
            <a:ext cx="5428849" cy="1556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Analisis kinerja Intern Soko Financial</a:t>
            </a:r>
            <a:endParaRPr sz="4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65A498-65E8-AE50-F9AA-DBD67536B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78866"/>
              </p:ext>
            </p:extLst>
          </p:nvPr>
        </p:nvGraphicFramePr>
        <p:xfrm>
          <a:off x="5696404" y="1929402"/>
          <a:ext cx="2241550" cy="213360"/>
        </p:xfrm>
        <a:graphic>
          <a:graphicData uri="http://schemas.openxmlformats.org/drawingml/2006/table">
            <a:tbl>
              <a:tblPr/>
              <a:tblGrid>
                <a:gridCol w="2241550">
                  <a:extLst>
                    <a:ext uri="{9D8B030D-6E8A-4147-A177-3AD203B41FA5}">
                      <a16:colId xmlns:a16="http://schemas.microsoft.com/office/drawing/2014/main" val="2496737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"/>
                      <a:endParaRPr lang="en-ID" dirty="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329250"/>
                  </a:ext>
                </a:extLst>
              </a:tr>
            </a:tbl>
          </a:graphicData>
        </a:graphic>
      </p:graphicFrame>
      <p:pic>
        <p:nvPicPr>
          <p:cNvPr id="4" name="Picture 3" descr="A blue and red dollar sign&#10;&#10;Description automatically generated">
            <a:extLst>
              <a:ext uri="{FF2B5EF4-FFF2-40B4-BE49-F238E27FC236}">
                <a16:creationId xmlns:a16="http://schemas.microsoft.com/office/drawing/2014/main" id="{DB557668-D8EE-0072-5F99-706D754B4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751" y="0"/>
            <a:ext cx="887485" cy="1021216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0B8FE9-3237-5995-E86C-8E8C6D456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60940"/>
              </p:ext>
            </p:extLst>
          </p:nvPr>
        </p:nvGraphicFramePr>
        <p:xfrm>
          <a:off x="531491" y="3249979"/>
          <a:ext cx="4332171" cy="426720"/>
        </p:xfrm>
        <a:graphic>
          <a:graphicData uri="http://schemas.openxmlformats.org/drawingml/2006/table">
            <a:tbl>
              <a:tblPr/>
              <a:tblGrid>
                <a:gridCol w="4332171">
                  <a:extLst>
                    <a:ext uri="{9D8B030D-6E8A-4147-A177-3AD203B41FA5}">
                      <a16:colId xmlns:a16="http://schemas.microsoft.com/office/drawing/2014/main" val="112739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Case Study: </a:t>
                      </a:r>
                    </a:p>
                    <a:p>
                      <a:pPr rtl="0" fontAlgn="b"/>
                      <a:r>
                        <a:rPr lang="en-US" dirty="0">
                          <a:effectLst/>
                        </a:rPr>
                        <a:t>Batch 5, Batch 6,6a, Batch 7,7a</a:t>
                      </a:r>
                      <a:endParaRPr lang="en-ID" dirty="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058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7F1A63F8-4741-0BAE-9591-4C4692C56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12130192-4102-BB9E-CFB5-B044DBC54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Perbandingan Batch</a:t>
            </a:r>
            <a:endParaRPr sz="2800" dirty="0"/>
          </a:p>
        </p:txBody>
      </p:sp>
      <p:sp>
        <p:nvSpPr>
          <p:cNvPr id="2" name="Google Shape;239;p25">
            <a:extLst>
              <a:ext uri="{FF2B5EF4-FFF2-40B4-BE49-F238E27FC236}">
                <a16:creationId xmlns:a16="http://schemas.microsoft.com/office/drawing/2014/main" id="{A8C2FF24-5E0C-BC8C-9DD6-58D22191FC78}"/>
              </a:ext>
            </a:extLst>
          </p:cNvPr>
          <p:cNvSpPr txBox="1"/>
          <p:nvPr/>
        </p:nvSpPr>
        <p:spPr>
          <a:xfrm>
            <a:off x="5754415" y="1203443"/>
            <a:ext cx="2987564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Batch, Para intern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status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tidak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aktif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paling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tinggi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di 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Batch 6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berbanding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terbalik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Batch 7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jumlah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intern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aktif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terbanyak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E9397-AF9E-D713-7454-F8C970B6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42" y="1153338"/>
            <a:ext cx="5209273" cy="30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C1FDF3EF-C577-4B88-9002-204A1852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9D364A48-9FA1-0B3C-C2FB-6E6E77A543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Divisi</a:t>
            </a:r>
            <a:endParaRPr sz="2800" dirty="0"/>
          </a:p>
        </p:txBody>
      </p:sp>
      <p:sp>
        <p:nvSpPr>
          <p:cNvPr id="2" name="Google Shape;239;p25">
            <a:extLst>
              <a:ext uri="{FF2B5EF4-FFF2-40B4-BE49-F238E27FC236}">
                <a16:creationId xmlns:a16="http://schemas.microsoft.com/office/drawing/2014/main" id="{4586942F-6E7E-7FBD-262B-42073EC616A9}"/>
              </a:ext>
            </a:extLst>
          </p:cNvPr>
          <p:cNvSpPr txBox="1"/>
          <p:nvPr/>
        </p:nvSpPr>
        <p:spPr>
          <a:xfrm>
            <a:off x="5754415" y="1203443"/>
            <a:ext cx="2987564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Divisi,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Jumlah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peserta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intern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terbanyak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status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Tidak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aktif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atau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Resign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adalah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Divisi 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Brand Ambassador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B41E8-CE4B-1462-9147-9E7DF2BE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55" y="971845"/>
            <a:ext cx="5356860" cy="294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0AE412AF-AFF0-C885-DDA9-A42118381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6990FEC8-1F56-8A60-3DFB-CDD26B9189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448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Dashboard Kinerja Intern Soko Financial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F3A85-6151-9FD1-8DB4-FF27B85B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3" y="883344"/>
            <a:ext cx="4364988" cy="1430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26D1C-76BA-7096-63F1-3CC3640864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51"/>
          <a:stretch/>
        </p:blipFill>
        <p:spPr>
          <a:xfrm>
            <a:off x="4641681" y="866490"/>
            <a:ext cx="4258479" cy="1447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AF61A-9BD7-B475-ADF8-39F5C9F372E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81"/>
          <a:stretch/>
        </p:blipFill>
        <p:spPr>
          <a:xfrm>
            <a:off x="276693" y="2251743"/>
            <a:ext cx="4346742" cy="1515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509C59-DE57-CC42-0D38-309E5D188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435" y="2282948"/>
            <a:ext cx="4276725" cy="1453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295E3F-3151-8EFA-AC8C-48C8AF714C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078" y="3699382"/>
            <a:ext cx="3654594" cy="1209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7C6E95-1552-C675-B699-712C54275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3671" y="3682113"/>
            <a:ext cx="3714136" cy="12555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940B79-1754-0299-80D8-F7F82BAF27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9010" y="3724555"/>
            <a:ext cx="1185912" cy="12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6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64232428-A6CF-D258-DCCB-DCC19E8AA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A4EB7A6E-638B-F0F4-A2C2-FF9415CED1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Recomendation</a:t>
            </a:r>
            <a:endParaRPr sz="4000" dirty="0"/>
          </a:p>
        </p:txBody>
      </p:sp>
      <p:sp>
        <p:nvSpPr>
          <p:cNvPr id="2" name="Google Shape;239;p25">
            <a:extLst>
              <a:ext uri="{FF2B5EF4-FFF2-40B4-BE49-F238E27FC236}">
                <a16:creationId xmlns:a16="http://schemas.microsoft.com/office/drawing/2014/main" id="{5BD2EF07-5E1F-52B4-EF1B-B7A81BE97655}"/>
              </a:ext>
            </a:extLst>
          </p:cNvPr>
          <p:cNvSpPr txBox="1"/>
          <p:nvPr/>
        </p:nvSpPr>
        <p:spPr>
          <a:xfrm>
            <a:off x="3153103" y="1237593"/>
            <a:ext cx="5636173" cy="328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     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Berdasarkan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hasil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Visualisasi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sebelumnya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maka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rekomendasi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dapat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diberikan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meperbaiki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kinerja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Intern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kedepannya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adalah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Divisi </a:t>
            </a:r>
            <a:r>
              <a:rPr lang="en-ID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Brand Ambassador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perlu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dievaluasi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kinerjanya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karena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memiliki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presentasi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keaktifan</a:t>
            </a:r>
            <a:r>
              <a:rPr lang="en-ID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paling </a:t>
            </a:r>
            <a:r>
              <a:rPr lang="en-ID" sz="12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rendah</a:t>
            </a:r>
            <a:r>
              <a:rPr lang="en-ID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dibandingkan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Divisi lain.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intern di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Soko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Financial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didominasi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Jurusan</a:t>
            </a:r>
            <a:r>
              <a:rPr lang="en-ID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Manajemen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tetapi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jurusan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tersebut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juga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memiliki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Tingkat </a:t>
            </a:r>
            <a:r>
              <a:rPr lang="en-ID" sz="12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keaktifan</a:t>
            </a:r>
            <a:r>
              <a:rPr lang="en-ID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paling </a:t>
            </a:r>
            <a:r>
              <a:rPr lang="en-ID" sz="12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rendah</a:t>
            </a:r>
            <a:r>
              <a:rPr lang="en-ID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sehingga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meskipun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berasal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Jurusan</a:t>
            </a:r>
            <a:r>
              <a:rPr lang="en-ID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Manajemen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tidak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menjamin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bahwa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mereka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dapat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memanajemen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kegiatan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magang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Tingkat </a:t>
            </a:r>
            <a:r>
              <a:rPr lang="en-ID" sz="12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Keaktifan</a:t>
            </a:r>
            <a:r>
              <a:rPr lang="en-ID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paling </a:t>
            </a:r>
            <a:r>
              <a:rPr lang="en-ID" sz="12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rendah</a:t>
            </a:r>
            <a:r>
              <a:rPr lang="en-ID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juga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didominasi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oleh para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mahasiswa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masih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 Semester 5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walau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perbandingan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ketidaktifannya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tergolong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kecil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C3C7D-2087-CB67-9EF4-4F8817552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8748" y="1129500"/>
            <a:ext cx="3062452" cy="306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9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75F7505F-C5E2-BD39-2F8A-8827B662E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50837C75-E164-01B2-2B8A-FBAA71AEC2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315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Abadi" panose="020B0604020104020204" pitchFamily="34" charset="0"/>
              </a:rPr>
              <a:t>ASPEK 2</a:t>
            </a:r>
            <a:endParaRPr sz="4000" dirty="0">
              <a:latin typeface="Abadi" panose="020B0604020104020204" pitchFamily="34" charset="0"/>
            </a:endParaRPr>
          </a:p>
        </p:txBody>
      </p:sp>
      <p:sp>
        <p:nvSpPr>
          <p:cNvPr id="3" name="Google Shape;435;p28">
            <a:extLst>
              <a:ext uri="{FF2B5EF4-FFF2-40B4-BE49-F238E27FC236}">
                <a16:creationId xmlns:a16="http://schemas.microsoft.com/office/drawing/2014/main" id="{E819A739-257F-B748-5DFD-85A7BE1F7CD4}"/>
              </a:ext>
            </a:extLst>
          </p:cNvPr>
          <p:cNvSpPr txBox="1">
            <a:spLocks/>
          </p:cNvSpPr>
          <p:nvPr/>
        </p:nvSpPr>
        <p:spPr>
          <a:xfrm>
            <a:off x="720000" y="257175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algn="ctr"/>
            <a:r>
              <a:rPr lang="en-ID" sz="2400" dirty="0" err="1"/>
              <a:t>Peninjauan</a:t>
            </a:r>
            <a:r>
              <a:rPr lang="en-ID" sz="2400" dirty="0"/>
              <a:t> CV dan Resume</a:t>
            </a:r>
          </a:p>
        </p:txBody>
      </p:sp>
    </p:spTree>
    <p:extLst>
      <p:ext uri="{BB962C8B-B14F-4D97-AF65-F5344CB8AC3E}">
        <p14:creationId xmlns:p14="http://schemas.microsoft.com/office/powerpoint/2010/main" val="238865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7BC5FA45-8505-9FA0-F654-724B4E146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9AF5EC07-3898-8A8E-C76D-3D2097D5C5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Kesibukan Intern</a:t>
            </a:r>
            <a:endParaRPr sz="2800" dirty="0"/>
          </a:p>
        </p:txBody>
      </p:sp>
      <p:sp>
        <p:nvSpPr>
          <p:cNvPr id="2" name="Google Shape;239;p25">
            <a:extLst>
              <a:ext uri="{FF2B5EF4-FFF2-40B4-BE49-F238E27FC236}">
                <a16:creationId xmlns:a16="http://schemas.microsoft.com/office/drawing/2014/main" id="{B9CFB884-0E71-FBCB-00CF-804B3358365C}"/>
              </a:ext>
            </a:extLst>
          </p:cNvPr>
          <p:cNvSpPr txBox="1"/>
          <p:nvPr/>
        </p:nvSpPr>
        <p:spPr>
          <a:xfrm>
            <a:off x="5060731" y="875783"/>
            <a:ext cx="3239813" cy="19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Kesibukan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Intern,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Mayoritas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intern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memiliki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kesibukan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lain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seperti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Kuliah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/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Magang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/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sedang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bekerja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ditempat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lain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sebesar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68%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total Intern yang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tidak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aktif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/resign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3F205-3D58-BD1C-CD0D-8B0F5FA7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3" y="1047875"/>
            <a:ext cx="4156501" cy="31273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E87BA9-B089-CDFF-9AF6-A573B0B2C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185" y="2972026"/>
            <a:ext cx="2168650" cy="19360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738FFA-38F3-4673-9FC1-CCA990E0096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407244" y="2804870"/>
            <a:ext cx="931589" cy="1443914"/>
          </a:xfrm>
          <a:prstGeom prst="line">
            <a:avLst/>
          </a:prstGeom>
          <a:ln w="28575">
            <a:solidFill>
              <a:schemeClr val="accent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979A4B-AAB4-C0F2-641F-660734DD7B72}"/>
              </a:ext>
            </a:extLst>
          </p:cNvPr>
          <p:cNvCxnSpPr>
            <a:cxnSpLocks/>
            <a:stCxn id="15" idx="7"/>
          </p:cNvCxnSpPr>
          <p:nvPr/>
        </p:nvCxnSpPr>
        <p:spPr>
          <a:xfrm>
            <a:off x="3454443" y="2760093"/>
            <a:ext cx="1606288" cy="534900"/>
          </a:xfrm>
          <a:prstGeom prst="line">
            <a:avLst/>
          </a:prstGeom>
          <a:ln w="28575">
            <a:solidFill>
              <a:schemeClr val="accent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DD4955-C4B3-36B4-E916-F2E57C8A7345}"/>
              </a:ext>
            </a:extLst>
          </p:cNvPr>
          <p:cNvSpPr/>
          <p:nvPr/>
        </p:nvSpPr>
        <p:spPr>
          <a:xfrm>
            <a:off x="3397469" y="2750819"/>
            <a:ext cx="66749" cy="63325"/>
          </a:xfrm>
          <a:prstGeom prst="ellipse">
            <a:avLst/>
          </a:prstGeom>
          <a:noFill/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Google Shape;239;p25">
            <a:extLst>
              <a:ext uri="{FF2B5EF4-FFF2-40B4-BE49-F238E27FC236}">
                <a16:creationId xmlns:a16="http://schemas.microsoft.com/office/drawing/2014/main" id="{9E08EFE1-FFE6-1145-3FED-A2F1623D0EA3}"/>
              </a:ext>
            </a:extLst>
          </p:cNvPr>
          <p:cNvSpPr txBox="1"/>
          <p:nvPr/>
        </p:nvSpPr>
        <p:spPr>
          <a:xfrm>
            <a:off x="6362700" y="2815779"/>
            <a:ext cx="2453640" cy="19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Akan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tetapi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intern yang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tidak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memiliki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kesibukan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hanya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46% yang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sedang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berkuliah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sisanya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sebanyak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53%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tidak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aktif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dalam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kegiatan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apapun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termasuk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di SOKO</a:t>
            </a:r>
          </a:p>
        </p:txBody>
      </p:sp>
    </p:spTree>
    <p:extLst>
      <p:ext uri="{BB962C8B-B14F-4D97-AF65-F5344CB8AC3E}">
        <p14:creationId xmlns:p14="http://schemas.microsoft.com/office/powerpoint/2010/main" val="210739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D87DB15A-04AC-FDF2-6A6A-6C310F36E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D73112B6-61D6-306A-18C7-6F4D31CB1E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Kesibukan Intern</a:t>
            </a:r>
            <a:endParaRPr sz="2800" dirty="0"/>
          </a:p>
        </p:txBody>
      </p:sp>
      <p:sp>
        <p:nvSpPr>
          <p:cNvPr id="2" name="Google Shape;239;p25">
            <a:extLst>
              <a:ext uri="{FF2B5EF4-FFF2-40B4-BE49-F238E27FC236}">
                <a16:creationId xmlns:a16="http://schemas.microsoft.com/office/drawing/2014/main" id="{0EA77D36-3FD1-FD0F-20FB-47F30D372103}"/>
              </a:ext>
            </a:extLst>
          </p:cNvPr>
          <p:cNvSpPr txBox="1"/>
          <p:nvPr/>
        </p:nvSpPr>
        <p:spPr>
          <a:xfrm>
            <a:off x="5334526" y="1085850"/>
            <a:ext cx="3239813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grafik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tersebut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Intern yang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tidak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Aktif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/Resign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SOKO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memiliki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riwayat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kesibukan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Magang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di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tempat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lain 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(Double Intern), dan 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2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magang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 di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tempat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lain 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(Triple Intern),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serta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mereka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masih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aktif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berorganisasi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55F772-FD13-A939-43B3-53197119A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21" y="1031280"/>
            <a:ext cx="4771959" cy="358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65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A8B93512-36F0-6E34-1E99-9CA9DCC67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13260754-496F-F5B5-0F0D-8B47EA4485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Recomendation</a:t>
            </a:r>
            <a:endParaRPr sz="4000" dirty="0"/>
          </a:p>
        </p:txBody>
      </p:sp>
      <p:sp>
        <p:nvSpPr>
          <p:cNvPr id="2" name="Google Shape;239;p25">
            <a:extLst>
              <a:ext uri="{FF2B5EF4-FFF2-40B4-BE49-F238E27FC236}">
                <a16:creationId xmlns:a16="http://schemas.microsoft.com/office/drawing/2014/main" id="{0BCEA234-B347-D5B0-4A71-5B9E9219DC2D}"/>
              </a:ext>
            </a:extLst>
          </p:cNvPr>
          <p:cNvSpPr txBox="1"/>
          <p:nvPr/>
        </p:nvSpPr>
        <p:spPr>
          <a:xfrm>
            <a:off x="3153103" y="1237593"/>
            <a:ext cx="5636173" cy="328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     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Berdasarkan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hasil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Visualisasi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sebelumnya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maka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rekomendasi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dapat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diberikan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meperbaiki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kinerja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Intern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kedepannya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adalah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Tim HRD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bisa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mempertimbangkan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Kesibukan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Intern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berdasarkan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CV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apakah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sedang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aktif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berorganisasi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atau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sedang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magang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ditempat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lain.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Tim HRD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bisa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menanyakan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kesibukan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kandidat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selama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3/6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bulan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kedepan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saat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menjalani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magang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di Soko Financial.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3D2E6C-8441-6EF0-C177-553424495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8748" y="1129500"/>
            <a:ext cx="3062452" cy="306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44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5400" dirty="0"/>
            </a:br>
            <a:br>
              <a:rPr lang="en" sz="5400" dirty="0"/>
            </a:br>
            <a:r>
              <a:rPr lang="en" sz="5400" dirty="0"/>
              <a:t>Terima Kasih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48697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</a:t>
            </a:r>
            <a:endParaRPr sz="4000" dirty="0"/>
          </a:p>
        </p:txBody>
      </p:sp>
      <p:sp>
        <p:nvSpPr>
          <p:cNvPr id="2" name="Google Shape;239;p25">
            <a:extLst>
              <a:ext uri="{FF2B5EF4-FFF2-40B4-BE49-F238E27FC236}">
                <a16:creationId xmlns:a16="http://schemas.microsoft.com/office/drawing/2014/main" id="{0CC2BDCB-3A3A-E7E5-D579-7024A5191250}"/>
              </a:ext>
            </a:extLst>
          </p:cNvPr>
          <p:cNvSpPr txBox="1"/>
          <p:nvPr/>
        </p:nvSpPr>
        <p:spPr>
          <a:xfrm>
            <a:off x="3281200" y="1237593"/>
            <a:ext cx="5318890" cy="328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     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Magang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memiliki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penting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menyiapkan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individu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memasuki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dunia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kerja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karena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memberikan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pengalaman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praktis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tidak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dapat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diperoleh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di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kelas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</a:t>
            </a:r>
            <a:r>
              <a:rPr lang="en-ID" sz="12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Keaktifan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magang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sangat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perlu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dijaga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agar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peserta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dapat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memaksimalkan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kesempatan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belajar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meningkatkan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keterampilan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dan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membangun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jaringan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profesional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berharga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Keaktifan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selama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magang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menunjukkan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sikap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proaktif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keinginan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berkembang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dan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tanggung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jawab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terhadap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tugas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diberikan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2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      Oleh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karena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itu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mengetahui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keaktifan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peserta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magang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perlu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dilakukan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analisis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mencakup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berbagai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aspek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C600A-823A-830B-FDD7-B9CE8DDA4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8748" y="1129500"/>
            <a:ext cx="3062452" cy="306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7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73E932BF-0402-E482-D1E7-0F5E3429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370707A7-F3D8-7067-8F9D-07735EE58A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315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Abadi" panose="020B0604020104020204" pitchFamily="34" charset="0"/>
              </a:rPr>
              <a:t>ASPEK 1</a:t>
            </a:r>
            <a:endParaRPr sz="4000" dirty="0">
              <a:latin typeface="Abadi" panose="020B0604020104020204" pitchFamily="34" charset="0"/>
            </a:endParaRPr>
          </a:p>
        </p:txBody>
      </p:sp>
      <p:sp>
        <p:nvSpPr>
          <p:cNvPr id="3" name="Google Shape;435;p28">
            <a:extLst>
              <a:ext uri="{FF2B5EF4-FFF2-40B4-BE49-F238E27FC236}">
                <a16:creationId xmlns:a16="http://schemas.microsoft.com/office/drawing/2014/main" id="{CFBDA17F-B2EC-4825-6C01-B5749DB2E7A8}"/>
              </a:ext>
            </a:extLst>
          </p:cNvPr>
          <p:cNvSpPr txBox="1">
            <a:spLocks/>
          </p:cNvSpPr>
          <p:nvPr/>
        </p:nvSpPr>
        <p:spPr>
          <a:xfrm>
            <a:off x="720000" y="257175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algn="ctr"/>
            <a:r>
              <a:rPr lang="en-ID" sz="2400" dirty="0" err="1"/>
              <a:t>Peninjauan</a:t>
            </a:r>
            <a:r>
              <a:rPr lang="en-ID" sz="2400" dirty="0"/>
              <a:t> </a:t>
            </a:r>
            <a:r>
              <a:rPr lang="en-ID" sz="2400" dirty="0" err="1"/>
              <a:t>Perkuliahan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51313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96851260-B2AE-1BB6-DA97-3FB773F98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3E39610C-0EA8-1C58-A603-6A9880C32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Dataset</a:t>
            </a:r>
            <a:endParaRPr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65F9E-B0D1-D854-9D40-29FC15EA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93" y="1919628"/>
            <a:ext cx="7704000" cy="2741602"/>
          </a:xfrm>
          <a:prstGeom prst="rect">
            <a:avLst/>
          </a:prstGeom>
        </p:spPr>
      </p:pic>
      <p:sp>
        <p:nvSpPr>
          <p:cNvPr id="6" name="Google Shape;239;p25">
            <a:extLst>
              <a:ext uri="{FF2B5EF4-FFF2-40B4-BE49-F238E27FC236}">
                <a16:creationId xmlns:a16="http://schemas.microsoft.com/office/drawing/2014/main" id="{CE50ED09-7510-BA26-BD54-F9D2A00459D3}"/>
              </a:ext>
            </a:extLst>
          </p:cNvPr>
          <p:cNvSpPr txBox="1"/>
          <p:nvPr/>
        </p:nvSpPr>
        <p:spPr>
          <a:xfrm>
            <a:off x="974917" y="1189160"/>
            <a:ext cx="7341393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Dataset yang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digunakan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diperoleh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“</a:t>
            </a:r>
            <a:r>
              <a:rPr lang="en-ID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Database Internship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”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milik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Tim HRD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Soko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Financial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berdasarkan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Batch 5, 6, 6a, 7, dan 7a dan juga men-</a:t>
            </a:r>
            <a:r>
              <a:rPr lang="en-ID" sz="1200" i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scrapping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database PDDIKTI 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dan </a:t>
            </a:r>
            <a:r>
              <a:rPr lang="en-ID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LinkedIn</a:t>
            </a:r>
            <a:r>
              <a:rPr lang="en-ID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61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0A5CF41F-B9B2-2282-AE97-D37931ACB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01BE8FA1-AA56-AF2C-AEE8-BCDEEE6D5D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Distribusi Jurusan 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69F93-B6D4-CA10-8616-EEF3D5CC7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16" y="1166156"/>
            <a:ext cx="5432098" cy="3353959"/>
          </a:xfrm>
          <a:prstGeom prst="rect">
            <a:avLst/>
          </a:prstGeom>
        </p:spPr>
      </p:pic>
      <p:sp>
        <p:nvSpPr>
          <p:cNvPr id="4" name="Google Shape;239;p25">
            <a:extLst>
              <a:ext uri="{FF2B5EF4-FFF2-40B4-BE49-F238E27FC236}">
                <a16:creationId xmlns:a16="http://schemas.microsoft.com/office/drawing/2014/main" id="{4BDD9EE4-7670-6D88-A2B1-91A7C93F73EB}"/>
              </a:ext>
            </a:extLst>
          </p:cNvPr>
          <p:cNvSpPr txBox="1"/>
          <p:nvPr/>
        </p:nvSpPr>
        <p:spPr>
          <a:xfrm>
            <a:off x="6085490" y="1237593"/>
            <a:ext cx="2688020" cy="328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Mahasiswa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magang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/ 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internship di SOKO Financial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didominasi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oleh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mereka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Jurusan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Manajemen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sebanyak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21%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dibandinkan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jurusan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lainnya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kemudian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Psikologi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Sistem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Informasi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dst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lang="en-ID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11798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5AC4CEA7-6B64-5598-BFE3-4C6F98C00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3EFEB605-FBF7-4737-EAEE-FEDEA6905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Universitas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B4286-47AE-B110-66A6-E2A5C6AF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31" y="1018547"/>
            <a:ext cx="5707117" cy="3106406"/>
          </a:xfrm>
          <a:prstGeom prst="rect">
            <a:avLst/>
          </a:prstGeom>
        </p:spPr>
      </p:pic>
      <p:sp>
        <p:nvSpPr>
          <p:cNvPr id="5" name="Google Shape;239;p25">
            <a:extLst>
              <a:ext uri="{FF2B5EF4-FFF2-40B4-BE49-F238E27FC236}">
                <a16:creationId xmlns:a16="http://schemas.microsoft.com/office/drawing/2014/main" id="{EBC23187-29F6-6814-AE81-579B7E872E2E}"/>
              </a:ext>
            </a:extLst>
          </p:cNvPr>
          <p:cNvSpPr txBox="1"/>
          <p:nvPr/>
        </p:nvSpPr>
        <p:spPr>
          <a:xfrm>
            <a:off x="6085490" y="1018547"/>
            <a:ext cx="2798379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Peserta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Internship di SOKO Financial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kinerja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Tidak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aktif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atau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Resign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terbanyak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adalah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mereka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berasal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Universitas Negeri Jakarta*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kemudian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Universitas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Brawijaya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*, Universitas Gadjah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Mada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*,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dst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lang="en-ID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" name="Google Shape;239;p25">
            <a:extLst>
              <a:ext uri="{FF2B5EF4-FFF2-40B4-BE49-F238E27FC236}">
                <a16:creationId xmlns:a16="http://schemas.microsoft.com/office/drawing/2014/main" id="{0941AE99-593C-741F-5E1C-0554D1B749F6}"/>
              </a:ext>
            </a:extLst>
          </p:cNvPr>
          <p:cNvSpPr txBox="1"/>
          <p:nvPr/>
        </p:nvSpPr>
        <p:spPr>
          <a:xfrm>
            <a:off x="260131" y="4495416"/>
            <a:ext cx="5862145" cy="439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*</a:t>
            </a:r>
            <a:r>
              <a:rPr lang="en-ID" sz="11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studi</a:t>
            </a:r>
            <a:r>
              <a:rPr lang="en-ID" sz="11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kasus</a:t>
            </a:r>
            <a:r>
              <a:rPr lang="en-ID" sz="11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ini</a:t>
            </a:r>
            <a:r>
              <a:rPr lang="en-ID" sz="11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hanya</a:t>
            </a:r>
            <a:r>
              <a:rPr lang="en-ID" sz="11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berdasarkan</a:t>
            </a:r>
            <a:r>
              <a:rPr lang="en-ID" sz="11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mahasiswa</a:t>
            </a:r>
            <a:r>
              <a:rPr lang="en-ID" sz="11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Intern di SOKO Financial</a:t>
            </a:r>
            <a:endParaRPr lang="en-ID" sz="11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160893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0A735019-619B-4896-9112-D4D71572B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41905743-EBB6-FAFD-E34A-1D72B94B73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Jurusan</a:t>
            </a:r>
            <a:endParaRPr sz="2800" dirty="0"/>
          </a:p>
        </p:txBody>
      </p:sp>
      <p:sp>
        <p:nvSpPr>
          <p:cNvPr id="2" name="Google Shape;239;p25">
            <a:extLst>
              <a:ext uri="{FF2B5EF4-FFF2-40B4-BE49-F238E27FC236}">
                <a16:creationId xmlns:a16="http://schemas.microsoft.com/office/drawing/2014/main" id="{F33BD846-0846-0032-8BE8-656058BC7DBE}"/>
              </a:ext>
            </a:extLst>
          </p:cNvPr>
          <p:cNvSpPr txBox="1"/>
          <p:nvPr/>
        </p:nvSpPr>
        <p:spPr>
          <a:xfrm>
            <a:off x="6038192" y="1211325"/>
            <a:ext cx="2798379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Peserta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Internship di SOKO Financial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kinerja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Tidak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aktif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atau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Resign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terbanyak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adalah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mereka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berasal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Jurusan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Manajemen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kemudian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dari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Psikologi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Sistem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Informasi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dst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lang="en-ID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53F70-E87A-7483-5767-EEB3F1FF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69" y="1177596"/>
            <a:ext cx="5446986" cy="29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2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FEE3D88B-F947-B391-1CF9-BE4CC8C3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5AD563A2-77BD-B477-448C-E52AD04752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Status Mahasiswa</a:t>
            </a:r>
            <a:endParaRPr sz="2800" dirty="0"/>
          </a:p>
        </p:txBody>
      </p:sp>
      <p:sp>
        <p:nvSpPr>
          <p:cNvPr id="2" name="Google Shape;239;p25">
            <a:extLst>
              <a:ext uri="{FF2B5EF4-FFF2-40B4-BE49-F238E27FC236}">
                <a16:creationId xmlns:a16="http://schemas.microsoft.com/office/drawing/2014/main" id="{6E97604C-C8F8-B0FE-04FC-536F62664AF8}"/>
              </a:ext>
            </a:extLst>
          </p:cNvPr>
          <p:cNvSpPr txBox="1"/>
          <p:nvPr/>
        </p:nvSpPr>
        <p:spPr>
          <a:xfrm>
            <a:off x="6038192" y="1211325"/>
            <a:ext cx="2798379" cy="36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status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Mahasiswa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Jumlah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peserta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intern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terbanyak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status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Tidak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aktif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atau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Resign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adalah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mereka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masih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berkuliah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Akan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tetapi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tidak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menutup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kemungkinan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juga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bahwa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mahasiswa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Fresh Graduate juga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aktif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mengikuti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intern.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22310-2B09-5D71-5BFC-82B3EFA03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4" y="1165302"/>
            <a:ext cx="5442571" cy="29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1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E11E6203-AD07-D0F1-E055-C12F4688A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E5CF2676-A394-E0ED-9B44-94B2268EFE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Semester</a:t>
            </a:r>
            <a:endParaRPr sz="2800" dirty="0"/>
          </a:p>
        </p:txBody>
      </p:sp>
      <p:sp>
        <p:nvSpPr>
          <p:cNvPr id="2" name="Google Shape;239;p25">
            <a:extLst>
              <a:ext uri="{FF2B5EF4-FFF2-40B4-BE49-F238E27FC236}">
                <a16:creationId xmlns:a16="http://schemas.microsoft.com/office/drawing/2014/main" id="{5053643B-DB70-EACA-C7FC-B229994BAD82}"/>
              </a:ext>
            </a:extLst>
          </p:cNvPr>
          <p:cNvSpPr txBox="1"/>
          <p:nvPr/>
        </p:nvSpPr>
        <p:spPr>
          <a:xfrm>
            <a:off x="5754415" y="1203443"/>
            <a:ext cx="2987564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Semester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Mahasiswa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sedang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ditempuh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Jumlah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peserta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intern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terbanyak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status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Tidak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aktif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atau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Resign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adalah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mereka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masih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di 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Semester 5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sebanyak</a:t>
            </a:r>
            <a:r>
              <a:rPr lang="en-ID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16 intern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9DCD8-0A07-5579-51DA-0A259BE32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29" y="1296740"/>
            <a:ext cx="5312978" cy="29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7008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to Recursion by Slidesgo">
  <a:themeElements>
    <a:clrScheme name="Simple Light">
      <a:dk1>
        <a:srgbClr val="041E52"/>
      </a:dk1>
      <a:lt1>
        <a:srgbClr val="FFFFFF"/>
      </a:lt1>
      <a:dk2>
        <a:srgbClr val="073899"/>
      </a:dk2>
      <a:lt2>
        <a:srgbClr val="4F7BC8"/>
      </a:lt2>
      <a:accent1>
        <a:srgbClr val="80B2F1"/>
      </a:accent1>
      <a:accent2>
        <a:srgbClr val="F4F6F8"/>
      </a:accent2>
      <a:accent3>
        <a:srgbClr val="DBE8F1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629</Words>
  <Application>Microsoft Office PowerPoint</Application>
  <PresentationFormat>On-screen Show (16:9)</PresentationFormat>
  <Paragraphs>48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Archivo</vt:lpstr>
      <vt:lpstr>Arial</vt:lpstr>
      <vt:lpstr>Abadi</vt:lpstr>
      <vt:lpstr>Alata</vt:lpstr>
      <vt:lpstr>Open Sans</vt:lpstr>
      <vt:lpstr>Intro to Recursion by Slidesgo</vt:lpstr>
      <vt:lpstr>Analisis kinerja Intern Soko Financial</vt:lpstr>
      <vt:lpstr>Introduction</vt:lpstr>
      <vt:lpstr>ASPEK 1</vt:lpstr>
      <vt:lpstr>Dataset</vt:lpstr>
      <vt:lpstr>Distribusi Jurusan </vt:lpstr>
      <vt:lpstr>Universitas</vt:lpstr>
      <vt:lpstr>Jurusan</vt:lpstr>
      <vt:lpstr>Status Mahasiswa</vt:lpstr>
      <vt:lpstr>Semester</vt:lpstr>
      <vt:lpstr>Perbandingan Batch</vt:lpstr>
      <vt:lpstr>Divisi</vt:lpstr>
      <vt:lpstr>Dashboard Kinerja Intern Soko Financial</vt:lpstr>
      <vt:lpstr>Recomendation</vt:lpstr>
      <vt:lpstr>ASPEK 2</vt:lpstr>
      <vt:lpstr>Kesibukan Intern</vt:lpstr>
      <vt:lpstr>Kesibukan Intern</vt:lpstr>
      <vt:lpstr>Recomendation</vt:lpstr>
      <vt:lpstr> 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Recursion</dc:title>
  <cp:lastModifiedBy>Favian SBF</cp:lastModifiedBy>
  <cp:revision>46</cp:revision>
  <dcterms:modified xsi:type="dcterms:W3CDTF">2024-11-17T09:07:35Z</dcterms:modified>
</cp:coreProperties>
</file>