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61" r:id="rId5"/>
    <p:sldId id="258" r:id="rId6"/>
    <p:sldId id="265" r:id="rId7"/>
    <p:sldId id="262" r:id="rId8"/>
    <p:sldId id="266" r:id="rId9"/>
  </p:sldIdLst>
  <p:sldSz cx="9144000" cy="5143500" type="screen16x9"/>
  <p:notesSz cx="6858000" cy="9144000"/>
  <p:embeddedFontLst>
    <p:embeddedFont>
      <p:font typeface="Dosis" pitchFamily="2" charset="0"/>
      <p:regular r:id="rId11"/>
      <p:bold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54" y="-74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ed29d7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ed29d7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ed29d7d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ed29d7d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ed29d7d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ed29d7d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87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267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ed29d7d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ed29d7d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34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fed29d7d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fed29d7d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644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LoanAnalyst.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LoanAnalyst.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11700" y="1161800"/>
            <a:ext cx="3736800" cy="20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80" b="1">
                <a:solidFill>
                  <a:srgbClr val="FFFFFF"/>
                </a:solidFill>
                <a:latin typeface="Dosis"/>
                <a:ea typeface="Dosis"/>
                <a:cs typeface="Dosis"/>
                <a:sym typeface="Dosis"/>
              </a:rPr>
              <a:t>Analyze the behavior of loan property customers</a:t>
            </a:r>
            <a:endParaRPr sz="3180" b="1">
              <a:solidFill>
                <a:srgbClr val="FFFFFF"/>
              </a:solidFill>
              <a:latin typeface="Dosis"/>
              <a:ea typeface="Dosis"/>
              <a:cs typeface="Dosis"/>
              <a:sym typeface="Dosis"/>
            </a:endParaRPr>
          </a:p>
        </p:txBody>
      </p:sp>
      <p:sp>
        <p:nvSpPr>
          <p:cNvPr id="55" name="Google Shape;55;p13"/>
          <p:cNvSpPr txBox="1"/>
          <p:nvPr/>
        </p:nvSpPr>
        <p:spPr>
          <a:xfrm>
            <a:off x="5407200" y="2163741"/>
            <a:ext cx="3358428" cy="144897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000" b="1" dirty="0">
                <a:solidFill>
                  <a:schemeClr val="dk1"/>
                </a:solidFill>
                <a:latin typeface="Dosis"/>
                <a:ea typeface="Dosis"/>
                <a:cs typeface="Dosis"/>
                <a:sym typeface="Dosis"/>
              </a:rPr>
              <a:t>Favian Sis Bagus Febrianto</a:t>
            </a:r>
          </a:p>
          <a:p>
            <a:pPr marL="342900" lvl="0" indent="-342900" algn="l" rtl="0">
              <a:lnSpc>
                <a:spcPct val="150000"/>
              </a:lnSpc>
              <a:spcBef>
                <a:spcPts val="0"/>
              </a:spcBef>
              <a:spcAft>
                <a:spcPts val="0"/>
              </a:spcAft>
              <a:buFont typeface="Arial" panose="020B0604020202020204" pitchFamily="34" charset="0"/>
              <a:buChar char="•"/>
            </a:pPr>
            <a:r>
              <a:rPr lang="en" b="1" dirty="0">
                <a:solidFill>
                  <a:schemeClr val="dk1"/>
                </a:solidFill>
                <a:latin typeface="Dosis"/>
                <a:ea typeface="Dosis"/>
                <a:cs typeface="Dosis"/>
                <a:sym typeface="Dosis"/>
              </a:rPr>
              <a:t>Favian Sis Bagus</a:t>
            </a:r>
          </a:p>
          <a:p>
            <a:pPr marL="342900" lvl="0" indent="-342900" algn="l" rtl="0">
              <a:lnSpc>
                <a:spcPct val="150000"/>
              </a:lnSpc>
              <a:spcBef>
                <a:spcPts val="0"/>
              </a:spcBef>
              <a:spcAft>
                <a:spcPts val="0"/>
              </a:spcAft>
              <a:buFont typeface="Arial" panose="020B0604020202020204" pitchFamily="34" charset="0"/>
              <a:buChar char="•"/>
            </a:pPr>
            <a:r>
              <a:rPr lang="en" b="1" dirty="0">
                <a:solidFill>
                  <a:schemeClr val="dk1"/>
                </a:solidFill>
                <a:latin typeface="Dosis"/>
                <a:ea typeface="Dosis"/>
                <a:cs typeface="Dosis"/>
                <a:sym typeface="Dosis"/>
              </a:rPr>
              <a:t>https://github.com/Favian92</a:t>
            </a:r>
            <a:endParaRPr sz="2000" b="1" dirty="0">
              <a:solidFill>
                <a:srgbClr val="FFFFFF"/>
              </a:solidFill>
              <a:latin typeface="Dosis"/>
              <a:ea typeface="Dosis"/>
              <a:cs typeface="Dosis"/>
              <a:sym typeface="Dosis"/>
            </a:endParaRPr>
          </a:p>
        </p:txBody>
      </p:sp>
      <p:pic>
        <p:nvPicPr>
          <p:cNvPr id="5" name="Picture 4">
            <a:extLst>
              <a:ext uri="{FF2B5EF4-FFF2-40B4-BE49-F238E27FC236}">
                <a16:creationId xmlns:a16="http://schemas.microsoft.com/office/drawing/2014/main" id="{E0255679-09B0-E639-FA4D-05C46CD71CC4}"/>
              </a:ext>
            </a:extLst>
          </p:cNvPr>
          <p:cNvPicPr>
            <a:picLocks noChangeAspect="1"/>
          </p:cNvPicPr>
          <p:nvPr/>
        </p:nvPicPr>
        <p:blipFill rotWithShape="1">
          <a:blip r:embed="rId3"/>
          <a:srcRect t="10728" b="13103"/>
          <a:stretch/>
        </p:blipFill>
        <p:spPr>
          <a:xfrm>
            <a:off x="6015335" y="946257"/>
            <a:ext cx="1370355" cy="1390903"/>
          </a:xfrm>
          <a:prstGeom prst="rect">
            <a:avLst/>
          </a:prstGeom>
        </p:spPr>
      </p:pic>
      <p:pic>
        <p:nvPicPr>
          <p:cNvPr id="7" name="Picture 6">
            <a:extLst>
              <a:ext uri="{FF2B5EF4-FFF2-40B4-BE49-F238E27FC236}">
                <a16:creationId xmlns:a16="http://schemas.microsoft.com/office/drawing/2014/main" id="{51D5BE06-0A04-893F-C693-ACA1E3817903}"/>
              </a:ext>
            </a:extLst>
          </p:cNvPr>
          <p:cNvPicPr>
            <a:picLocks noChangeAspect="1"/>
          </p:cNvPicPr>
          <p:nvPr/>
        </p:nvPicPr>
        <p:blipFill>
          <a:blip r:embed="rId4"/>
          <a:stretch>
            <a:fillRect/>
          </a:stretch>
        </p:blipFill>
        <p:spPr>
          <a:xfrm>
            <a:off x="5468111" y="2888227"/>
            <a:ext cx="220563" cy="220563"/>
          </a:xfrm>
          <a:prstGeom prst="rect">
            <a:avLst/>
          </a:prstGeom>
        </p:spPr>
      </p:pic>
      <p:pic>
        <p:nvPicPr>
          <p:cNvPr id="9" name="Picture 8">
            <a:extLst>
              <a:ext uri="{FF2B5EF4-FFF2-40B4-BE49-F238E27FC236}">
                <a16:creationId xmlns:a16="http://schemas.microsoft.com/office/drawing/2014/main" id="{F3D52362-D630-2ACD-6C5F-335FC13DA77B}"/>
              </a:ext>
            </a:extLst>
          </p:cNvPr>
          <p:cNvPicPr>
            <a:picLocks noChangeAspect="1"/>
          </p:cNvPicPr>
          <p:nvPr/>
        </p:nvPicPr>
        <p:blipFill>
          <a:blip r:embed="rId5"/>
          <a:stretch>
            <a:fillRect/>
          </a:stretch>
        </p:blipFill>
        <p:spPr>
          <a:xfrm>
            <a:off x="5306449" y="3046531"/>
            <a:ext cx="537172" cy="5371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61" name="Google Shape;61;p14"/>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endParaRPr lang="en-US" dirty="0">
              <a:solidFill>
                <a:schemeClr val="dk1"/>
              </a:solidFill>
              <a:latin typeface="Dosis"/>
              <a:ea typeface="Dosis"/>
              <a:cs typeface="Dosis"/>
              <a:sym typeface="Dosis"/>
            </a:endParaRPr>
          </a:p>
          <a:p>
            <a:pPr marL="0" lvl="0" indent="0" algn="just" rtl="0">
              <a:spcBef>
                <a:spcPts val="0"/>
              </a:spcBef>
              <a:spcAft>
                <a:spcPts val="1200"/>
              </a:spcAft>
              <a:buNone/>
            </a:pPr>
            <a:r>
              <a:rPr lang="en-US" dirty="0">
                <a:solidFill>
                  <a:schemeClr val="dk1"/>
                </a:solidFill>
                <a:latin typeface="Dosis"/>
                <a:ea typeface="Dosis"/>
                <a:cs typeface="Dosis"/>
                <a:sym typeface="Dosis"/>
              </a:rPr>
              <a:t>As a data analyst at a bank that provides loan services for property purchases, the customers of this program are existing bank account holders. The data includes all personal information of the customers as well as their credit history within a specific period. My task is to analyze the behavior of customers who apply for loans at the bank.</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latin typeface="Roboto"/>
                <a:ea typeface="Roboto"/>
                <a:cs typeface="Roboto"/>
                <a:sym typeface="Roboto"/>
              </a:rPr>
              <a:t>Dataset</a:t>
            </a:r>
            <a:endParaRPr sz="2220" b="1" dirty="0">
              <a:solidFill>
                <a:schemeClr val="lt1"/>
              </a:solidFill>
              <a:latin typeface="Roboto"/>
              <a:ea typeface="Roboto"/>
              <a:cs typeface="Roboto"/>
              <a:sym typeface="Roboto"/>
            </a:endParaRPr>
          </a:p>
        </p:txBody>
      </p:sp>
      <p:sp>
        <p:nvSpPr>
          <p:cNvPr id="74" name="Google Shape;74;p16"/>
          <p:cNvSpPr txBox="1">
            <a:spLocks noGrp="1"/>
          </p:cNvSpPr>
          <p:nvPr>
            <p:ph type="body" idx="1"/>
          </p:nvPr>
        </p:nvSpPr>
        <p:spPr>
          <a:xfrm>
            <a:off x="311700" y="783575"/>
            <a:ext cx="3468364" cy="3785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lang="en-US" dirty="0">
              <a:solidFill>
                <a:schemeClr val="dk1"/>
              </a:solidFill>
              <a:latin typeface="Dosis"/>
              <a:ea typeface="Dosis"/>
              <a:cs typeface="Dosis"/>
              <a:sym typeface="Dosis"/>
            </a:endParaRPr>
          </a:p>
          <a:p>
            <a:pPr marL="0" lvl="0" indent="0" algn="just" rtl="0">
              <a:spcBef>
                <a:spcPts val="0"/>
              </a:spcBef>
              <a:spcAft>
                <a:spcPts val="0"/>
              </a:spcAft>
              <a:buNone/>
            </a:pPr>
            <a:r>
              <a:rPr lang="en-US" dirty="0">
                <a:solidFill>
                  <a:schemeClr val="dk1"/>
                </a:solidFill>
                <a:latin typeface="Dosis"/>
                <a:ea typeface="Dosis"/>
                <a:cs typeface="Dosis"/>
                <a:sym typeface="Dosis"/>
              </a:rPr>
              <a:t>There are many columns that contain the data of customers who wish to apply for a loan.</a:t>
            </a:r>
            <a:endParaRPr dirty="0">
              <a:solidFill>
                <a:schemeClr val="dk1"/>
              </a:solidFill>
              <a:latin typeface="Dosis"/>
              <a:ea typeface="Dosis"/>
              <a:cs typeface="Dosis"/>
              <a:sym typeface="Dosis"/>
            </a:endParaRPr>
          </a:p>
        </p:txBody>
      </p:sp>
      <p:pic>
        <p:nvPicPr>
          <p:cNvPr id="3" name="Picture 2">
            <a:extLst>
              <a:ext uri="{FF2B5EF4-FFF2-40B4-BE49-F238E27FC236}">
                <a16:creationId xmlns:a16="http://schemas.microsoft.com/office/drawing/2014/main" id="{6BB90DAD-0D68-BB97-1614-C16BAF7F514A}"/>
              </a:ext>
            </a:extLst>
          </p:cNvPr>
          <p:cNvPicPr>
            <a:picLocks noChangeAspect="1"/>
          </p:cNvPicPr>
          <p:nvPr/>
        </p:nvPicPr>
        <p:blipFill>
          <a:blip r:embed="rId3"/>
          <a:stretch>
            <a:fillRect/>
          </a:stretch>
        </p:blipFill>
        <p:spPr>
          <a:xfrm>
            <a:off x="4699921" y="944382"/>
            <a:ext cx="3226379" cy="37025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latin typeface="Roboto"/>
                <a:ea typeface="Roboto"/>
                <a:cs typeface="Roboto"/>
                <a:sym typeface="Roboto"/>
              </a:rPr>
              <a:t>Data Exploratory</a:t>
            </a:r>
            <a:endParaRPr sz="2220" b="1" dirty="0">
              <a:solidFill>
                <a:schemeClr val="lt1"/>
              </a:solidFill>
              <a:latin typeface="Roboto"/>
              <a:ea typeface="Roboto"/>
              <a:cs typeface="Roboto"/>
              <a:sym typeface="Roboto"/>
            </a:endParaRPr>
          </a:p>
        </p:txBody>
      </p:sp>
      <p:sp>
        <p:nvSpPr>
          <p:cNvPr id="74" name="Google Shape;74;p16"/>
          <p:cNvSpPr txBox="1">
            <a:spLocks noGrp="1"/>
          </p:cNvSpPr>
          <p:nvPr>
            <p:ph type="body" idx="1"/>
          </p:nvPr>
        </p:nvSpPr>
        <p:spPr>
          <a:xfrm>
            <a:off x="775396" y="3807746"/>
            <a:ext cx="3909848" cy="113490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200" dirty="0">
                <a:solidFill>
                  <a:schemeClr val="dk1"/>
                </a:solidFill>
                <a:latin typeface="Dosis"/>
                <a:ea typeface="Dosis"/>
                <a:cs typeface="Dosis"/>
                <a:sym typeface="Dosis"/>
              </a:rPr>
              <a:t>I defined the columns for gender, married, dependents, education, </a:t>
            </a:r>
            <a:r>
              <a:rPr lang="en-US" sz="1200" dirty="0" err="1">
                <a:solidFill>
                  <a:schemeClr val="dk1"/>
                </a:solidFill>
                <a:latin typeface="Dosis"/>
                <a:ea typeface="Dosis"/>
                <a:cs typeface="Dosis"/>
                <a:sym typeface="Dosis"/>
              </a:rPr>
              <a:t>self_employed</a:t>
            </a:r>
            <a:r>
              <a:rPr lang="en-US" sz="1200" dirty="0">
                <a:solidFill>
                  <a:schemeClr val="dk1"/>
                </a:solidFill>
                <a:latin typeface="Dosis"/>
                <a:ea typeface="Dosis"/>
                <a:cs typeface="Dosis"/>
                <a:sym typeface="Dosis"/>
              </a:rPr>
              <a:t>, and </a:t>
            </a:r>
            <a:r>
              <a:rPr lang="en-US" sz="1200" dirty="0" err="1">
                <a:solidFill>
                  <a:schemeClr val="dk1"/>
                </a:solidFill>
                <a:latin typeface="Dosis"/>
                <a:ea typeface="Dosis"/>
                <a:cs typeface="Dosis"/>
                <a:sym typeface="Dosis"/>
              </a:rPr>
              <a:t>property_type</a:t>
            </a:r>
            <a:r>
              <a:rPr lang="en-US" sz="1200" dirty="0">
                <a:solidFill>
                  <a:schemeClr val="dk1"/>
                </a:solidFill>
                <a:latin typeface="Dosis"/>
                <a:ea typeface="Dosis"/>
                <a:cs typeface="Dosis"/>
                <a:sym typeface="Dosis"/>
              </a:rPr>
              <a:t> with specific options to facilitate visualization.</a:t>
            </a:r>
            <a:endParaRPr lang="en-ID" sz="1200" dirty="0">
              <a:solidFill>
                <a:schemeClr val="dk1"/>
              </a:solidFill>
              <a:latin typeface="Dosis"/>
              <a:ea typeface="Dosis"/>
              <a:cs typeface="Dosis"/>
              <a:sym typeface="Dosis"/>
            </a:endParaRPr>
          </a:p>
        </p:txBody>
      </p:sp>
      <p:sp>
        <p:nvSpPr>
          <p:cNvPr id="2" name="Google Shape;74;p16">
            <a:extLst>
              <a:ext uri="{FF2B5EF4-FFF2-40B4-BE49-F238E27FC236}">
                <a16:creationId xmlns:a16="http://schemas.microsoft.com/office/drawing/2014/main" id="{117FC6D1-5597-081A-B08B-88EFADF9FD43}"/>
              </a:ext>
            </a:extLst>
          </p:cNvPr>
          <p:cNvSpPr txBox="1">
            <a:spLocks/>
          </p:cNvSpPr>
          <p:nvPr/>
        </p:nvSpPr>
        <p:spPr>
          <a:xfrm>
            <a:off x="274915" y="560525"/>
            <a:ext cx="3117300" cy="3785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42900" algn="just">
              <a:buFont typeface="+mj-lt"/>
              <a:buAutoNum type="arabicPeriod"/>
            </a:pPr>
            <a:r>
              <a:rPr lang="en-US" b="1" dirty="0">
                <a:solidFill>
                  <a:schemeClr val="dk1"/>
                </a:solidFill>
                <a:latin typeface="Dosis"/>
                <a:ea typeface="Dosis"/>
                <a:cs typeface="Dosis"/>
                <a:sym typeface="Dosis"/>
              </a:rPr>
              <a:t>Handling Missing Values</a:t>
            </a:r>
          </a:p>
          <a:p>
            <a:pPr marL="342900" algn="just">
              <a:buFont typeface="+mj-lt"/>
              <a:buAutoNum type="arabicPeriod"/>
            </a:pPr>
            <a:endParaRPr lang="en-US" b="1" dirty="0">
              <a:solidFill>
                <a:schemeClr val="dk1"/>
              </a:solidFill>
              <a:latin typeface="Dosis"/>
              <a:ea typeface="Dosis"/>
              <a:cs typeface="Dosis"/>
              <a:sym typeface="Dosis"/>
            </a:endParaRPr>
          </a:p>
          <a:p>
            <a:pPr marL="342900" algn="just">
              <a:buFont typeface="+mj-lt"/>
              <a:buAutoNum type="arabicPeriod"/>
            </a:pPr>
            <a:endParaRPr lang="en-US" b="1" dirty="0">
              <a:solidFill>
                <a:schemeClr val="dk1"/>
              </a:solidFill>
              <a:latin typeface="Dosis"/>
              <a:ea typeface="Dosis"/>
              <a:cs typeface="Dosis"/>
              <a:sym typeface="Dosis"/>
            </a:endParaRPr>
          </a:p>
          <a:p>
            <a:pPr marL="342900" algn="just">
              <a:buFont typeface="+mj-lt"/>
              <a:buAutoNum type="arabicPeriod"/>
            </a:pPr>
            <a:r>
              <a:rPr lang="en-US" b="1" dirty="0">
                <a:solidFill>
                  <a:schemeClr val="dk1"/>
                </a:solidFill>
                <a:latin typeface="Dosis"/>
                <a:ea typeface="Dosis"/>
                <a:cs typeface="Dosis"/>
                <a:sym typeface="Dosis"/>
              </a:rPr>
              <a:t>Handling Duplicated Data</a:t>
            </a:r>
          </a:p>
          <a:p>
            <a:pPr marL="342900" algn="just">
              <a:buFont typeface="+mj-lt"/>
              <a:buAutoNum type="arabicPeriod"/>
            </a:pPr>
            <a:endParaRPr lang="en-US" b="1" dirty="0">
              <a:solidFill>
                <a:schemeClr val="dk1"/>
              </a:solidFill>
              <a:latin typeface="Dosis"/>
              <a:ea typeface="Dosis"/>
              <a:cs typeface="Dosis"/>
              <a:sym typeface="Dosis"/>
            </a:endParaRPr>
          </a:p>
          <a:p>
            <a:pPr marL="342900" algn="just">
              <a:buFont typeface="+mj-lt"/>
              <a:buAutoNum type="arabicPeriod"/>
            </a:pPr>
            <a:endParaRPr lang="en-US" b="1" dirty="0">
              <a:solidFill>
                <a:schemeClr val="dk1"/>
              </a:solidFill>
              <a:latin typeface="Dosis"/>
              <a:ea typeface="Dosis"/>
              <a:cs typeface="Dosis"/>
              <a:sym typeface="Dosis"/>
            </a:endParaRPr>
          </a:p>
          <a:p>
            <a:pPr marL="342900" algn="just">
              <a:buFont typeface="+mj-lt"/>
              <a:buAutoNum type="arabicPeriod"/>
            </a:pPr>
            <a:r>
              <a:rPr lang="en-US" b="1" dirty="0">
                <a:solidFill>
                  <a:schemeClr val="dk1"/>
                </a:solidFill>
                <a:latin typeface="Dosis"/>
                <a:ea typeface="Dosis"/>
                <a:cs typeface="Dosis"/>
                <a:sym typeface="Dosis"/>
              </a:rPr>
              <a:t>Handling Outliers</a:t>
            </a:r>
          </a:p>
          <a:p>
            <a:pPr marL="342900" algn="just">
              <a:buFont typeface="+mj-lt"/>
              <a:buAutoNum type="arabicPeriod"/>
            </a:pPr>
            <a:endParaRPr lang="en-US" b="1" dirty="0">
              <a:solidFill>
                <a:schemeClr val="dk1"/>
              </a:solidFill>
              <a:latin typeface="Dosis"/>
              <a:ea typeface="Dosis"/>
              <a:cs typeface="Dosis"/>
              <a:sym typeface="Dosis"/>
            </a:endParaRPr>
          </a:p>
          <a:p>
            <a:pPr marL="342900" algn="just">
              <a:buFont typeface="+mj-lt"/>
              <a:buAutoNum type="arabicPeriod"/>
            </a:pPr>
            <a:endParaRPr lang="en-US" b="1" dirty="0">
              <a:solidFill>
                <a:schemeClr val="dk1"/>
              </a:solidFill>
              <a:latin typeface="Dosis"/>
              <a:ea typeface="Dosis"/>
              <a:cs typeface="Dosis"/>
              <a:sym typeface="Dosis"/>
            </a:endParaRPr>
          </a:p>
          <a:p>
            <a:pPr marL="342900" algn="just">
              <a:buFont typeface="+mj-lt"/>
              <a:buAutoNum type="arabicPeriod"/>
            </a:pPr>
            <a:r>
              <a:rPr lang="en-US" b="1" dirty="0">
                <a:solidFill>
                  <a:schemeClr val="dk1"/>
                </a:solidFill>
                <a:latin typeface="Dosis"/>
                <a:ea typeface="Dosis"/>
                <a:cs typeface="Dosis"/>
                <a:sym typeface="Dosis"/>
              </a:rPr>
              <a:t>Feature Encoding</a:t>
            </a:r>
          </a:p>
        </p:txBody>
      </p:sp>
      <p:sp>
        <p:nvSpPr>
          <p:cNvPr id="3" name="Google Shape;74;p16">
            <a:extLst>
              <a:ext uri="{FF2B5EF4-FFF2-40B4-BE49-F238E27FC236}">
                <a16:creationId xmlns:a16="http://schemas.microsoft.com/office/drawing/2014/main" id="{2F4933BB-1AC1-BB8B-1E73-6FFCE2CD1623}"/>
              </a:ext>
            </a:extLst>
          </p:cNvPr>
          <p:cNvSpPr txBox="1">
            <a:spLocks/>
          </p:cNvSpPr>
          <p:nvPr/>
        </p:nvSpPr>
        <p:spPr>
          <a:xfrm>
            <a:off x="653285" y="875723"/>
            <a:ext cx="4013307" cy="84272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sz="1200" dirty="0">
                <a:solidFill>
                  <a:schemeClr val="dk1"/>
                </a:solidFill>
                <a:latin typeface="Dosis"/>
                <a:ea typeface="Dosis"/>
                <a:cs typeface="Dosis"/>
                <a:sym typeface="Dosis"/>
              </a:rPr>
              <a:t>I dealt with missing values by removing columns with many null values and filling in other values when the number of empty rows was not significant..</a:t>
            </a:r>
            <a:endParaRPr lang="en-ID" sz="1200" dirty="0">
              <a:solidFill>
                <a:schemeClr val="dk1"/>
              </a:solidFill>
              <a:latin typeface="Dosis"/>
              <a:ea typeface="Dosis"/>
              <a:cs typeface="Dosis"/>
              <a:sym typeface="Dosis"/>
            </a:endParaRPr>
          </a:p>
        </p:txBody>
      </p:sp>
      <p:sp>
        <p:nvSpPr>
          <p:cNvPr id="4" name="Google Shape;74;p16">
            <a:extLst>
              <a:ext uri="{FF2B5EF4-FFF2-40B4-BE49-F238E27FC236}">
                <a16:creationId xmlns:a16="http://schemas.microsoft.com/office/drawing/2014/main" id="{43AB3460-3C0C-5CD1-BAB2-0DE2A2010318}"/>
              </a:ext>
            </a:extLst>
          </p:cNvPr>
          <p:cNvSpPr txBox="1">
            <a:spLocks/>
          </p:cNvSpPr>
          <p:nvPr/>
        </p:nvSpPr>
        <p:spPr>
          <a:xfrm>
            <a:off x="653285" y="1869783"/>
            <a:ext cx="4013307" cy="84272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rtl="0">
              <a:spcBef>
                <a:spcPts val="0"/>
              </a:spcBef>
              <a:spcAft>
                <a:spcPts val="0"/>
              </a:spcAft>
              <a:buNone/>
            </a:pPr>
            <a:r>
              <a:rPr lang="en-US" sz="1200" dirty="0">
                <a:solidFill>
                  <a:schemeClr val="dk1"/>
                </a:solidFill>
                <a:latin typeface="Dosis"/>
                <a:ea typeface="Dosis"/>
                <a:cs typeface="Dosis"/>
                <a:sym typeface="Dosis"/>
              </a:rPr>
              <a:t>I searched for duplicate data and found five duplicate entries, which I then removed.</a:t>
            </a:r>
          </a:p>
        </p:txBody>
      </p:sp>
      <p:sp>
        <p:nvSpPr>
          <p:cNvPr id="5" name="Google Shape;74;p16">
            <a:extLst>
              <a:ext uri="{FF2B5EF4-FFF2-40B4-BE49-F238E27FC236}">
                <a16:creationId xmlns:a16="http://schemas.microsoft.com/office/drawing/2014/main" id="{11080C42-6D53-9635-EBFF-8787021B5F6E}"/>
              </a:ext>
            </a:extLst>
          </p:cNvPr>
          <p:cNvSpPr txBox="1">
            <a:spLocks/>
          </p:cNvSpPr>
          <p:nvPr/>
        </p:nvSpPr>
        <p:spPr>
          <a:xfrm>
            <a:off x="671937" y="2771045"/>
            <a:ext cx="4013307" cy="84272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just" rtl="0">
              <a:spcBef>
                <a:spcPts val="0"/>
              </a:spcBef>
              <a:spcAft>
                <a:spcPts val="0"/>
              </a:spcAft>
              <a:buNone/>
            </a:pPr>
            <a:r>
              <a:rPr lang="en-US" sz="1200" dirty="0">
                <a:solidFill>
                  <a:schemeClr val="dk1"/>
                </a:solidFill>
                <a:latin typeface="Dosis"/>
                <a:ea typeface="Dosis"/>
                <a:cs typeface="Dosis"/>
                <a:sym typeface="Dosis"/>
              </a:rPr>
              <a:t>Some outliers were identified, so I performed filtering to reduce the number of outliers.</a:t>
            </a:r>
          </a:p>
        </p:txBody>
      </p:sp>
      <p:pic>
        <p:nvPicPr>
          <p:cNvPr id="7" name="Picture 6">
            <a:extLst>
              <a:ext uri="{FF2B5EF4-FFF2-40B4-BE49-F238E27FC236}">
                <a16:creationId xmlns:a16="http://schemas.microsoft.com/office/drawing/2014/main" id="{998D4CFB-8412-0293-2A6C-4CA53F35F8BD}"/>
              </a:ext>
            </a:extLst>
          </p:cNvPr>
          <p:cNvPicPr>
            <a:picLocks noChangeAspect="1"/>
          </p:cNvPicPr>
          <p:nvPr/>
        </p:nvPicPr>
        <p:blipFill>
          <a:blip r:embed="rId3"/>
          <a:stretch>
            <a:fillRect/>
          </a:stretch>
        </p:blipFill>
        <p:spPr>
          <a:xfrm>
            <a:off x="5167243" y="755516"/>
            <a:ext cx="3098050" cy="511443"/>
          </a:xfrm>
          <a:prstGeom prst="rect">
            <a:avLst/>
          </a:prstGeom>
        </p:spPr>
      </p:pic>
      <p:pic>
        <p:nvPicPr>
          <p:cNvPr id="11" name="Picture 10">
            <a:extLst>
              <a:ext uri="{FF2B5EF4-FFF2-40B4-BE49-F238E27FC236}">
                <a16:creationId xmlns:a16="http://schemas.microsoft.com/office/drawing/2014/main" id="{AA892371-4C4E-CA64-9B92-9D123DE788F2}"/>
              </a:ext>
            </a:extLst>
          </p:cNvPr>
          <p:cNvPicPr>
            <a:picLocks noChangeAspect="1"/>
          </p:cNvPicPr>
          <p:nvPr/>
        </p:nvPicPr>
        <p:blipFill>
          <a:blip r:embed="rId4"/>
          <a:stretch>
            <a:fillRect/>
          </a:stretch>
        </p:blipFill>
        <p:spPr>
          <a:xfrm>
            <a:off x="5182901" y="1509565"/>
            <a:ext cx="2983638" cy="805510"/>
          </a:xfrm>
          <a:prstGeom prst="rect">
            <a:avLst/>
          </a:prstGeom>
        </p:spPr>
      </p:pic>
      <p:pic>
        <p:nvPicPr>
          <p:cNvPr id="13" name="Picture 12">
            <a:extLst>
              <a:ext uri="{FF2B5EF4-FFF2-40B4-BE49-F238E27FC236}">
                <a16:creationId xmlns:a16="http://schemas.microsoft.com/office/drawing/2014/main" id="{710002E1-1806-D38D-FAE6-1AA029342CF3}"/>
              </a:ext>
            </a:extLst>
          </p:cNvPr>
          <p:cNvPicPr>
            <a:picLocks noChangeAspect="1"/>
          </p:cNvPicPr>
          <p:nvPr/>
        </p:nvPicPr>
        <p:blipFill>
          <a:blip r:embed="rId5"/>
          <a:stretch>
            <a:fillRect/>
          </a:stretch>
        </p:blipFill>
        <p:spPr>
          <a:xfrm>
            <a:off x="5185410" y="3836823"/>
            <a:ext cx="2886536" cy="1007829"/>
          </a:xfrm>
          <a:prstGeom prst="rect">
            <a:avLst/>
          </a:prstGeom>
        </p:spPr>
      </p:pic>
      <p:pic>
        <p:nvPicPr>
          <p:cNvPr id="15" name="Picture 14">
            <a:extLst>
              <a:ext uri="{FF2B5EF4-FFF2-40B4-BE49-F238E27FC236}">
                <a16:creationId xmlns:a16="http://schemas.microsoft.com/office/drawing/2014/main" id="{7B52D462-923B-29CA-F851-F0C277B1BC36}"/>
              </a:ext>
            </a:extLst>
          </p:cNvPr>
          <p:cNvPicPr>
            <a:picLocks noChangeAspect="1"/>
          </p:cNvPicPr>
          <p:nvPr/>
        </p:nvPicPr>
        <p:blipFill>
          <a:blip r:embed="rId6"/>
          <a:stretch>
            <a:fillRect/>
          </a:stretch>
        </p:blipFill>
        <p:spPr>
          <a:xfrm>
            <a:off x="5182900" y="2557681"/>
            <a:ext cx="2231028" cy="1126586"/>
          </a:xfrm>
          <a:prstGeom prst="rect">
            <a:avLst/>
          </a:prstGeom>
        </p:spPr>
      </p:pic>
    </p:spTree>
    <p:extLst>
      <p:ext uri="{BB962C8B-B14F-4D97-AF65-F5344CB8AC3E}">
        <p14:creationId xmlns:p14="http://schemas.microsoft.com/office/powerpoint/2010/main" val="8965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latin typeface="Roboto"/>
                <a:ea typeface="Roboto"/>
                <a:cs typeface="Roboto"/>
                <a:sym typeface="Roboto"/>
              </a:rPr>
              <a:t>Business Insight</a:t>
            </a:r>
            <a:endParaRPr sz="2220" b="1" dirty="0">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493003" y="3499081"/>
            <a:ext cx="1422507" cy="57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dirty="0">
                <a:solidFill>
                  <a:schemeClr val="dk1"/>
                </a:solidFill>
                <a:latin typeface="Dosis"/>
                <a:ea typeface="Dosis"/>
                <a:cs typeface="Dosis"/>
                <a:sym typeface="Dosis"/>
              </a:rPr>
              <a:t>Apartment</a:t>
            </a:r>
            <a:endParaRPr b="1" dirty="0">
              <a:solidFill>
                <a:schemeClr val="dk1"/>
              </a:solidFill>
              <a:latin typeface="Dosis"/>
              <a:ea typeface="Dosis"/>
              <a:cs typeface="Dosis"/>
              <a:sym typeface="Dosis"/>
            </a:endParaRPr>
          </a:p>
        </p:txBody>
      </p:sp>
      <p:sp>
        <p:nvSpPr>
          <p:cNvPr id="68" name="Google Shape;68;p15"/>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rPr>
              <a:t>Untuk selengkapnya, dapat melihat jupyter notebook </a:t>
            </a:r>
            <a:r>
              <a:rPr lang="en" sz="1100" dirty="0">
                <a:hlinkClick r:id="rId3" action="ppaction://hlinkfile"/>
              </a:rPr>
              <a:t>disini</a:t>
            </a:r>
            <a:endParaRPr sz="1100" dirty="0">
              <a:solidFill>
                <a:srgbClr val="000000"/>
              </a:solidFill>
            </a:endParaRPr>
          </a:p>
        </p:txBody>
      </p:sp>
      <p:sp>
        <p:nvSpPr>
          <p:cNvPr id="2" name="Google Shape;67;p15">
            <a:extLst>
              <a:ext uri="{FF2B5EF4-FFF2-40B4-BE49-F238E27FC236}">
                <a16:creationId xmlns:a16="http://schemas.microsoft.com/office/drawing/2014/main" id="{279E2706-A28B-D8D3-44BC-ED53B182AD2C}"/>
              </a:ext>
            </a:extLst>
          </p:cNvPr>
          <p:cNvSpPr txBox="1">
            <a:spLocks/>
          </p:cNvSpPr>
          <p:nvPr/>
        </p:nvSpPr>
        <p:spPr>
          <a:xfrm>
            <a:off x="2136227" y="3512431"/>
            <a:ext cx="1422507"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b="1" dirty="0">
                <a:solidFill>
                  <a:schemeClr val="dk1"/>
                </a:solidFill>
                <a:latin typeface="Dosis"/>
                <a:ea typeface="Dosis"/>
                <a:cs typeface="Dosis"/>
                <a:sym typeface="Dosis"/>
              </a:rPr>
              <a:t>House</a:t>
            </a:r>
          </a:p>
        </p:txBody>
      </p:sp>
      <p:sp>
        <p:nvSpPr>
          <p:cNvPr id="3" name="Google Shape;67;p15">
            <a:extLst>
              <a:ext uri="{FF2B5EF4-FFF2-40B4-BE49-F238E27FC236}">
                <a16:creationId xmlns:a16="http://schemas.microsoft.com/office/drawing/2014/main" id="{3605909C-EE50-8965-6581-499140B817C5}"/>
              </a:ext>
            </a:extLst>
          </p:cNvPr>
          <p:cNvSpPr txBox="1">
            <a:spLocks/>
          </p:cNvSpPr>
          <p:nvPr/>
        </p:nvSpPr>
        <p:spPr>
          <a:xfrm>
            <a:off x="3719101" y="3455124"/>
            <a:ext cx="1422507"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b="1" dirty="0">
                <a:solidFill>
                  <a:schemeClr val="dk1"/>
                </a:solidFill>
                <a:latin typeface="Dosis"/>
                <a:ea typeface="Dosis"/>
                <a:cs typeface="Dosis"/>
                <a:sym typeface="Dosis"/>
              </a:rPr>
              <a:t>Studio</a:t>
            </a:r>
          </a:p>
        </p:txBody>
      </p:sp>
      <p:sp>
        <p:nvSpPr>
          <p:cNvPr id="4" name="Google Shape;74;p16">
            <a:extLst>
              <a:ext uri="{FF2B5EF4-FFF2-40B4-BE49-F238E27FC236}">
                <a16:creationId xmlns:a16="http://schemas.microsoft.com/office/drawing/2014/main" id="{79942427-E0CD-F582-AD92-EF4776406410}"/>
              </a:ext>
            </a:extLst>
          </p:cNvPr>
          <p:cNvSpPr txBox="1">
            <a:spLocks/>
          </p:cNvSpPr>
          <p:nvPr/>
        </p:nvSpPr>
        <p:spPr>
          <a:xfrm>
            <a:off x="634892" y="3893122"/>
            <a:ext cx="1643225" cy="98226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lgn="just">
              <a:buFont typeface="Arial" panose="020B0604020202020204" pitchFamily="34" charset="0"/>
              <a:buChar char="•"/>
            </a:pPr>
            <a:r>
              <a:rPr lang="en-ID" dirty="0">
                <a:solidFill>
                  <a:schemeClr val="dk1"/>
                </a:solidFill>
                <a:latin typeface="Dosis"/>
                <a:ea typeface="Dosis"/>
                <a:cs typeface="Dosis"/>
                <a:sym typeface="Dosis"/>
              </a:rPr>
              <a:t>Male : 114</a:t>
            </a:r>
          </a:p>
          <a:p>
            <a:pPr marL="285750" indent="-285750" algn="just">
              <a:buFont typeface="Arial" panose="020B0604020202020204" pitchFamily="34" charset="0"/>
              <a:buChar char="•"/>
            </a:pPr>
            <a:r>
              <a:rPr lang="en-ID" dirty="0">
                <a:solidFill>
                  <a:schemeClr val="dk1"/>
                </a:solidFill>
                <a:latin typeface="Dosis"/>
                <a:ea typeface="Dosis"/>
                <a:cs typeface="Dosis"/>
                <a:sym typeface="Dosis"/>
              </a:rPr>
              <a:t>Female : 34</a:t>
            </a:r>
          </a:p>
          <a:p>
            <a:pPr marL="285750" indent="-285750" algn="just">
              <a:buFont typeface="Arial" panose="020B0604020202020204" pitchFamily="34" charset="0"/>
              <a:buChar char="•"/>
            </a:pPr>
            <a:r>
              <a:rPr lang="en-ID" dirty="0">
                <a:solidFill>
                  <a:schemeClr val="dk1"/>
                </a:solidFill>
                <a:latin typeface="Dosis"/>
                <a:ea typeface="Dosis"/>
                <a:cs typeface="Dosis"/>
                <a:sym typeface="Dosis"/>
              </a:rPr>
              <a:t>Total : 148</a:t>
            </a:r>
          </a:p>
        </p:txBody>
      </p:sp>
      <p:sp>
        <p:nvSpPr>
          <p:cNvPr id="5" name="Google Shape;74;p16">
            <a:extLst>
              <a:ext uri="{FF2B5EF4-FFF2-40B4-BE49-F238E27FC236}">
                <a16:creationId xmlns:a16="http://schemas.microsoft.com/office/drawing/2014/main" id="{8F782E93-0D37-1359-AD47-BFB292A52703}"/>
              </a:ext>
            </a:extLst>
          </p:cNvPr>
          <p:cNvSpPr txBox="1">
            <a:spLocks/>
          </p:cNvSpPr>
          <p:nvPr/>
        </p:nvSpPr>
        <p:spPr>
          <a:xfrm>
            <a:off x="2278117" y="3911014"/>
            <a:ext cx="1643225" cy="98226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lgn="just">
              <a:buFont typeface="Arial" panose="020B0604020202020204" pitchFamily="34" charset="0"/>
              <a:buChar char="•"/>
            </a:pPr>
            <a:r>
              <a:rPr lang="en-ID" dirty="0">
                <a:solidFill>
                  <a:schemeClr val="dk1"/>
                </a:solidFill>
                <a:latin typeface="Dosis"/>
                <a:ea typeface="Dosis"/>
                <a:cs typeface="Dosis"/>
                <a:sym typeface="Dosis"/>
              </a:rPr>
              <a:t>Male : 98</a:t>
            </a:r>
          </a:p>
          <a:p>
            <a:pPr marL="285750" indent="-285750" algn="just">
              <a:buFont typeface="Arial" panose="020B0604020202020204" pitchFamily="34" charset="0"/>
              <a:buChar char="•"/>
            </a:pPr>
            <a:r>
              <a:rPr lang="en-ID" dirty="0">
                <a:solidFill>
                  <a:schemeClr val="dk1"/>
                </a:solidFill>
                <a:latin typeface="Dosis"/>
                <a:ea typeface="Dosis"/>
                <a:cs typeface="Dosis"/>
                <a:sym typeface="Dosis"/>
              </a:rPr>
              <a:t>Female : 16</a:t>
            </a:r>
          </a:p>
          <a:p>
            <a:pPr marL="285750" indent="-285750" algn="just">
              <a:buFont typeface="Arial" panose="020B0604020202020204" pitchFamily="34" charset="0"/>
              <a:buChar char="•"/>
            </a:pPr>
            <a:r>
              <a:rPr lang="en-ID" dirty="0">
                <a:solidFill>
                  <a:schemeClr val="dk1"/>
                </a:solidFill>
                <a:latin typeface="Dosis"/>
                <a:ea typeface="Dosis"/>
                <a:cs typeface="Dosis"/>
                <a:sym typeface="Dosis"/>
              </a:rPr>
              <a:t>Total : 114</a:t>
            </a:r>
          </a:p>
        </p:txBody>
      </p:sp>
      <p:sp>
        <p:nvSpPr>
          <p:cNvPr id="6" name="Google Shape;74;p16">
            <a:extLst>
              <a:ext uri="{FF2B5EF4-FFF2-40B4-BE49-F238E27FC236}">
                <a16:creationId xmlns:a16="http://schemas.microsoft.com/office/drawing/2014/main" id="{62CD5FBD-3471-A1F3-C38E-4203C269031C}"/>
              </a:ext>
            </a:extLst>
          </p:cNvPr>
          <p:cNvSpPr txBox="1">
            <a:spLocks/>
          </p:cNvSpPr>
          <p:nvPr/>
        </p:nvSpPr>
        <p:spPr>
          <a:xfrm>
            <a:off x="3860992" y="3884137"/>
            <a:ext cx="1643225" cy="98226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lgn="just">
              <a:buFont typeface="Arial" panose="020B0604020202020204" pitchFamily="34" charset="0"/>
              <a:buChar char="•"/>
            </a:pPr>
            <a:r>
              <a:rPr lang="en-ID" dirty="0">
                <a:solidFill>
                  <a:schemeClr val="dk1"/>
                </a:solidFill>
                <a:latin typeface="Dosis"/>
                <a:ea typeface="Dosis"/>
                <a:cs typeface="Dosis"/>
                <a:sym typeface="Dosis"/>
              </a:rPr>
              <a:t>Male : 87</a:t>
            </a:r>
          </a:p>
          <a:p>
            <a:pPr marL="285750" indent="-285750" algn="just">
              <a:buFont typeface="Arial" panose="020B0604020202020204" pitchFamily="34" charset="0"/>
              <a:buChar char="•"/>
            </a:pPr>
            <a:r>
              <a:rPr lang="en-ID" dirty="0">
                <a:solidFill>
                  <a:schemeClr val="dk1"/>
                </a:solidFill>
                <a:latin typeface="Dosis"/>
                <a:ea typeface="Dosis"/>
                <a:cs typeface="Dosis"/>
                <a:sym typeface="Dosis"/>
              </a:rPr>
              <a:t>Female : 17</a:t>
            </a:r>
          </a:p>
          <a:p>
            <a:pPr marL="285750" indent="-285750" algn="just">
              <a:buFont typeface="Arial" panose="020B0604020202020204" pitchFamily="34" charset="0"/>
              <a:buChar char="•"/>
            </a:pPr>
            <a:r>
              <a:rPr lang="en-ID" dirty="0">
                <a:solidFill>
                  <a:schemeClr val="dk1"/>
                </a:solidFill>
                <a:latin typeface="Dosis"/>
                <a:ea typeface="Dosis"/>
                <a:cs typeface="Dosis"/>
                <a:sym typeface="Dosis"/>
              </a:rPr>
              <a:t>Total : 104</a:t>
            </a:r>
          </a:p>
        </p:txBody>
      </p:sp>
      <p:pic>
        <p:nvPicPr>
          <p:cNvPr id="8" name="Picture 7">
            <a:extLst>
              <a:ext uri="{FF2B5EF4-FFF2-40B4-BE49-F238E27FC236}">
                <a16:creationId xmlns:a16="http://schemas.microsoft.com/office/drawing/2014/main" id="{CC147892-191F-680C-C33A-C6521B878C2D}"/>
              </a:ext>
            </a:extLst>
          </p:cNvPr>
          <p:cNvPicPr>
            <a:picLocks noChangeAspect="1"/>
          </p:cNvPicPr>
          <p:nvPr/>
        </p:nvPicPr>
        <p:blipFill>
          <a:blip r:embed="rId4"/>
          <a:stretch>
            <a:fillRect/>
          </a:stretch>
        </p:blipFill>
        <p:spPr>
          <a:xfrm>
            <a:off x="146846" y="726435"/>
            <a:ext cx="4918156" cy="2551318"/>
          </a:xfrm>
          <a:prstGeom prst="rect">
            <a:avLst/>
          </a:prstGeom>
        </p:spPr>
      </p:pic>
      <p:sp>
        <p:nvSpPr>
          <p:cNvPr id="9" name="Google Shape;74;p16">
            <a:extLst>
              <a:ext uri="{FF2B5EF4-FFF2-40B4-BE49-F238E27FC236}">
                <a16:creationId xmlns:a16="http://schemas.microsoft.com/office/drawing/2014/main" id="{0B96B7AD-5F2D-C0A3-D0E6-761E435FC2E4}"/>
              </a:ext>
            </a:extLst>
          </p:cNvPr>
          <p:cNvSpPr txBox="1">
            <a:spLocks/>
          </p:cNvSpPr>
          <p:nvPr/>
        </p:nvSpPr>
        <p:spPr>
          <a:xfrm>
            <a:off x="5328745" y="989537"/>
            <a:ext cx="3421117" cy="20295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endParaRPr lang="en-US" sz="1600" dirty="0">
              <a:solidFill>
                <a:schemeClr val="dk1"/>
              </a:solidFill>
              <a:latin typeface="Dosis"/>
              <a:ea typeface="Dosis"/>
              <a:cs typeface="Dosis"/>
              <a:sym typeface="Dosis"/>
            </a:endParaRPr>
          </a:p>
          <a:p>
            <a:pPr marL="0" indent="0" algn="just">
              <a:buNone/>
            </a:pPr>
            <a:r>
              <a:rPr lang="en-US" sz="1600" b="1" dirty="0">
                <a:solidFill>
                  <a:schemeClr val="dk1"/>
                </a:solidFill>
                <a:latin typeface="Dosis"/>
                <a:ea typeface="Dosis"/>
                <a:cs typeface="Dosis"/>
                <a:sym typeface="Dosis"/>
              </a:rPr>
              <a:t>Apartments</a:t>
            </a:r>
            <a:r>
              <a:rPr lang="en-US" sz="1600" dirty="0">
                <a:solidFill>
                  <a:schemeClr val="dk1"/>
                </a:solidFill>
                <a:latin typeface="Dosis"/>
                <a:ea typeface="Dosis"/>
                <a:cs typeface="Dosis"/>
                <a:sym typeface="Dosis"/>
              </a:rPr>
              <a:t> are the preferred property choice for both male and female customers, followed by houses, and the least preferred property by customers is studios.</a:t>
            </a:r>
            <a:endParaRPr lang="en-ID" sz="1600" dirty="0">
              <a:solidFill>
                <a:schemeClr val="dk1"/>
              </a:solidFill>
              <a:latin typeface="Dosis"/>
              <a:ea typeface="Dosis"/>
              <a:cs typeface="Dosis"/>
              <a:sym typeface="Dosi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latin typeface="Roboto"/>
                <a:ea typeface="Roboto"/>
                <a:cs typeface="Roboto"/>
                <a:sym typeface="Roboto"/>
              </a:rPr>
              <a:t>Business Insight</a:t>
            </a:r>
            <a:endParaRPr sz="2220" b="1" dirty="0">
              <a:solidFill>
                <a:schemeClr val="lt1"/>
              </a:solidFill>
              <a:latin typeface="Roboto"/>
              <a:ea typeface="Roboto"/>
              <a:cs typeface="Roboto"/>
              <a:sym typeface="Roboto"/>
            </a:endParaRPr>
          </a:p>
        </p:txBody>
      </p:sp>
      <p:sp>
        <p:nvSpPr>
          <p:cNvPr id="68" name="Google Shape;68;p15"/>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rPr>
              <a:t>Untuk selengkapnya, dapat melihat jupyter notebook </a:t>
            </a:r>
            <a:r>
              <a:rPr lang="en" sz="1100" dirty="0">
                <a:hlinkClick r:id="rId3" action="ppaction://hlinkfile"/>
              </a:rPr>
              <a:t>disini</a:t>
            </a:r>
            <a:endParaRPr sz="1100" dirty="0">
              <a:solidFill>
                <a:srgbClr val="000000"/>
              </a:solidFill>
            </a:endParaRPr>
          </a:p>
        </p:txBody>
      </p:sp>
      <p:sp>
        <p:nvSpPr>
          <p:cNvPr id="9" name="Google Shape;74;p16">
            <a:extLst>
              <a:ext uri="{FF2B5EF4-FFF2-40B4-BE49-F238E27FC236}">
                <a16:creationId xmlns:a16="http://schemas.microsoft.com/office/drawing/2014/main" id="{0B96B7AD-5F2D-C0A3-D0E6-761E435FC2E4}"/>
              </a:ext>
            </a:extLst>
          </p:cNvPr>
          <p:cNvSpPr txBox="1">
            <a:spLocks/>
          </p:cNvSpPr>
          <p:nvPr/>
        </p:nvSpPr>
        <p:spPr>
          <a:xfrm>
            <a:off x="5730765" y="1341306"/>
            <a:ext cx="2940269" cy="281265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endParaRPr lang="en-US" sz="1600" dirty="0">
              <a:solidFill>
                <a:schemeClr val="dk1"/>
              </a:solidFill>
              <a:latin typeface="Dosis"/>
              <a:ea typeface="Dosis"/>
              <a:cs typeface="Dosis"/>
              <a:sym typeface="Dosis"/>
            </a:endParaRPr>
          </a:p>
          <a:p>
            <a:pPr marL="0" indent="0" algn="just">
              <a:buNone/>
            </a:pPr>
            <a:r>
              <a:rPr lang="en-US" sz="1600" dirty="0">
                <a:solidFill>
                  <a:schemeClr val="dk1"/>
                </a:solidFill>
                <a:latin typeface="Dosis"/>
                <a:ea typeface="Dosis"/>
                <a:cs typeface="Dosis"/>
                <a:sym typeface="Dosis"/>
              </a:rPr>
              <a:t>Looking at the data, most customers choose a credit term of 30 years, whether they are married or unmarried, because at that time it is likely to align with the customers' economic</a:t>
            </a:r>
          </a:p>
          <a:p>
            <a:pPr marL="0" indent="0" algn="just">
              <a:buNone/>
            </a:pPr>
            <a:r>
              <a:rPr lang="en-US" sz="1600" dirty="0">
                <a:solidFill>
                  <a:schemeClr val="dk1"/>
                </a:solidFill>
                <a:latin typeface="Dosis"/>
                <a:ea typeface="Dosis"/>
                <a:cs typeface="Dosis"/>
                <a:sym typeface="Dosis"/>
              </a:rPr>
              <a:t>capabilities.</a:t>
            </a:r>
            <a:endParaRPr lang="en-ID" sz="1600" dirty="0">
              <a:solidFill>
                <a:schemeClr val="dk1"/>
              </a:solidFill>
              <a:latin typeface="Dosis"/>
              <a:ea typeface="Dosis"/>
              <a:cs typeface="Dosis"/>
              <a:sym typeface="Dosis"/>
            </a:endParaRPr>
          </a:p>
        </p:txBody>
      </p:sp>
      <p:sp>
        <p:nvSpPr>
          <p:cNvPr id="7" name="Google Shape;74;p16">
            <a:extLst>
              <a:ext uri="{FF2B5EF4-FFF2-40B4-BE49-F238E27FC236}">
                <a16:creationId xmlns:a16="http://schemas.microsoft.com/office/drawing/2014/main" id="{89C5DC6D-895E-A2F4-A5FE-3BBEF434AA8B}"/>
              </a:ext>
            </a:extLst>
          </p:cNvPr>
          <p:cNvSpPr txBox="1">
            <a:spLocks/>
          </p:cNvSpPr>
          <p:nvPr/>
        </p:nvSpPr>
        <p:spPr>
          <a:xfrm>
            <a:off x="5730765" y="1012326"/>
            <a:ext cx="2713169" cy="6579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sz="2400" b="1">
                <a:solidFill>
                  <a:schemeClr val="dk1"/>
                </a:solidFill>
                <a:latin typeface="Dosis"/>
                <a:ea typeface="Dosis"/>
                <a:cs typeface="Dosis"/>
                <a:sym typeface="Dosis"/>
              </a:rPr>
              <a:t>Loan Term</a:t>
            </a:r>
            <a:endParaRPr lang="en-ID" sz="2400" b="1" dirty="0">
              <a:solidFill>
                <a:schemeClr val="dk1"/>
              </a:solidFill>
              <a:latin typeface="Dosis"/>
              <a:ea typeface="Dosis"/>
              <a:cs typeface="Dosis"/>
              <a:sym typeface="Dosis"/>
            </a:endParaRPr>
          </a:p>
        </p:txBody>
      </p:sp>
      <p:pic>
        <p:nvPicPr>
          <p:cNvPr id="11" name="Picture 10">
            <a:extLst>
              <a:ext uri="{FF2B5EF4-FFF2-40B4-BE49-F238E27FC236}">
                <a16:creationId xmlns:a16="http://schemas.microsoft.com/office/drawing/2014/main" id="{3F9CF6F0-6C29-E509-695C-2C433D021AFF}"/>
              </a:ext>
            </a:extLst>
          </p:cNvPr>
          <p:cNvPicPr>
            <a:picLocks noChangeAspect="1"/>
          </p:cNvPicPr>
          <p:nvPr/>
        </p:nvPicPr>
        <p:blipFill>
          <a:blip r:embed="rId4"/>
          <a:stretch>
            <a:fillRect/>
          </a:stretch>
        </p:blipFill>
        <p:spPr>
          <a:xfrm>
            <a:off x="226289" y="989538"/>
            <a:ext cx="5211629" cy="3349638"/>
          </a:xfrm>
          <a:prstGeom prst="rect">
            <a:avLst/>
          </a:prstGeom>
        </p:spPr>
      </p:pic>
    </p:spTree>
    <p:extLst>
      <p:ext uri="{BB962C8B-B14F-4D97-AF65-F5344CB8AC3E}">
        <p14:creationId xmlns:p14="http://schemas.microsoft.com/office/powerpoint/2010/main" val="131699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latin typeface="Roboto"/>
                <a:ea typeface="Roboto"/>
                <a:cs typeface="Roboto"/>
                <a:sym typeface="Roboto"/>
              </a:rPr>
              <a:t>Business Recomendation</a:t>
            </a:r>
            <a:endParaRPr sz="2220" b="1" dirty="0">
              <a:solidFill>
                <a:schemeClr val="lt1"/>
              </a:solidFill>
              <a:latin typeface="Roboto"/>
              <a:ea typeface="Roboto"/>
              <a:cs typeface="Roboto"/>
              <a:sym typeface="Roboto"/>
            </a:endParaRPr>
          </a:p>
        </p:txBody>
      </p:sp>
      <p:sp>
        <p:nvSpPr>
          <p:cNvPr id="74" name="Google Shape;74;p16"/>
          <p:cNvSpPr txBox="1">
            <a:spLocks noGrp="1"/>
          </p:cNvSpPr>
          <p:nvPr>
            <p:ph type="body" idx="1"/>
          </p:nvPr>
        </p:nvSpPr>
        <p:spPr>
          <a:xfrm>
            <a:off x="311700" y="1513031"/>
            <a:ext cx="8520600" cy="2117437"/>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lang="en-US" dirty="0">
              <a:solidFill>
                <a:schemeClr val="dk1"/>
              </a:solidFill>
              <a:latin typeface="Dosis"/>
              <a:ea typeface="Dosis"/>
              <a:cs typeface="Dosis"/>
              <a:sym typeface="Dosis"/>
            </a:endParaRPr>
          </a:p>
          <a:p>
            <a:pPr marL="0" lvl="0" indent="0" algn="just" rtl="0">
              <a:spcBef>
                <a:spcPts val="0"/>
              </a:spcBef>
              <a:spcAft>
                <a:spcPts val="0"/>
              </a:spcAft>
              <a:buNone/>
            </a:pPr>
            <a:r>
              <a:rPr lang="en-US" dirty="0">
                <a:solidFill>
                  <a:schemeClr val="dk1"/>
                </a:solidFill>
                <a:latin typeface="Dosis"/>
                <a:ea typeface="Dosis"/>
                <a:cs typeface="Dosis"/>
                <a:sym typeface="Dosis"/>
              </a:rPr>
              <a:t>Based on the observations conducted, it can be concluded that the behavior of the majority of customers is male with an average age of &gt;30 years, married status, and the majority of them choose a credit term of 30 years. This is likely because married individuals require credit for daily living expenses such as housing compared to unmarried individuals.</a:t>
            </a:r>
            <a:endParaRPr dirty="0">
              <a:solidFill>
                <a:schemeClr val="dk1"/>
              </a:solidFill>
              <a:latin typeface="Dosis"/>
              <a:ea typeface="Dosis"/>
              <a:cs typeface="Dosis"/>
              <a:sym typeface="Dosis"/>
            </a:endParaRPr>
          </a:p>
        </p:txBody>
      </p:sp>
    </p:spTree>
    <p:extLst>
      <p:ext uri="{BB962C8B-B14F-4D97-AF65-F5344CB8AC3E}">
        <p14:creationId xmlns:p14="http://schemas.microsoft.com/office/powerpoint/2010/main" val="117116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latin typeface="Roboto"/>
                <a:ea typeface="Roboto"/>
                <a:cs typeface="Roboto"/>
                <a:sym typeface="Roboto"/>
              </a:rPr>
              <a:t>Business Recomendation</a:t>
            </a:r>
            <a:endParaRPr sz="2220" b="1" dirty="0">
              <a:solidFill>
                <a:schemeClr val="lt1"/>
              </a:solidFill>
              <a:latin typeface="Roboto"/>
              <a:ea typeface="Roboto"/>
              <a:cs typeface="Roboto"/>
              <a:sym typeface="Roboto"/>
            </a:endParaRPr>
          </a:p>
        </p:txBody>
      </p:sp>
      <p:sp>
        <p:nvSpPr>
          <p:cNvPr id="74" name="Google Shape;74;p16"/>
          <p:cNvSpPr txBox="1">
            <a:spLocks noGrp="1"/>
          </p:cNvSpPr>
          <p:nvPr>
            <p:ph type="body" idx="1"/>
          </p:nvPr>
        </p:nvSpPr>
        <p:spPr>
          <a:xfrm>
            <a:off x="311700" y="850879"/>
            <a:ext cx="8520600" cy="812383"/>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US" sz="3600" b="1" dirty="0">
                <a:solidFill>
                  <a:schemeClr val="dk1"/>
                </a:solidFill>
                <a:latin typeface="Dosis"/>
                <a:ea typeface="Dosis"/>
                <a:cs typeface="Dosis"/>
                <a:sym typeface="Dosis"/>
              </a:rPr>
              <a:t>THANK YOU</a:t>
            </a:r>
            <a:endParaRPr sz="3600" b="1" dirty="0">
              <a:solidFill>
                <a:schemeClr val="dk1"/>
              </a:solidFill>
              <a:latin typeface="Dosis"/>
              <a:ea typeface="Dosis"/>
              <a:cs typeface="Dosis"/>
              <a:sym typeface="Dosis"/>
            </a:endParaRPr>
          </a:p>
        </p:txBody>
      </p:sp>
    </p:spTree>
    <p:extLst>
      <p:ext uri="{BB962C8B-B14F-4D97-AF65-F5344CB8AC3E}">
        <p14:creationId xmlns:p14="http://schemas.microsoft.com/office/powerpoint/2010/main" val="26909576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On-screen Show (16:9)</PresentationFormat>
  <Paragraphs>52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vt:lpstr>
      <vt:lpstr>Dosis</vt:lpstr>
      <vt:lpstr>Simple Light</vt:lpstr>
      <vt:lpstr>PowerPoint Presentation</vt:lpstr>
      <vt:lpstr>Overview</vt:lpstr>
      <vt:lpstr>Dataset</vt:lpstr>
      <vt:lpstr>Data Exploratory</vt:lpstr>
      <vt:lpstr>Business Insight</vt:lpstr>
      <vt:lpstr>Business Insight</vt:lpstr>
      <vt:lpstr>Business Recomendation</vt:lpstr>
      <vt:lpstr>Business Recomendation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Favian SBF</cp:lastModifiedBy>
  <cp:revision>1</cp:revision>
  <dcterms:modified xsi:type="dcterms:W3CDTF">2024-05-18T13:36:46Z</dcterms:modified>
</cp:coreProperties>
</file>