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7" r:id="rId2"/>
    <p:sldId id="273" r:id="rId3"/>
    <p:sldId id="274" r:id="rId4"/>
    <p:sldId id="275" r:id="rId5"/>
    <p:sldId id="276" r:id="rId6"/>
    <p:sldId id="256" r:id="rId7"/>
    <p:sldId id="259" r:id="rId8"/>
    <p:sldId id="258" r:id="rId9"/>
    <p:sldId id="262" r:id="rId10"/>
    <p:sldId id="260" r:id="rId11"/>
    <p:sldId id="278" r:id="rId12"/>
    <p:sldId id="263" r:id="rId13"/>
    <p:sldId id="261" r:id="rId14"/>
    <p:sldId id="264" r:id="rId15"/>
    <p:sldId id="265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FE3DD-2D1B-40D8-997B-54D148BE85CD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0C934F-FCD5-4542-B34B-A5D80F33E1D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4171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MIRAR DOS CMARCAS CONCRETAS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C934F-FCD5-4542-B34B-A5D80F33E1D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774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C934F-FCD5-4542-B34B-A5D80F33E1D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842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C934F-FCD5-4542-B34B-A5D80F33E1D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8827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TEOREMA LIMITE CENTRAL (30 </a:t>
            </a:r>
            <a:r>
              <a:rPr lang="es-ES" dirty="0" err="1"/>
              <a:t>obs</a:t>
            </a:r>
            <a:r>
              <a:rPr lang="es-ES" dirty="0"/>
              <a:t>) Usar todas las observaciones para el modelo agrícola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0C934F-FCD5-4542-B34B-A5D80F33E1D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2400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BA1E63-DDAA-8175-2F0D-B91D615AF9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3B44DB-8982-CCFB-F68D-1314BBB516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D1B892-173B-88D0-0E7F-00936ECB4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34952E3-8886-E448-B80B-BD68398A1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49595F1-30B0-095A-47BF-041ED31D9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89955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9EE74-442B-883F-C0CE-E5F4D7C51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53CC7AB-692E-CF8C-F39A-F04F9497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2E535-3DE6-B406-9B49-01F3F4451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C29CB-2FFC-66BC-B4CD-9D49A195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93EA03F-D707-9B63-A10B-B933B59F5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164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A5A4634-BC83-CD56-9D72-26530632F0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DC81F98-39F7-AFB1-0122-B7A0ACED6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D43C5CE-15DD-6124-4CCF-976CC27C3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BFEF3C-8DDE-3C53-BEF1-868716FF3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5CF180F-5846-3C7B-24C4-62BFEA427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2834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23974-575D-3FB9-A91C-CAABF7EF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EE623-4832-CCF0-C169-400E532FFF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669C6FA-0371-10CE-5D1D-7AE3767E8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1AC61C1-D764-8FD5-3350-B95058E2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9D07F23-F899-13D4-59BB-73AEC356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5531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A0ECB2-D0C1-F39B-134E-A95DDF58C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C947A49-6D86-0D48-BA0D-64556DEB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855F39-492E-6C02-FEB4-EBC34BFBC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610B83-0571-23C6-95AC-F918605FA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4801E9-31F8-EF1C-5A90-B68E7222B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6212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D14C1F-3FDF-0939-AEB2-7B11CA341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D48B24-BB44-DF12-1975-15C831A1EF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C60A5D0-8C49-BF27-F4B2-F1A3629FB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DD4366-AFE9-A43F-F16E-40AA47A40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53BEEF-5AEE-76A3-A182-457C24AA8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210DC6-7D93-7A63-EA97-D6F4BD345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3072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B6A509-2A31-5C04-A7F3-9C354E85C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0520FA-E6E3-3F77-F014-E950747FE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2B1C70B-9ECA-95B8-34D5-79CF1FAE3B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AD7975E-5924-F8F6-1435-9D41857A4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DFA83F6-DA4E-EBB7-226F-B09E38C958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D045676-266D-66B7-27C8-94337375A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C4DC279-126C-D295-BC19-AB683CD75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65DA72A-1612-1AF0-1305-5ADBA4D7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534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5DADB0-CCC7-611A-9944-01537C3E0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79F9FB5-396F-4A3B-1C06-3B53E212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F28519B-836C-5FAD-AF99-6AD4B9C8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FCC243A-F35D-750A-CCDB-44B20447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3997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E6F9203-AC4A-1F17-D1EC-401AC48BA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7379C8-033B-BCA2-441E-086ADF949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308731C-A92C-3A3E-AD68-3EF79C9B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9588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720D57-CCE6-A85C-5FD0-3C58D7CC3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C7BFDF-15B1-20FF-A25E-F79CB5DF50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BD07F8-2233-8CB3-A6C2-4613CDFEBB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DE3024-E1F8-8DAD-3590-D782F251E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364590-7C47-124A-DF3B-F7D402188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05F4BD3-BBCB-948A-2938-B0F539B69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896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A9248B-48DB-B1B5-975B-72E2082D0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FFF944E-FFD9-06C6-9C5A-F8FD524BE1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5F1BE8F-7791-D7E3-D4D9-85C375124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10017B-7D3C-E65E-39B5-319DB045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786D9C-8F1C-4163-1523-224B189D3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0D4CA99-A791-C4C1-5CCA-052C8CB2F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5996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B2D6DD1-7B18-51C8-CDD7-6869DA4A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3F190-747D-9D37-3FC8-41C202070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B6E2CB-3999-C47D-AD4E-CA2EE9BD2B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34994-C808-4120-AFA9-EAD67D294AB2}" type="datetimeFigureOut">
              <a:rPr lang="es-ES" smtClean="0"/>
              <a:t>10/09/2025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D53864-B0B5-7E7A-B72F-8A1256887B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21EA4-8B85-0622-1EDA-FF0A1941D3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71932-FAF0-466F-8CF6-D75C38645DA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6758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gi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hyperlink" Target="https://analisi.transparenciacatalunya.cat/?sortBy=relevance&amp;page=1&amp;pageSize=20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loriamacia/comarques-catalunya" TargetMode="Externa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031D36AA-FE16-5649-DC6A-0770225D0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7" y="749474"/>
            <a:ext cx="7979513" cy="1559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64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9E7211-2F59-83D4-88DF-BA5557E85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Consum </a:t>
            </a:r>
            <a:r>
              <a:rPr lang="es-ES" dirty="0" err="1"/>
              <a:t>d’aigua</a:t>
            </a:r>
            <a:endParaRPr lang="es-ES" dirty="0"/>
          </a:p>
        </p:txBody>
      </p:sp>
      <p:pic>
        <p:nvPicPr>
          <p:cNvPr id="5" name="Marcador de contenido 4" descr="Mapa&#10;&#10;El contenido generado por IA puede ser incorrecto.">
            <a:extLst>
              <a:ext uri="{FF2B5EF4-FFF2-40B4-BE49-F238E27FC236}">
                <a16:creationId xmlns:a16="http://schemas.microsoft.com/office/drawing/2014/main" id="{A35DE403-471E-0452-81A1-E70295F5C6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8" t="5202" r="5966" b="7576"/>
          <a:stretch>
            <a:fillRect/>
          </a:stretch>
        </p:blipFill>
        <p:spPr>
          <a:xfrm>
            <a:off x="838199" y="2068189"/>
            <a:ext cx="4768646" cy="3850832"/>
          </a:xfrm>
        </p:spPr>
      </p:pic>
      <p:pic>
        <p:nvPicPr>
          <p:cNvPr id="4" name="Imagen 3" descr="Mapa&#10;&#10;El contenido generado por IA puede ser incorrecto.">
            <a:extLst>
              <a:ext uri="{FF2B5EF4-FFF2-40B4-BE49-F238E27FC236}">
                <a16:creationId xmlns:a16="http://schemas.microsoft.com/office/drawing/2014/main" id="{9565CFC8-31B6-0B68-3D1F-6BC64D565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05" t="5427" r="9677" b="9288"/>
          <a:stretch>
            <a:fillRect/>
          </a:stretch>
        </p:blipFill>
        <p:spPr>
          <a:xfrm>
            <a:off x="6585156" y="2068189"/>
            <a:ext cx="4768646" cy="38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25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1">
            <a:extLst>
              <a:ext uri="{FF2B5EF4-FFF2-40B4-BE49-F238E27FC236}">
                <a16:creationId xmlns:a16="http://schemas.microsoft.com/office/drawing/2014/main" id="{E9A3803A-7AB6-DC53-3852-67E2A5617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Consum </a:t>
            </a:r>
            <a:r>
              <a:rPr lang="es-ES" dirty="0" err="1"/>
              <a:t>d’aigua</a:t>
            </a:r>
            <a:endParaRPr lang="es-ES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BD0B36B2-705C-357E-74A4-CBE3CA3D3C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659716"/>
              </p:ext>
            </p:extLst>
          </p:nvPr>
        </p:nvGraphicFramePr>
        <p:xfrm>
          <a:off x="1550215" y="2292827"/>
          <a:ext cx="367071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357">
                  <a:extLst>
                    <a:ext uri="{9D8B030D-6E8A-4147-A177-3AD203B41FA5}">
                      <a16:colId xmlns:a16="http://schemas.microsoft.com/office/drawing/2014/main" val="3788083427"/>
                    </a:ext>
                  </a:extLst>
                </a:gridCol>
                <a:gridCol w="1835357">
                  <a:extLst>
                    <a:ext uri="{9D8B030D-6E8A-4147-A177-3AD203B41FA5}">
                      <a16:colId xmlns:a16="http://schemas.microsoft.com/office/drawing/2014/main" val="1407917819"/>
                    </a:ext>
                  </a:extLst>
                </a:gridCol>
              </a:tblGrid>
              <a:tr h="49637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dirty="0" err="1">
                          <a:effectLst/>
                        </a:rPr>
                        <a:t>Any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dirty="0" err="1">
                          <a:effectLst/>
                        </a:rPr>
                        <a:t>Index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d’activitat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econòmica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222035577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2024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0.424829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73382654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0.463225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52580730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0.482082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21959058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0.395259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97239709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0.355020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19473330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0.479431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66954242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0.493777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80991745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0.498346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001170282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0.498595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90603901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0.487734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66702647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0.472917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12751615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0.465436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556014226"/>
                  </a:ext>
                </a:extLst>
              </a:tr>
            </a:tbl>
          </a:graphicData>
        </a:graphic>
      </p:graphicFrame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2BA6131-45C5-9851-7BE7-A0A90F09B3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3513215"/>
              </p:ext>
            </p:extLst>
          </p:nvPr>
        </p:nvGraphicFramePr>
        <p:xfrm>
          <a:off x="6971071" y="2292827"/>
          <a:ext cx="3670714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357">
                  <a:extLst>
                    <a:ext uri="{9D8B030D-6E8A-4147-A177-3AD203B41FA5}">
                      <a16:colId xmlns:a16="http://schemas.microsoft.com/office/drawing/2014/main" val="3788083427"/>
                    </a:ext>
                  </a:extLst>
                </a:gridCol>
                <a:gridCol w="1835357">
                  <a:extLst>
                    <a:ext uri="{9D8B030D-6E8A-4147-A177-3AD203B41FA5}">
                      <a16:colId xmlns:a16="http://schemas.microsoft.com/office/drawing/2014/main" val="1407917819"/>
                    </a:ext>
                  </a:extLst>
                </a:gridCol>
              </a:tblGrid>
              <a:tr h="553460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dirty="0" err="1">
                          <a:effectLst/>
                        </a:rPr>
                        <a:t>Any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S" dirty="0" err="1">
                          <a:effectLst/>
                        </a:rPr>
                        <a:t>Index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d’activitat</a:t>
                      </a:r>
                      <a:r>
                        <a:rPr lang="es-ES" dirty="0">
                          <a:effectLst/>
                        </a:rPr>
                        <a:t> </a:t>
                      </a:r>
                      <a:r>
                        <a:rPr lang="es-ES" dirty="0" err="1">
                          <a:effectLst/>
                        </a:rPr>
                        <a:t>econòmica</a:t>
                      </a:r>
                      <a:endParaRPr lang="es-ES" dirty="0">
                        <a:effectLst/>
                      </a:endParaRP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222035577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2024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2.933173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673382654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3.215483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952580730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2022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3.226622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821959058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2021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3.093276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197239709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2020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2.916133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419473330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2019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3.405115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2166954242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2018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3.310103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980991745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2017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3.468794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001170282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2016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3.229005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90603901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2015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3.178757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366702647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2014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3.021186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1012751615"/>
                  </a:ext>
                </a:extLst>
              </a:tr>
              <a:tr h="3044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>
                          <a:effectLst/>
                        </a:rPr>
                        <a:t>2013</a:t>
                      </a:r>
                    </a:p>
                  </a:txBody>
                  <a:tcPr marL="60960" marR="60960" marT="30480" marB="3048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ES" sz="1600" dirty="0">
                          <a:effectLst/>
                        </a:rPr>
                        <a:t>3.037162</a:t>
                      </a:r>
                    </a:p>
                  </a:txBody>
                  <a:tcPr marL="60960" marR="60960" marT="30480" marB="30480" anchor="ctr"/>
                </a:tc>
                <a:extLst>
                  <a:ext uri="{0D108BD9-81ED-4DB2-BD59-A6C34878D82A}">
                    <a16:rowId xmlns:a16="http://schemas.microsoft.com/office/drawing/2014/main" val="3556014226"/>
                  </a:ext>
                </a:extLst>
              </a:tr>
            </a:tbl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3B775BD7-5752-FDED-B33E-166EE16D8A9E}"/>
              </a:ext>
            </a:extLst>
          </p:cNvPr>
          <p:cNvSpPr txBox="1"/>
          <p:nvPr/>
        </p:nvSpPr>
        <p:spPr>
          <a:xfrm>
            <a:off x="2639958" y="1892717"/>
            <a:ext cx="14912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Barcelonès</a:t>
            </a:r>
            <a:endParaRPr lang="es-ES" sz="20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0BEE8806-BB60-DA9B-9BCA-BDCB809A8D93}"/>
              </a:ext>
            </a:extLst>
          </p:cNvPr>
          <p:cNvSpPr txBox="1"/>
          <p:nvPr/>
        </p:nvSpPr>
        <p:spPr>
          <a:xfrm>
            <a:off x="8060816" y="1892717"/>
            <a:ext cx="14912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 err="1"/>
              <a:t>Tarragonès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38553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6D366-31A6-5794-13CB-7AA859116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 descr="Mapa&#10;&#10;El contenido generado por IA puede ser incorrecto.">
            <a:extLst>
              <a:ext uri="{FF2B5EF4-FFF2-40B4-BE49-F238E27FC236}">
                <a16:creationId xmlns:a16="http://schemas.microsoft.com/office/drawing/2014/main" id="{4E58B93B-0EF7-C6AE-0372-CDA22862B1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67" t="4376" r="6830" b="7077"/>
          <a:stretch>
            <a:fillRect/>
          </a:stretch>
        </p:blipFill>
        <p:spPr>
          <a:xfrm>
            <a:off x="900625" y="1952809"/>
            <a:ext cx="4748981" cy="4227871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F944169D-F9F8-9DAD-DB1C-1B7D6F0A2B77}"/>
              </a:ext>
            </a:extLst>
          </p:cNvPr>
          <p:cNvSpPr txBox="1">
            <a:spLocks/>
          </p:cNvSpPr>
          <p:nvPr/>
        </p:nvSpPr>
        <p:spPr>
          <a:xfrm>
            <a:off x="-1" y="1"/>
            <a:ext cx="12188951" cy="16906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Explotacions</a:t>
            </a:r>
            <a:r>
              <a:rPr lang="es-ES" dirty="0"/>
              <a:t> </a:t>
            </a:r>
            <a:r>
              <a:rPr lang="es-ES" dirty="0" err="1"/>
              <a:t>agrícoles</a:t>
            </a:r>
            <a:endParaRPr lang="es-ES" dirty="0"/>
          </a:p>
        </p:txBody>
      </p:sp>
      <p:pic>
        <p:nvPicPr>
          <p:cNvPr id="5" name="Imagen 4" descr="Mapa&#10;&#10;El contenido generado por IA puede ser incorrecto.">
            <a:extLst>
              <a:ext uri="{FF2B5EF4-FFF2-40B4-BE49-F238E27FC236}">
                <a16:creationId xmlns:a16="http://schemas.microsoft.com/office/drawing/2014/main" id="{A3B48376-45CF-2EF7-BB33-EC3AC37AF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20" t="8433"/>
          <a:stretch>
            <a:fillRect/>
          </a:stretch>
        </p:blipFill>
        <p:spPr>
          <a:xfrm>
            <a:off x="6484252" y="1952809"/>
            <a:ext cx="4807123" cy="422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455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C19453-38C2-2A92-26C9-D881339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Turisme</a:t>
            </a:r>
            <a:r>
              <a:rPr lang="es-ES" dirty="0"/>
              <a:t> en </a:t>
            </a:r>
            <a:r>
              <a:rPr lang="es-ES" dirty="0" err="1"/>
              <a:t>funció</a:t>
            </a:r>
            <a:r>
              <a:rPr lang="es-ES" dirty="0"/>
              <a:t> de la </a:t>
            </a:r>
            <a:r>
              <a:rPr lang="es-ES" dirty="0" err="1"/>
              <a:t>disponibilitat</a:t>
            </a:r>
            <a:endParaRPr lang="es-ES" dirty="0"/>
          </a:p>
        </p:txBody>
      </p:sp>
      <p:pic>
        <p:nvPicPr>
          <p:cNvPr id="6" name="Imagen 5" descr="Mapa&#10;&#10;El contenido generado por IA puede ser incorrecto.">
            <a:extLst>
              <a:ext uri="{FF2B5EF4-FFF2-40B4-BE49-F238E27FC236}">
                <a16:creationId xmlns:a16="http://schemas.microsoft.com/office/drawing/2014/main" id="{A573C28D-C0FA-7639-4383-5C11F9E1F6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677" y="2123308"/>
            <a:ext cx="4680155" cy="4066224"/>
          </a:xfrm>
          <a:prstGeom prst="rect">
            <a:avLst/>
          </a:prstGeom>
        </p:spPr>
      </p:pic>
      <p:pic>
        <p:nvPicPr>
          <p:cNvPr id="4" name="Imagen 3" descr="Mapa&#10;&#10;El contenido generado por IA puede ser incorrecto.">
            <a:extLst>
              <a:ext uri="{FF2B5EF4-FFF2-40B4-BE49-F238E27FC236}">
                <a16:creationId xmlns:a16="http://schemas.microsoft.com/office/drawing/2014/main" id="{22C9C224-DA58-10D4-10F2-2D563AD101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6670" y="2123308"/>
            <a:ext cx="4360653" cy="4066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9134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DCA82F-7E4F-B6B0-3893-5C216DE5D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Relació</a:t>
            </a:r>
            <a:r>
              <a:rPr lang="es-ES" dirty="0"/>
              <a:t> entre </a:t>
            </a:r>
            <a:r>
              <a:rPr lang="es-ES" dirty="0" err="1"/>
              <a:t>consum</a:t>
            </a:r>
            <a:r>
              <a:rPr lang="es-ES" dirty="0"/>
              <a:t> i </a:t>
            </a:r>
            <a:r>
              <a:rPr lang="es-ES" dirty="0" err="1"/>
              <a:t>sectors</a:t>
            </a:r>
            <a:endParaRPr lang="es-ES" dirty="0"/>
          </a:p>
        </p:txBody>
      </p:sp>
      <p:sp>
        <p:nvSpPr>
          <p:cNvPr id="16" name="Título 1">
            <a:extLst>
              <a:ext uri="{FF2B5EF4-FFF2-40B4-BE49-F238E27FC236}">
                <a16:creationId xmlns:a16="http://schemas.microsoft.com/office/drawing/2014/main" id="{AA264F51-AB4C-9078-C365-79F7D33D4CD9}"/>
              </a:ext>
            </a:extLst>
          </p:cNvPr>
          <p:cNvSpPr txBox="1">
            <a:spLocks/>
          </p:cNvSpPr>
          <p:nvPr/>
        </p:nvSpPr>
        <p:spPr>
          <a:xfrm>
            <a:off x="1071877" y="5282418"/>
            <a:ext cx="452400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err="1"/>
              <a:t>Correlació</a:t>
            </a:r>
            <a:r>
              <a:rPr lang="es-ES" sz="1600" dirty="0"/>
              <a:t> de Pearson: 0,47</a:t>
            </a:r>
          </a:p>
          <a:p>
            <a:r>
              <a:rPr lang="es-ES" sz="1600" dirty="0"/>
              <a:t>p-</a:t>
            </a:r>
            <a:r>
              <a:rPr lang="es-ES" sz="1600" dirty="0" err="1"/>
              <a:t>value</a:t>
            </a:r>
            <a:r>
              <a:rPr lang="es-ES" sz="1600" dirty="0"/>
              <a:t> = 0,002</a:t>
            </a:r>
          </a:p>
          <a:p>
            <a:r>
              <a:rPr lang="es-ES" sz="1600" dirty="0"/>
              <a:t>y = 57,78x + 2218516,21</a:t>
            </a:r>
          </a:p>
          <a:p>
            <a:r>
              <a:rPr lang="es-ES" sz="1600" dirty="0"/>
              <a:t>R2 = 0,22</a:t>
            </a:r>
          </a:p>
        </p:txBody>
      </p:sp>
      <p:sp>
        <p:nvSpPr>
          <p:cNvPr id="17" name="Título 1">
            <a:extLst>
              <a:ext uri="{FF2B5EF4-FFF2-40B4-BE49-F238E27FC236}">
                <a16:creationId xmlns:a16="http://schemas.microsoft.com/office/drawing/2014/main" id="{D6CFB8CF-0BA0-2BF5-A595-89A6EEC8E9C8}"/>
              </a:ext>
            </a:extLst>
          </p:cNvPr>
          <p:cNvSpPr txBox="1">
            <a:spLocks/>
          </p:cNvSpPr>
          <p:nvPr/>
        </p:nvSpPr>
        <p:spPr>
          <a:xfrm>
            <a:off x="6714445" y="5270109"/>
            <a:ext cx="444715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1600" dirty="0" err="1"/>
              <a:t>Correlació</a:t>
            </a:r>
            <a:r>
              <a:rPr lang="es-ES" sz="1600" dirty="0"/>
              <a:t> de Spearman: -0,14</a:t>
            </a:r>
          </a:p>
          <a:p>
            <a:r>
              <a:rPr lang="es-ES" sz="1600" dirty="0"/>
              <a:t>p-</a:t>
            </a:r>
            <a:r>
              <a:rPr lang="es-ES" sz="1600" dirty="0" err="1"/>
              <a:t>value</a:t>
            </a:r>
            <a:r>
              <a:rPr lang="es-ES" sz="1600" dirty="0"/>
              <a:t> = 0,04</a:t>
            </a:r>
          </a:p>
          <a:p>
            <a:r>
              <a:rPr lang="es-ES" sz="1600" dirty="0"/>
              <a:t>y = -12,14x + 3880209,28</a:t>
            </a:r>
          </a:p>
          <a:p>
            <a:r>
              <a:rPr lang="es-ES" sz="1600" dirty="0"/>
              <a:t>R2 = 0,01</a:t>
            </a:r>
          </a:p>
        </p:txBody>
      </p:sp>
      <p:pic>
        <p:nvPicPr>
          <p:cNvPr id="4" name="Imagen 3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86BC1E7C-4E91-22A4-CAED-F173119E1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78" y="1932930"/>
            <a:ext cx="4524009" cy="3477067"/>
          </a:xfrm>
          <a:prstGeom prst="rect">
            <a:avLst/>
          </a:prstGeom>
        </p:spPr>
      </p:pic>
      <p:pic>
        <p:nvPicPr>
          <p:cNvPr id="6" name="Imagen 5" descr="Gráfico, Gráfico de dispersión&#10;&#10;El contenido generado por IA puede ser incorrecto.">
            <a:extLst>
              <a:ext uri="{FF2B5EF4-FFF2-40B4-BE49-F238E27FC236}">
                <a16:creationId xmlns:a16="http://schemas.microsoft.com/office/drawing/2014/main" id="{820D1FE1-498E-86D4-1193-73F62226E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4446" y="1932930"/>
            <a:ext cx="4524009" cy="3477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25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BEDACD-093F-30FD-8576-78ECB232E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690688"/>
          </a:xfr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 err="1"/>
              <a:t>Conclusions</a:t>
            </a:r>
            <a:endParaRPr lang="es-ES" dirty="0"/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609D76D7-4D80-2DF1-11DA-722D7C9C3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8748"/>
            <a:ext cx="10515600" cy="393607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ca-ES" dirty="0"/>
              <a:t>La relació entre</a:t>
            </a:r>
            <a:r>
              <a:rPr lang="ca-ES" noProof="0" dirty="0"/>
              <a:t> consum domèstic i econòmic varia entre comarques.</a:t>
            </a:r>
          </a:p>
          <a:p>
            <a:pPr>
              <a:lnSpc>
                <a:spcPct val="200000"/>
              </a:lnSpc>
            </a:pPr>
            <a:r>
              <a:rPr lang="ca-ES" dirty="0"/>
              <a:t>Hi ha fragmentació a les dades.</a:t>
            </a:r>
          </a:p>
          <a:p>
            <a:pPr>
              <a:lnSpc>
                <a:spcPct val="200000"/>
              </a:lnSpc>
            </a:pPr>
            <a:r>
              <a:rPr lang="ca-ES" dirty="0"/>
              <a:t>No es pot acabar de determinar quin paper juguen els dos sectors seleccionats, però semblaria que el turístic té un major pes que l’agrari. </a:t>
            </a:r>
          </a:p>
        </p:txBody>
      </p:sp>
    </p:spTree>
    <p:extLst>
      <p:ext uri="{BB962C8B-B14F-4D97-AF65-F5344CB8AC3E}">
        <p14:creationId xmlns:p14="http://schemas.microsoft.com/office/powerpoint/2010/main" val="1431751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18966-0365-9787-BF3B-6FF26ECA1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9902CC53-5DB6-A828-9787-753F890310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7" y="749474"/>
            <a:ext cx="7979513" cy="15599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E1B22463-675F-7618-A196-887B5F686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24" y="2479705"/>
            <a:ext cx="7523665" cy="179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09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C7FFB-7892-16E6-2F06-74CFC2244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8AFC8D2-DE00-F238-DEEC-131392669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7" y="749474"/>
            <a:ext cx="7979513" cy="15599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0886DBE-CBAF-4DD8-D084-F18FECF2B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24" y="2479705"/>
            <a:ext cx="7523665" cy="17906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8FFF73B9-1CD8-6F96-744C-EDC5C4E653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14" y="4440625"/>
            <a:ext cx="7564361" cy="1998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6166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A60AD-CC67-19B2-0DD8-015347DA0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58EDD81-BAA9-0B64-A979-9569397C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7" y="749474"/>
            <a:ext cx="7979513" cy="15599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B774106-FAD7-BB66-E26A-7270959A50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24" y="2479705"/>
            <a:ext cx="7523665" cy="17906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C3F1C52-EEAA-A488-0766-DD87D293B4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14" y="4440625"/>
            <a:ext cx="7564361" cy="19982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97239428-F467-A2CA-E412-6C5C708CB2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03" y="1633460"/>
            <a:ext cx="7430197" cy="198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645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6F1CC-DE87-81DD-32C8-C0E40989F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0ED15D0-7E8C-7CB5-D4DC-4E502F236F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007" y="749474"/>
            <a:ext cx="7979513" cy="155995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0863443-C88E-C829-61D8-7565C24746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3324" y="2479705"/>
            <a:ext cx="7523665" cy="17906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49DF2BDC-783A-5E89-1009-D80BCDBE2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914" y="4440625"/>
            <a:ext cx="7564361" cy="1998247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751F0F4-8AA6-A166-043D-F73751C87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9003" y="1633460"/>
            <a:ext cx="7430197" cy="19851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E977156-BEBD-4105-2DF2-B0FC7B866EE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61506" y="2734723"/>
            <a:ext cx="9622336" cy="2108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149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8B0290-C7DF-DBF0-A9AA-FA701D32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389239"/>
            <a:ext cx="12192000" cy="1039761"/>
          </a:xfrm>
          <a:solidFill>
            <a:schemeClr val="tx2">
              <a:lumMod val="25000"/>
              <a:lumOff val="75000"/>
            </a:schemeClr>
          </a:solidFill>
        </p:spPr>
        <p:txBody>
          <a:bodyPr/>
          <a:lstStyle/>
          <a:p>
            <a:r>
              <a:rPr lang="ca-ES" noProof="0" dirty="0"/>
              <a:t>On va a parar la nostra aigua?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5451522-486C-8CC1-8CCE-D948AE0AB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96336"/>
          </a:xfrm>
        </p:spPr>
        <p:txBody>
          <a:bodyPr/>
          <a:lstStyle/>
          <a:p>
            <a:r>
              <a:rPr lang="ca-ES" noProof="0" dirty="0"/>
              <a:t>Una anàlisi del consum de l’aigua a Catalunya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787683D-2C1B-753B-05DC-382308A007B0}"/>
              </a:ext>
            </a:extLst>
          </p:cNvPr>
          <p:cNvSpPr txBox="1"/>
          <p:nvPr/>
        </p:nvSpPr>
        <p:spPr>
          <a:xfrm>
            <a:off x="9163664" y="6225967"/>
            <a:ext cx="30086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ca-ES" sz="1800" noProof="0" dirty="0"/>
              <a:t>Favila Valdés-Bango Martín</a:t>
            </a:r>
          </a:p>
        </p:txBody>
      </p:sp>
    </p:spTree>
    <p:extLst>
      <p:ext uri="{BB962C8B-B14F-4D97-AF65-F5344CB8AC3E}">
        <p14:creationId xmlns:p14="http://schemas.microsoft.com/office/powerpoint/2010/main" val="519096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ACFF6F-C9ED-3D91-3034-3C584ED9D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3715"/>
            <a:ext cx="10515600" cy="3218323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ca-ES" noProof="0" dirty="0"/>
              <a:t>Determinar la relació entre consum d’aigua domèstic i econòmic.</a:t>
            </a:r>
          </a:p>
          <a:p>
            <a:pPr>
              <a:lnSpc>
                <a:spcPct val="200000"/>
              </a:lnSpc>
            </a:pPr>
            <a:r>
              <a:rPr lang="ca-ES" noProof="0" dirty="0"/>
              <a:t>Explorar </a:t>
            </a:r>
            <a:r>
              <a:rPr lang="ca-ES" dirty="0"/>
              <a:t>els diferents sectors econòmics disponibles.</a:t>
            </a:r>
          </a:p>
          <a:p>
            <a:pPr>
              <a:lnSpc>
                <a:spcPct val="200000"/>
              </a:lnSpc>
            </a:pPr>
            <a:r>
              <a:rPr lang="ca-ES" noProof="0" dirty="0"/>
              <a:t>Establir la relació entre el consum econòmics i els seus sectors.</a:t>
            </a:r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7E4BBBAD-5E7C-BD19-C804-717C47990630}"/>
              </a:ext>
            </a:extLst>
          </p:cNvPr>
          <p:cNvSpPr txBox="1">
            <a:spLocks/>
          </p:cNvSpPr>
          <p:nvPr/>
        </p:nvSpPr>
        <p:spPr>
          <a:xfrm>
            <a:off x="0" y="9832"/>
            <a:ext cx="12192000" cy="16906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Objectius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8717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C5546A1-04DD-429A-C77E-3434E85872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6906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 err="1"/>
              <a:t>Metodologia</a:t>
            </a:r>
            <a:endParaRPr lang="es-ES" dirty="0"/>
          </a:p>
        </p:txBody>
      </p:sp>
      <p:pic>
        <p:nvPicPr>
          <p:cNvPr id="3" name="Imagen 2">
            <a:hlinkClick r:id="rId2"/>
            <a:extLst>
              <a:ext uri="{FF2B5EF4-FFF2-40B4-BE49-F238E27FC236}">
                <a16:creationId xmlns:a16="http://schemas.microsoft.com/office/drawing/2014/main" id="{715D513D-C0C3-12D2-5864-098B3DDA5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606" y="2496654"/>
            <a:ext cx="3351406" cy="932346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A256BE18-793F-1A9C-9329-B70ADBDCB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8100" y="2496654"/>
            <a:ext cx="5118760" cy="93234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D18086D-4371-3DF2-8573-704FE77D4C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3245" y="4096416"/>
            <a:ext cx="3428470" cy="2032593"/>
          </a:xfrm>
          <a:prstGeom prst="rect">
            <a:avLst/>
          </a:prstGeom>
        </p:spPr>
      </p:pic>
      <p:pic>
        <p:nvPicPr>
          <p:cNvPr id="1026" name="Picture 2" descr="GitHub Logo, symbol, meaning, history, PNG, brand">
            <a:hlinkClick r:id="rId6"/>
            <a:extLst>
              <a:ext uri="{FF2B5EF4-FFF2-40B4-BE49-F238E27FC236}">
                <a16:creationId xmlns:a16="http://schemas.microsoft.com/office/drawing/2014/main" id="{70B3687E-A7F8-93B3-BA4C-631055D80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7561" y="4106012"/>
            <a:ext cx="3596439" cy="202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30693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58B3C5-6677-9962-9D5B-4FF032274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Mapa&#10;&#10;El contenido generado por IA puede ser incorrecto.">
            <a:extLst>
              <a:ext uri="{FF2B5EF4-FFF2-40B4-BE49-F238E27FC236}">
                <a16:creationId xmlns:a16="http://schemas.microsoft.com/office/drawing/2014/main" id="{6951CA8A-CDBB-ED39-6740-823A6EBC5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46" t="6440" r="9840" b="7758"/>
          <a:stretch>
            <a:fillRect/>
          </a:stretch>
        </p:blipFill>
        <p:spPr>
          <a:xfrm>
            <a:off x="927347" y="2057400"/>
            <a:ext cx="4579374" cy="3925285"/>
          </a:xfrm>
          <a:prstGeom prst="rect">
            <a:avLst/>
          </a:prstGeom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947A3178-CF5F-5097-EE62-93A02715CA6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12192000" cy="16906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/>
              <a:t>Consum d’aigua</a:t>
            </a:r>
            <a:endParaRPr lang="es-ES" dirty="0"/>
          </a:p>
        </p:txBody>
      </p:sp>
      <p:pic>
        <p:nvPicPr>
          <p:cNvPr id="3" name="Imagen 2" descr="Mapa&#10;&#10;El contenido generado por IA puede ser incorrecto.">
            <a:extLst>
              <a:ext uri="{FF2B5EF4-FFF2-40B4-BE49-F238E27FC236}">
                <a16:creationId xmlns:a16="http://schemas.microsoft.com/office/drawing/2014/main" id="{164EB9B3-BE9F-072B-8309-D3645F9D59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7" t="6209" r="10689" b="8076"/>
          <a:stretch>
            <a:fillRect/>
          </a:stretch>
        </p:blipFill>
        <p:spPr>
          <a:xfrm>
            <a:off x="6616700" y="2057399"/>
            <a:ext cx="4724399" cy="3925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3250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2020</TotalTime>
  <Words>229</Words>
  <Application>Microsoft Office PowerPoint</Application>
  <PresentationFormat>Panorámica</PresentationFormat>
  <Paragraphs>86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On va a parar la nostra aigua?</vt:lpstr>
      <vt:lpstr>Presentación de PowerPoint</vt:lpstr>
      <vt:lpstr>Presentación de PowerPoint</vt:lpstr>
      <vt:lpstr>Presentación de PowerPoint</vt:lpstr>
      <vt:lpstr>Consum d’aigua</vt:lpstr>
      <vt:lpstr>Consum d’aigua</vt:lpstr>
      <vt:lpstr>Presentación de PowerPoint</vt:lpstr>
      <vt:lpstr>Turisme en funció de la disponibilitat</vt:lpstr>
      <vt:lpstr>Relació entre consum i sectors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FAVILA VALDES-BANGO MARTIN</dc:creator>
  <cp:lastModifiedBy>FAVILA VALDES-BANGO MARTIN</cp:lastModifiedBy>
  <cp:revision>56</cp:revision>
  <dcterms:created xsi:type="dcterms:W3CDTF">2025-07-29T09:29:47Z</dcterms:created>
  <dcterms:modified xsi:type="dcterms:W3CDTF">2025-09-10T06:39:07Z</dcterms:modified>
</cp:coreProperties>
</file>