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01" r:id="rId3"/>
    <p:sldId id="379" r:id="rId5"/>
    <p:sldId id="400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2" r:id="rId26"/>
    <p:sldId id="471" r:id="rId27"/>
    <p:sldId id="473" r:id="rId28"/>
    <p:sldId id="428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微软雅黑" panose="020B0503020204020204" pitchFamily="34" charset="-122"/>
      <p:regular r:id="rId37"/>
    </p:embeddedFont>
    <p:embeddedFont>
      <p:font typeface="DFGothic-EB" panose="02010609010101010101" pitchFamily="1" charset="-128"/>
      <p:regular r:id="rId38"/>
    </p:embeddedFont>
  </p:embeddedFontLst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56C"/>
    <a:srgbClr val="D43E01"/>
    <a:srgbClr val="E8EAE9"/>
    <a:srgbClr val="FCFCFC"/>
    <a:srgbClr val="CCD0D1"/>
    <a:srgbClr val="D7D9E1"/>
    <a:srgbClr val="D5D8E3"/>
    <a:srgbClr val="DADBDE"/>
    <a:srgbClr val="D9DDE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6" autoAdjust="0"/>
    <p:restoredTop sz="94660"/>
  </p:normalViewPr>
  <p:slideViewPr>
    <p:cSldViewPr>
      <p:cViewPr varScale="1">
        <p:scale>
          <a:sx n="152" d="100"/>
          <a:sy n="152" d="100"/>
        </p:scale>
        <p:origin x="306" y="126"/>
      </p:cViewPr>
      <p:guideLst>
        <p:guide orient="horz" pos="1588"/>
        <p:guide pos="286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2.xml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631"/>
            <a:ext cx="9144000" cy="513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81333" y="1054249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68297" y="2040262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27404" y="2490452"/>
            <a:ext cx="1436242" cy="143624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2309" y="699543"/>
            <a:ext cx="2323366" cy="232336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45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20269" y="198231"/>
            <a:ext cx="501312" cy="50131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280050" y="1636399"/>
            <a:ext cx="680018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dirty="0" smtClean="0">
                <a:solidFill>
                  <a:srgbClr val="1574FF"/>
                </a:solidFill>
                <a:latin typeface="+mj-ea"/>
                <a:ea typeface="+mj-ea"/>
              </a:rPr>
              <a:t>面向未来的前端构建工具</a:t>
            </a:r>
            <a:endParaRPr sz="4000" b="1" dirty="0" smtClean="0">
              <a:solidFill>
                <a:srgbClr val="1574FF"/>
              </a:solidFill>
              <a:latin typeface="+mj-ea"/>
              <a:ea typeface="+mj-ea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364168" y="2666556"/>
            <a:ext cx="305647" cy="305644"/>
            <a:chOff x="5196486" y="5946187"/>
            <a:chExt cx="305647" cy="305644"/>
          </a:xfrm>
        </p:grpSpPr>
        <p:grpSp>
          <p:nvGrpSpPr>
            <p:cNvPr id="65" name="组合 64"/>
            <p:cNvGrpSpPr/>
            <p:nvPr/>
          </p:nvGrpSpPr>
          <p:grpSpPr>
            <a:xfrm>
              <a:off x="5196486" y="5946187"/>
              <a:ext cx="305647" cy="305644"/>
              <a:chOff x="1517330" y="1125257"/>
              <a:chExt cx="2204282" cy="220428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Freeform 44"/>
            <p:cNvSpPr>
              <a:spLocks noEditPoints="1"/>
            </p:cNvSpPr>
            <p:nvPr/>
          </p:nvSpPr>
          <p:spPr bwMode="auto">
            <a:xfrm>
              <a:off x="5276888" y="6030324"/>
              <a:ext cx="170620" cy="137369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1015" tIns="40507" rIns="81015" bIns="40507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806565" y="2666556"/>
            <a:ext cx="305647" cy="305644"/>
            <a:chOff x="5638883" y="5946187"/>
            <a:chExt cx="305647" cy="305644"/>
          </a:xfrm>
        </p:grpSpPr>
        <p:grpSp>
          <p:nvGrpSpPr>
            <p:cNvPr id="70" name="组合 69"/>
            <p:cNvGrpSpPr/>
            <p:nvPr/>
          </p:nvGrpSpPr>
          <p:grpSpPr>
            <a:xfrm>
              <a:off x="5638883" y="5946187"/>
              <a:ext cx="305647" cy="305644"/>
              <a:chOff x="1517330" y="1125257"/>
              <a:chExt cx="2204282" cy="2204282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5694390" y="6035130"/>
              <a:ext cx="194632" cy="113061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467448" y="2666556"/>
            <a:ext cx="305647" cy="305644"/>
            <a:chOff x="4299766" y="5946187"/>
            <a:chExt cx="305647" cy="305644"/>
          </a:xfrm>
        </p:grpSpPr>
        <p:grpSp>
          <p:nvGrpSpPr>
            <p:cNvPr id="75" name="组合 74"/>
            <p:cNvGrpSpPr/>
            <p:nvPr/>
          </p:nvGrpSpPr>
          <p:grpSpPr>
            <a:xfrm>
              <a:off x="4299766" y="5946187"/>
              <a:ext cx="305647" cy="305644"/>
              <a:chOff x="1517330" y="1125257"/>
              <a:chExt cx="2204282" cy="220428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Freeform 45"/>
            <p:cNvSpPr>
              <a:spLocks noEditPoints="1"/>
            </p:cNvSpPr>
            <p:nvPr/>
          </p:nvSpPr>
          <p:spPr bwMode="auto">
            <a:xfrm>
              <a:off x="4381353" y="6022165"/>
              <a:ext cx="142472" cy="146367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1015" tIns="40507" rIns="81015" bIns="40507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08072" y="2666556"/>
            <a:ext cx="305647" cy="305644"/>
            <a:chOff x="4740390" y="5946187"/>
            <a:chExt cx="305647" cy="305644"/>
          </a:xfrm>
        </p:grpSpPr>
        <p:grpSp>
          <p:nvGrpSpPr>
            <p:cNvPr id="80" name="组合 79"/>
            <p:cNvGrpSpPr/>
            <p:nvPr/>
          </p:nvGrpSpPr>
          <p:grpSpPr>
            <a:xfrm>
              <a:off x="4740390" y="5946187"/>
              <a:ext cx="305647" cy="305644"/>
              <a:chOff x="1517330" y="1125257"/>
              <a:chExt cx="2204282" cy="2204282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solidFill>
                <a:srgbClr val="217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Freeform 39"/>
            <p:cNvSpPr>
              <a:spLocks noEditPoints="1"/>
            </p:cNvSpPr>
            <p:nvPr/>
          </p:nvSpPr>
          <p:spPr bwMode="auto">
            <a:xfrm>
              <a:off x="4814511" y="6022165"/>
              <a:ext cx="157403" cy="145529"/>
            </a:xfrm>
            <a:custGeom>
              <a:avLst/>
              <a:gdLst>
                <a:gd name="T0" fmla="*/ 43 w 57"/>
                <a:gd name="T1" fmla="*/ 9 h 58"/>
                <a:gd name="T2" fmla="*/ 4 w 57"/>
                <a:gd name="T3" fmla="*/ 22 h 58"/>
                <a:gd name="T4" fmla="*/ 5 w 57"/>
                <a:gd name="T5" fmla="*/ 25 h 58"/>
                <a:gd name="T6" fmla="*/ 6 w 57"/>
                <a:gd name="T7" fmla="*/ 30 h 58"/>
                <a:gd name="T8" fmla="*/ 7 w 57"/>
                <a:gd name="T9" fmla="*/ 35 h 58"/>
                <a:gd name="T10" fmla="*/ 10 w 57"/>
                <a:gd name="T11" fmla="*/ 39 h 58"/>
                <a:gd name="T12" fmla="*/ 12 w 57"/>
                <a:gd name="T13" fmla="*/ 41 h 58"/>
                <a:gd name="T14" fmla="*/ 13 w 57"/>
                <a:gd name="T15" fmla="*/ 49 h 58"/>
                <a:gd name="T16" fmla="*/ 16 w 57"/>
                <a:gd name="T17" fmla="*/ 52 h 58"/>
                <a:gd name="T18" fmla="*/ 17 w 57"/>
                <a:gd name="T19" fmla="*/ 51 h 58"/>
                <a:gd name="T20" fmla="*/ 18 w 57"/>
                <a:gd name="T21" fmla="*/ 47 h 58"/>
                <a:gd name="T22" fmla="*/ 20 w 57"/>
                <a:gd name="T23" fmla="*/ 41 h 58"/>
                <a:gd name="T24" fmla="*/ 24 w 57"/>
                <a:gd name="T25" fmla="*/ 36 h 58"/>
                <a:gd name="T26" fmla="*/ 26 w 57"/>
                <a:gd name="T27" fmla="*/ 33 h 58"/>
                <a:gd name="T28" fmla="*/ 22 w 57"/>
                <a:gd name="T29" fmla="*/ 30 h 58"/>
                <a:gd name="T30" fmla="*/ 19 w 57"/>
                <a:gd name="T31" fmla="*/ 29 h 58"/>
                <a:gd name="T32" fmla="*/ 16 w 57"/>
                <a:gd name="T33" fmla="*/ 26 h 58"/>
                <a:gd name="T34" fmla="*/ 12 w 57"/>
                <a:gd name="T35" fmla="*/ 24 h 58"/>
                <a:gd name="T36" fmla="*/ 8 w 57"/>
                <a:gd name="T37" fmla="*/ 24 h 58"/>
                <a:gd name="T38" fmla="*/ 6 w 57"/>
                <a:gd name="T39" fmla="*/ 22 h 58"/>
                <a:gd name="T40" fmla="*/ 6 w 57"/>
                <a:gd name="T41" fmla="*/ 18 h 58"/>
                <a:gd name="T42" fmla="*/ 4 w 57"/>
                <a:gd name="T43" fmla="*/ 19 h 58"/>
                <a:gd name="T44" fmla="*/ 6 w 57"/>
                <a:gd name="T45" fmla="*/ 15 h 58"/>
                <a:gd name="T46" fmla="*/ 9 w 57"/>
                <a:gd name="T47" fmla="*/ 15 h 58"/>
                <a:gd name="T48" fmla="*/ 11 w 57"/>
                <a:gd name="T49" fmla="*/ 13 h 58"/>
                <a:gd name="T50" fmla="*/ 15 w 57"/>
                <a:gd name="T51" fmla="*/ 9 h 58"/>
                <a:gd name="T52" fmla="*/ 16 w 57"/>
                <a:gd name="T53" fmla="*/ 8 h 58"/>
                <a:gd name="T54" fmla="*/ 21 w 57"/>
                <a:gd name="T55" fmla="*/ 6 h 58"/>
                <a:gd name="T56" fmla="*/ 17 w 57"/>
                <a:gd name="T57" fmla="*/ 4 h 58"/>
                <a:gd name="T58" fmla="*/ 16 w 57"/>
                <a:gd name="T59" fmla="*/ 4 h 58"/>
                <a:gd name="T60" fmla="*/ 24 w 57"/>
                <a:gd name="T61" fmla="*/ 1 h 58"/>
                <a:gd name="T62" fmla="*/ 27 w 57"/>
                <a:gd name="T63" fmla="*/ 3 h 58"/>
                <a:gd name="T64" fmla="*/ 41 w 57"/>
                <a:gd name="T65" fmla="*/ 3 h 58"/>
                <a:gd name="T66" fmla="*/ 39 w 57"/>
                <a:gd name="T67" fmla="*/ 6 h 58"/>
                <a:gd name="T68" fmla="*/ 42 w 57"/>
                <a:gd name="T69" fmla="*/ 10 h 58"/>
                <a:gd name="T70" fmla="*/ 44 w 57"/>
                <a:gd name="T71" fmla="*/ 10 h 58"/>
                <a:gd name="T72" fmla="*/ 46 w 57"/>
                <a:gd name="T73" fmla="*/ 9 h 58"/>
                <a:gd name="T74" fmla="*/ 48 w 57"/>
                <a:gd name="T75" fmla="*/ 12 h 58"/>
                <a:gd name="T76" fmla="*/ 50 w 57"/>
                <a:gd name="T77" fmla="*/ 13 h 58"/>
                <a:gd name="T78" fmla="*/ 47 w 57"/>
                <a:gd name="T79" fmla="*/ 14 h 58"/>
                <a:gd name="T80" fmla="*/ 44 w 57"/>
                <a:gd name="T81" fmla="*/ 12 h 58"/>
                <a:gd name="T82" fmla="*/ 40 w 57"/>
                <a:gd name="T83" fmla="*/ 12 h 58"/>
                <a:gd name="T84" fmla="*/ 36 w 57"/>
                <a:gd name="T85" fmla="*/ 15 h 58"/>
                <a:gd name="T86" fmla="*/ 34 w 57"/>
                <a:gd name="T87" fmla="*/ 20 h 58"/>
                <a:gd name="T88" fmla="*/ 36 w 57"/>
                <a:gd name="T89" fmla="*/ 25 h 58"/>
                <a:gd name="T90" fmla="*/ 40 w 57"/>
                <a:gd name="T91" fmla="*/ 27 h 58"/>
                <a:gd name="T92" fmla="*/ 45 w 57"/>
                <a:gd name="T93" fmla="*/ 27 h 58"/>
                <a:gd name="T94" fmla="*/ 47 w 57"/>
                <a:gd name="T95" fmla="*/ 30 h 58"/>
                <a:gd name="T96" fmla="*/ 47 w 57"/>
                <a:gd name="T97" fmla="*/ 35 h 58"/>
                <a:gd name="T98" fmla="*/ 47 w 57"/>
                <a:gd name="T99" fmla="*/ 40 h 58"/>
                <a:gd name="T100" fmla="*/ 50 w 57"/>
                <a:gd name="T101" fmla="*/ 45 h 58"/>
                <a:gd name="T102" fmla="*/ 53 w 57"/>
                <a:gd name="T103" fmla="*/ 41 h 58"/>
                <a:gd name="T104" fmla="*/ 56 w 57"/>
                <a:gd name="T105" fmla="*/ 34 h 58"/>
                <a:gd name="T106" fmla="*/ 56 w 57"/>
                <a:gd name="T107" fmla="*/ 26 h 58"/>
                <a:gd name="T108" fmla="*/ 54 w 57"/>
                <a:gd name="T109" fmla="*/ 19 h 58"/>
                <a:gd name="T110" fmla="*/ 52 w 57"/>
                <a:gd name="T111" fmla="*/ 16 h 58"/>
                <a:gd name="T112" fmla="*/ 55 w 57"/>
                <a:gd name="T113" fmla="*/ 20 h 58"/>
                <a:gd name="T114" fmla="*/ 39 w 57"/>
                <a:gd name="T115" fmla="*/ 5 h 58"/>
                <a:gd name="T116" fmla="*/ 37 w 57"/>
                <a:gd name="T117" fmla="*/ 3 h 58"/>
                <a:gd name="T118" fmla="*/ 38 w 57"/>
                <a:gd name="T119" fmla="*/ 5 h 58"/>
                <a:gd name="T120" fmla="*/ 36 w 57"/>
                <a:gd name="T121" fmla="*/ 2 h 58"/>
                <a:gd name="T122" fmla="*/ 54 w 57"/>
                <a:gd name="T123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58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  <a:moveTo>
                    <a:pt x="43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5" y="19"/>
                  </a:moveTo>
                  <a:cubicBezTo>
                    <a:pt x="56" y="22"/>
                    <a:pt x="57" y="25"/>
                    <a:pt x="57" y="29"/>
                  </a:cubicBez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0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7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8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5" y="32"/>
                    <a:pt x="25" y="32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2"/>
                    <a:pt x="22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7" y="1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7" y="8"/>
                  </a:cubicBezTo>
                  <a:cubicBezTo>
                    <a:pt x="47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7" y="28"/>
                    <a:pt x="47" y="28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5"/>
                    <a:pt x="47" y="45"/>
                  </a:cubicBezTo>
                  <a:cubicBezTo>
                    <a:pt x="47" y="45"/>
                    <a:pt x="47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46"/>
                    <a:pt x="48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4"/>
                    <a:pt x="50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1" y="42"/>
                    <a:pt x="51" y="42"/>
                  </a:cubicBezTo>
                  <a:cubicBezTo>
                    <a:pt x="51" y="42"/>
                    <a:pt x="51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3" y="41"/>
                    <a:pt x="53" y="41"/>
                  </a:cubicBezTo>
                  <a:cubicBezTo>
                    <a:pt x="53" y="41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2"/>
                  </a:cubicBezTo>
                  <a:cubicBezTo>
                    <a:pt x="55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lose/>
                  <a:moveTo>
                    <a:pt x="39" y="3"/>
                  </a:moveTo>
                  <a:cubicBezTo>
                    <a:pt x="39" y="3"/>
                    <a:pt x="39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55" y="38"/>
                  </a:move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1015" tIns="40507" rIns="81015" bIns="40507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84" name="直接连接符 83"/>
          <p:cNvCxnSpPr/>
          <p:nvPr/>
        </p:nvCxnSpPr>
        <p:spPr>
          <a:xfrm>
            <a:off x="3442076" y="2521799"/>
            <a:ext cx="3880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92080" y="2666556"/>
            <a:ext cx="2607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solidFill>
                  <a:srgbClr val="1574FF"/>
                </a:solidFill>
                <a:latin typeface="+mj-ea"/>
                <a:ea typeface="+mj-ea"/>
              </a:rPr>
              <a:t>——Vite</a:t>
            </a:r>
            <a:endParaRPr lang="en-US" altLang="zh-CN" sz="2400" dirty="0" smtClean="0">
              <a:solidFill>
                <a:srgbClr val="1574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2</a:t>
            </a:r>
            <a:r>
              <a:rPr lang="en-US" altLang="zh-CN" b="1" dirty="0"/>
              <a:t>.</a:t>
            </a:r>
            <a:r>
              <a:rPr b="1" dirty="0"/>
              <a:t> 前置知识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ESM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419860"/>
            <a:ext cx="8411210" cy="3519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当我们在使用模块开发时，其实就是在构建一张模块依赖关系图，当模块加载时，就会从入口文件开始，最终生成完整的模块实例图。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ESM的执行可以分为三个步骤：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构建: 确定从哪里下载该模块文件、下载并将所有的文件解析为模块记录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实例化: 将模块记录转换为一个模块实例，为所有的模块分配内存空间，依照导出、导入语句把模块指向对应的内存地址。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运行：运行代码，将内存空间填充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从上面实例化的过程可以看出，ESM使用实时绑定的模式，导出和导入的模块都指向相同的内存地址，也就是值引用。而CJS采用的是值拷贝，即所有导出值都是拷贝值。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2</a:t>
            </a:r>
            <a:r>
              <a:rPr lang="en-US" altLang="zh-CN" b="1" dirty="0"/>
              <a:t>.</a:t>
            </a:r>
            <a:r>
              <a:rPr b="1" dirty="0"/>
              <a:t> 前置知识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Esbuild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419860"/>
            <a:ext cx="8411210" cy="3519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Vite底层使用Esbuild实现对.ts、jsx、.js代码文件的转化，所以先看下什么是es-build。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Esbuild是一个JavaScript  Bundler 打包和压缩工具，它提供了与Webpack、Rollup等工具相似的资源打包能力。可以将JavaScript 和TypeScript代码打包分发在网页上运行。但其打包速度却是其他工具的10～100倍。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目前他支持以下的功能：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加载器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 shaking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map生成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2</a:t>
            </a:r>
            <a:r>
              <a:rPr lang="en-US" altLang="zh-CN" b="1" dirty="0"/>
              <a:t>.</a:t>
            </a:r>
            <a:r>
              <a:rPr b="1" dirty="0"/>
              <a:t> 前置知识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Rollup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419860"/>
            <a:ext cx="8438515" cy="3519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在生产环境下，Vite使用Rollup来进行打包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Rollup是基于ESM的JavaScript打包工具。相比于其他打包工具如Webpack，他总是能打出更小、更快的包。因为 Rollup 基于 ESM 模块，比 Webpack 和 Browserify 使用的 CommonJS模块机制更高效。Rollup的亮点在于同一个地方，一次性加载。能针对源码进行 Tree Shaking(去除那些已被定义但没被使用的代码)，以及 Scope Hoisting 以减小输出文件大小提升运行性能。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Rollup分为build（构建）阶段和output generate（输出生成）阶段。主要过程如下：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获取入口文件的内容，包装成module，生成抽象语法树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对入口文件抽象语法树进行依赖解析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生成最终代码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写入目标文件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3</a:t>
            </a:r>
            <a:r>
              <a:rPr lang="en-US" altLang="zh-CN" b="1" dirty="0"/>
              <a:t>.</a:t>
            </a:r>
            <a:r>
              <a:rPr b="1" dirty="0"/>
              <a:t> 核心原理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基于ESM的Dev server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360" y="1275715"/>
            <a:ext cx="8438515" cy="959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在Vite出来之前，传统的打包工具如Webpack是先解析依赖、打包构建再启动开发服务器，Dev Server 必须等待所有模块构建完成，当我们修改了 bundle模块中的一个子模块， 整个 bundle 文件都会重新打包然后输出。项目应用越大，启动时间越长。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907540" y="2284095"/>
            <a:ext cx="5099050" cy="2839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3</a:t>
            </a:r>
            <a:r>
              <a:rPr lang="en-US" altLang="zh-CN" b="1" dirty="0"/>
              <a:t>.</a:t>
            </a:r>
            <a:r>
              <a:rPr b="1" dirty="0"/>
              <a:t> 核心原理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基于ESM的Dev server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360" y="1275715"/>
            <a:ext cx="8438515" cy="1279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而Vite利用浏览器对ESM的支持，当 import 模块时，浏览器就会下载被导入的模块。先启动开发服务器，当代码执行到模块加载时再请求对应模块的文件,本质上实现了动态加载。灰色部分是暂时没有用到的路由，所有这部分不会参与构建过程。随着项目里的应用越来越多，增加route，也不会影响其构建速度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4015740" y="2284095"/>
            <a:ext cx="4547870" cy="2846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3</a:t>
            </a:r>
            <a:r>
              <a:rPr lang="en-US" altLang="zh-CN" b="1" dirty="0"/>
              <a:t>.</a:t>
            </a:r>
            <a:r>
              <a:rPr b="1" dirty="0"/>
              <a:t> 核心原理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基于ESM 的 HMR 热更新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360" y="1708150"/>
            <a:ext cx="8154035" cy="959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所有的打包工具实现热更新的思路都大同小异：主要是通过WebSocket创建浏览器和服务器的通信监听文件的改变，当文件被修改时，服务端发送消息通知客户端修改相应的代码，客户端对应不同的文件进行不同的操作的更新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3</a:t>
            </a:r>
            <a:r>
              <a:rPr lang="en-US" altLang="zh-CN" b="1" dirty="0"/>
              <a:t>.</a:t>
            </a:r>
            <a:r>
              <a:rPr b="1" dirty="0"/>
              <a:t> 核心原理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VS Webpack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419860"/>
            <a:ext cx="8154035" cy="25596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Webpack: 重新编译，请求变更后模块的代码，客户端重新加载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Vite: 请求变更的模块，再重新加载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 通过 chokidar 来监听文件系统的变更，只用对发生变更的模块重新加载， 只需要精确的使相关模块与其临近的 HMR边界连接失效即可，这样HMR 更新速度就不会因为应用体积的增加而变慢而 Webpack 还要经历一次打包构建。所以 HMR 场景下，Vite 表现也要好于 Webpack。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3</a:t>
            </a:r>
            <a:r>
              <a:rPr lang="en-US" altLang="zh-CN" b="1" dirty="0"/>
              <a:t>.</a:t>
            </a:r>
            <a:r>
              <a:rPr b="1" dirty="0"/>
              <a:t> 核心原理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核心流程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564005"/>
            <a:ext cx="8154035" cy="191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Vite整个热更新过程可以分成四步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创建一个websocket服务端和client文件，启动服务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通过chokidar监听文件变更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当代码变更后，服务端进行判断并推送到客户端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客户端根据推送的信息执行不同操作的更新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3</a:t>
            </a:r>
            <a:r>
              <a:rPr lang="en-US" altLang="zh-CN" b="1" dirty="0"/>
              <a:t>.</a:t>
            </a:r>
            <a:r>
              <a:rPr b="1" dirty="0"/>
              <a:t> 核心原理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核心流程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360" y="1275715"/>
            <a:ext cx="8154035" cy="319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整体流程图：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085" y="1635760"/>
            <a:ext cx="6734810" cy="354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3</a:t>
            </a:r>
            <a:r>
              <a:rPr lang="en-US" altLang="zh-CN" b="1" dirty="0"/>
              <a:t>.</a:t>
            </a:r>
            <a:r>
              <a:rPr b="1" dirty="0"/>
              <a:t> 核心原理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基于esbuild的依赖预编译优化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275715"/>
            <a:ext cx="8154035" cy="3519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为什么需要预构建？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1.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支持commonJS依赖</a:t>
            </a:r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上面提到Vite是基于浏览器原生支持ESM的能力实现的，但要求用户的代码模块必须是ESM模块，因此必须将commonJs的文件提前处理，转化成 ESM 模块并缓存入 node_modules/.vite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减少模块和请求数量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除此之外，我们常用的lodash工具库，里面有很多包通过单独的文件相互导入，而 lodash-es这种包会有几百个子模块，当代码中出现 import { debounce } from 'lodash-es' 会发出几百个 HTTP 请求，这些请求会造成网络堵塞，影响页面的加载。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Vite 将有许多内部模块的 ESM 依赖关系转换为单个模块，以提高后续页面加载性能。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通过预构建 lodash-es 成为一个模块，也就只需要一个 HTTP 请求了！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430324" y="-1100658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4834454" y="1240622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38120" y="1358961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44435" y="1237777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16501" y="1108306"/>
            <a:ext cx="250454" cy="250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17724" y="1082954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52550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88222" y="1184422"/>
            <a:ext cx="322151" cy="3221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489058" y="1240492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203848" y="1371724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54540" y="1057221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835" y="1293555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20093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35416" y="114767"/>
            <a:ext cx="1231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3964944" y="566306"/>
            <a:ext cx="137245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0" kern="0" dirty="0" smtClean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55254" y="2002549"/>
            <a:ext cx="1602228" cy="1359398"/>
            <a:chOff x="5553262" y="2638733"/>
            <a:chExt cx="2397222" cy="2093640"/>
          </a:xfrm>
        </p:grpSpPr>
        <p:grpSp>
          <p:nvGrpSpPr>
            <p:cNvPr id="85" name="组合 8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88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9489" y="3110169"/>
              <a:ext cx="101028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001393" y="2013793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01028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231259" y="2693491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7" y="4183862"/>
              <a:ext cx="101028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681756" y="2686684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01028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268220" y="3580130"/>
            <a:ext cx="10585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Vite</a:t>
            </a: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介绍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64255" y="2139950"/>
            <a:ext cx="9531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前置知识</a:t>
            </a:r>
            <a:endParaRPr 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88802" y="3580242"/>
            <a:ext cx="99570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核心原理</a:t>
            </a:r>
            <a:endParaRPr 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012180" y="2139950"/>
            <a:ext cx="9271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总结</a:t>
            </a:r>
            <a:endParaRPr 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" presetClass="entr" presetSubtype="3" accel="52000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82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3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86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7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9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91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94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95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1" grpId="0"/>
          <p:bldP spid="22" grpId="0"/>
          <p:bldP spid="112" grpId="0"/>
          <p:bldP spid="115" grpId="0"/>
          <p:bldP spid="118" grpId="0"/>
          <p:bldP spid="1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1" grpId="0"/>
          <p:bldP spid="22" grpId="0"/>
          <p:bldP spid="112" grpId="0"/>
          <p:bldP spid="115" grpId="0"/>
          <p:bldP spid="118" grpId="0"/>
          <p:bldP spid="12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3</a:t>
            </a:r>
            <a:r>
              <a:rPr lang="en-US" altLang="zh-CN" b="1" dirty="0"/>
              <a:t>.</a:t>
            </a:r>
            <a:r>
              <a:rPr b="1" dirty="0"/>
              <a:t> 核心原理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为什么使用Esbuild?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3220085"/>
            <a:ext cx="8154035" cy="959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引用尤大的一句话：“快”就一个字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这是Esbuild首页的图。新一代的打包工具，提供了与Webpack、Rollup、Parcel 等工具相似的资源打包能力，但在时速上达到10～100倍的差距，耗时是Webpack2%~3%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50" y="1491615"/>
            <a:ext cx="7620000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3</a:t>
            </a:r>
            <a:r>
              <a:rPr lang="en-US" altLang="zh-CN" b="1" dirty="0"/>
              <a:t>.</a:t>
            </a:r>
            <a:r>
              <a:rPr b="1" dirty="0"/>
              <a:t> 核心原理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为什么使用Esbuild?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564005"/>
            <a:ext cx="8154035" cy="3199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编译运行 VS 解释运行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大多数前端打包工具都是基于 JavaScript 实现的，大家都知道JavaScript是解释型语言，边运行边解释。而 Esbuild 则选择使用 Go 语言编写，该语言可以编译为原生代码,在编译的时候都将语言转为机器语言，在启动的时候直接执行即可，在 CPU 密集场景下，Go 更具性能优势。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 VS 单线程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本质上是一门单线程语言，直到引入 WebWorker 之后才有可能在浏览器、Node 中实现多线程操作。就我对Webpack的源码理解，其源码也并未使用 WebWorker 提供的多线程能力。而GO天生的多线程优势。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3</a:t>
            </a:r>
            <a:r>
              <a:rPr lang="en-US" altLang="zh-CN" b="1" dirty="0"/>
              <a:t>.</a:t>
            </a:r>
            <a:r>
              <a:rPr b="1" dirty="0"/>
              <a:t> 核心原理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实现原理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564005"/>
            <a:ext cx="8154035" cy="2879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Vite预编译之后，将文件缓存在node_modules/.vite/文件夹下。根据以下地方来决定是否需要重新执行预构建。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package.json中：dependencies发生变化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包管理器的lockfile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如果想强制让Vite重新预构建依赖，可以使用--force启动开发服务器，或者直接删掉node_modules/.vite/文件夹。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194435" cy="375920"/>
          </a:xfrm>
        </p:spPr>
        <p:txBody>
          <a:bodyPr/>
          <a:lstStyle/>
          <a:p>
            <a:pPr algn="l"/>
            <a:r>
              <a:rPr b="1" dirty="0"/>
              <a:t>上手 vite</a:t>
            </a:r>
            <a:endParaRPr b="1" dirty="0"/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230" y="1059815"/>
            <a:ext cx="6783070" cy="4594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949960" cy="375920"/>
          </a:xfrm>
        </p:spPr>
        <p:txBody>
          <a:bodyPr/>
          <a:lstStyle/>
          <a:p>
            <a:pPr algn="l"/>
            <a:r>
              <a:rPr b="1" dirty="0"/>
              <a:t>4</a:t>
            </a:r>
            <a:r>
              <a:rPr lang="en-US" altLang="zh-CN" b="1" dirty="0"/>
              <a:t>.</a:t>
            </a:r>
            <a:r>
              <a:rPr b="1" dirty="0"/>
              <a:t> 总结</a:t>
            </a:r>
            <a:endParaRPr b="1" dirty="0"/>
          </a:p>
        </p:txBody>
      </p:sp>
      <p:sp>
        <p:nvSpPr>
          <p:cNvPr id="4" name="TextBox 1"/>
          <p:cNvSpPr txBox="1"/>
          <p:nvPr/>
        </p:nvSpPr>
        <p:spPr>
          <a:xfrm>
            <a:off x="467360" y="915670"/>
            <a:ext cx="8525510" cy="3913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最后总结下Vite相关的优缺点：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快速的冷启动: 采用No Bundle和esbuild预构建，速度远快于Webpack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高效的热更新：基于ESM实现，同时利用HTTP头来加速整个页面的重新加载，增加缓存策略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真正的按需加载: 基于浏览器ESM的支持，实现真正的按需加载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生态：目前Vite的生态不如Webapck，不过我觉得生态也只是时间上的问题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生产环境由于esbuild对css和代码分割不友好使用Rollup进行打包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Vite.js虽然才在构建打包场景兴起，但在很多场景下基本都会优于现有的解决方案。如果有生态、想要丰富的loader、plugins的要求可以考虑成熟的Webpack。在其余情况下，Vite.js不失为一个打包构建工具的好选择。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949960" cy="375920"/>
          </a:xfrm>
        </p:spPr>
        <p:txBody>
          <a:bodyPr/>
          <a:lstStyle/>
          <a:p>
            <a:pPr algn="l"/>
            <a:r>
              <a:rPr b="1" dirty="0"/>
              <a:t>4</a:t>
            </a:r>
            <a:r>
              <a:rPr lang="en-US" altLang="zh-CN" b="1" dirty="0"/>
              <a:t>.</a:t>
            </a:r>
            <a:r>
              <a:rPr b="1" dirty="0"/>
              <a:t> 总结</a:t>
            </a:r>
            <a:endParaRPr b="1" dirty="0"/>
          </a:p>
        </p:txBody>
      </p:sp>
      <p:sp>
        <p:nvSpPr>
          <p:cNvPr id="4" name="TextBox 1"/>
          <p:cNvSpPr txBox="1"/>
          <p:nvPr/>
        </p:nvSpPr>
        <p:spPr>
          <a:xfrm>
            <a:off x="467360" y="915670"/>
            <a:ext cx="5706110" cy="319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对了，vite 和 vue 一样，来自法语，中文是「快」的意思。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微信图片_202203242240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65" y="1275715"/>
            <a:ext cx="3933825" cy="3850640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27190" y="12727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24341" y="21109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98390" y="1360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81741" y="1741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608356" y="1626490"/>
            <a:ext cx="881380" cy="937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1010" y="2402999"/>
            <a:ext cx="881380" cy="937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45314" y="1564799"/>
            <a:ext cx="881380" cy="937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10954" y="2035636"/>
            <a:ext cx="881380" cy="937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598197" y="3288996"/>
            <a:ext cx="500908" cy="50090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740527" y="351330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575410" y="351366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79076" y="3632005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98665" y="3518326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85391" y="3510821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576425" y="364222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873480" y="3545432"/>
            <a:ext cx="250454" cy="250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750128" y="351202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174703" y="35200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382889" y="3569216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923888" y="332952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093506" y="3642512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29502" y="336561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229178" y="3457466"/>
            <a:ext cx="322151" cy="3221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099105" y="3510203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230014" y="351353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944804" y="364476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795496" y="3330265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713791" y="356659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216637" y="3372814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753607" y="350424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645160" cy="375920"/>
          </a:xfrm>
        </p:spPr>
        <p:txBody>
          <a:bodyPr/>
          <a:lstStyle/>
          <a:p>
            <a:pPr algn="l"/>
            <a:r>
              <a:rPr lang="zh-CN" altLang="en-US" b="1" dirty="0"/>
              <a:t>前言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5650" y="988060"/>
            <a:ext cx="7482840" cy="913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如果你有关注 Vue 的动态，就能发现 Vue 作者最近在捣鼓的新工具 vite目前已经</a:t>
            </a: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发布了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2.8.5</a:t>
            </a: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年时</a:t>
            </a: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，尤雨溪就已经在微博介绍过了 vite ，是一个基于浏览器原生 ESM 的开发服务器。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微博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7540" y="2139950"/>
            <a:ext cx="5092700" cy="2712085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8595" cy="375920"/>
          </a:xfrm>
        </p:spPr>
        <p:txBody>
          <a:bodyPr/>
          <a:lstStyle/>
          <a:p>
            <a:pPr algn="l"/>
            <a:r>
              <a:rPr lang="zh-CN" altLang="en-US" b="1" dirty="0"/>
              <a:t>1</a:t>
            </a:r>
            <a:r>
              <a:rPr lang="en-US" altLang="zh-CN" b="1" dirty="0"/>
              <a:t>.</a:t>
            </a:r>
            <a:r>
              <a:rPr lang="zh-CN" altLang="en-US" b="1" dirty="0"/>
              <a:t> Vite介绍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1832610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Vite是什么？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419860"/>
            <a:ext cx="7996555" cy="3199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Vite是新一代的前端构建工具，在尤雨溪开发Vue3.0的时候诞生。类似于Webpack+ Webpack-dev-server。其主要利用浏览器ESM特性导入组织代码，在服务器端按需编译返回，完全跳过了打包这个概念，服务器随起随用。生产中利用Rollup作为打包工具，号称下一代的前端构建工具。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Vite有如下特点：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快速的冷启动: No Bundle + esbuild 预构建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即时的模块热更新: 基于ESM的HMR，同时利用浏览器缓存策略提升速度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真正的按需加载: 利用浏览器ESM支持，实现真正的按需加载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8595" cy="375920"/>
          </a:xfrm>
        </p:spPr>
        <p:txBody>
          <a:bodyPr/>
          <a:lstStyle/>
          <a:p>
            <a:pPr algn="l"/>
            <a:r>
              <a:rPr lang="zh-CN" altLang="en-US" b="1" dirty="0"/>
              <a:t>1</a:t>
            </a:r>
            <a:r>
              <a:rPr lang="en-US" altLang="zh-CN" b="1" dirty="0"/>
              <a:t>.</a:t>
            </a:r>
            <a:r>
              <a:rPr lang="zh-CN" altLang="en-US" b="1" dirty="0"/>
              <a:t> Vite介绍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Vite和传统打包方式的对比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068219"/>
            <a:ext cx="9144000" cy="211069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8595" cy="375920"/>
          </a:xfrm>
        </p:spPr>
        <p:txBody>
          <a:bodyPr/>
          <a:lstStyle/>
          <a:p>
            <a:pPr algn="l"/>
            <a:r>
              <a:rPr lang="zh-CN" altLang="en-US" b="1" dirty="0"/>
              <a:t>1</a:t>
            </a:r>
            <a:r>
              <a:rPr lang="en-US" altLang="zh-CN" b="1" dirty="0"/>
              <a:t>.</a:t>
            </a:r>
            <a:r>
              <a:rPr lang="zh-CN" altLang="en-US" b="1" dirty="0"/>
              <a:t> Vite介绍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VS Webapck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419860"/>
            <a:ext cx="7996555" cy="2879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Webpack是近年来使用量最大，同时社区最完善的前端打包构建工具，新出的5.x版本对构建细节进行了优化，在部分场景下打包速度提升明显。Webpack在启动时，会先构建项目模块的依赖</a:t>
            </a:r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，如果在项目中的某个地方改动了代码，Webpack则会对相关的依赖重新打包，随着项目的增大，其打包速度也会下降。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相比于Webpack而言，没有打包的过程，而是直接启动了一个开发服务器devServer。Vite劫持浏览器的HTTP请求，在后端进行相应的处理将项目中使用的文件通过简单的分解与整合，然后再返回给浏览器(整个过程没有对文件进行打包编译)。所以编译速度很快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8595" cy="375920"/>
          </a:xfrm>
        </p:spPr>
        <p:txBody>
          <a:bodyPr/>
          <a:lstStyle/>
          <a:p>
            <a:pPr algn="l"/>
            <a:r>
              <a:rPr lang="zh-CN" altLang="en-US" b="1" dirty="0"/>
              <a:t>1</a:t>
            </a:r>
            <a:r>
              <a:rPr lang="en-US" altLang="zh-CN" b="1" dirty="0"/>
              <a:t>.</a:t>
            </a:r>
            <a:r>
              <a:rPr lang="zh-CN" altLang="en-US" b="1" dirty="0"/>
              <a:t> Vite介绍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VS SnowPack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419860"/>
            <a:ext cx="7996555" cy="2879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Snowpack 首次提出利用浏览器原生ESM能力的打包工具，其理念就是减少或避免整个bundle的打包。默认在 dev 和 production 环境都使用 unbundle 的方式来部署应用。但是它的构建时却是交给用户自己选择，整体的打包体验显得有点支离破碎。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 Vite 直接整合了 Rollup，为用户提供了完善、开箱即用的解决方案，并且由于这些集成，也方便扩展更多的高级功能。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两者较大的区别是在需要bundle打包的时候Vite 使用 Rollup 内置配置，而 Snowpack 通过其他插件将其委托给 Parcel/``webpack。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2</a:t>
            </a:r>
            <a:r>
              <a:rPr lang="en-US" altLang="zh-CN" b="1" dirty="0"/>
              <a:t>.</a:t>
            </a:r>
            <a:r>
              <a:rPr b="1" dirty="0"/>
              <a:t> 前置知识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ESM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67995" y="1419860"/>
            <a:ext cx="7996555" cy="2879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在了解Vite之前，需要先了解下ESM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M是JavaScript提出的官方标准化模块系统，不同于之前的CJS，AMD，CMD等等，ESM提供了更原生以及更动态的模块加载方案，最重要的就是它是浏览器原生支持的，也就是说我们可以直接在浏览器中去执行import，动态引入我们需要的模块，而不是把所有模块打包在一起。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目前ESM模块化已经支持92%以上的浏览器，而且作为 ECMA 标准，未来会有更多浏览器支持ECMA规范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84649" y="250504"/>
            <a:ext cx="1457960" cy="375920"/>
          </a:xfrm>
        </p:spPr>
        <p:txBody>
          <a:bodyPr/>
          <a:lstStyle/>
          <a:p>
            <a:pPr algn="l"/>
            <a:r>
              <a:rPr b="1" dirty="0"/>
              <a:t>2</a:t>
            </a:r>
            <a:r>
              <a:rPr lang="en-US" altLang="zh-CN" b="1" dirty="0"/>
              <a:t>.</a:t>
            </a:r>
            <a:r>
              <a:rPr b="1" dirty="0"/>
              <a:t> 前置知识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995" y="915670"/>
            <a:ext cx="3767455" cy="304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ESM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05" y="1491615"/>
            <a:ext cx="8315325" cy="3398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566,&quot;width&quot;:6696}"/>
</p:tagLst>
</file>

<file path=ppt/tags/tag2.xml><?xml version="1.0" encoding="utf-8"?>
<p:tagLst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4617</Words>
  <Application>WPS 演示</Application>
  <PresentationFormat>全屏显示(16:9)</PresentationFormat>
  <Paragraphs>230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仿宋_GB2312</vt:lpstr>
      <vt:lpstr>仿宋</vt:lpstr>
      <vt:lpstr>Arial</vt:lpstr>
      <vt:lpstr>DFGothic-EB</vt:lpstr>
      <vt:lpstr>Arial Unicode MS</vt:lpstr>
      <vt:lpstr>Calibri</vt:lpstr>
      <vt:lpstr>Office 主题​​</vt:lpstr>
      <vt:lpstr>PowerPoint 演示文稿</vt:lpstr>
      <vt:lpstr>PowerPoint 演示文稿</vt:lpstr>
      <vt:lpstr>前言</vt:lpstr>
      <vt:lpstr>1. Vite介绍</vt:lpstr>
      <vt:lpstr>1. Vite介绍</vt:lpstr>
      <vt:lpstr>1. Vite介绍</vt:lpstr>
      <vt:lpstr>1. Vite介绍</vt:lpstr>
      <vt:lpstr>2. 前置知识</vt:lpstr>
      <vt:lpstr>2. 前置知识</vt:lpstr>
      <vt:lpstr>2. 前置知识</vt:lpstr>
      <vt:lpstr>2. 前置知识</vt:lpstr>
      <vt:lpstr>2. 前置知识</vt:lpstr>
      <vt:lpstr>3. 核心原理</vt:lpstr>
      <vt:lpstr>3. 核心原理</vt:lpstr>
      <vt:lpstr>3. 核心原理</vt:lpstr>
      <vt:lpstr>3. 核心原理</vt:lpstr>
      <vt:lpstr>3. 核心原理</vt:lpstr>
      <vt:lpstr>3. 核心原理</vt:lpstr>
      <vt:lpstr>3. 核心原理</vt:lpstr>
      <vt:lpstr>3. 核心原理</vt:lpstr>
      <vt:lpstr>3. 核心原理</vt:lpstr>
      <vt:lpstr>3. 核心原理</vt:lpstr>
      <vt:lpstr>上手 vite</vt:lpstr>
      <vt:lpstr>4. 总结</vt:lpstr>
      <vt:lpstr>4. 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FAVOR.P</dc:creator>
  <cp:keywords>plus206</cp:keywords>
  <cp:category>plus206</cp:category>
  <cp:lastModifiedBy>A</cp:lastModifiedBy>
  <cp:revision>958</cp:revision>
  <dcterms:created xsi:type="dcterms:W3CDTF">2015-04-24T01:01:00Z</dcterms:created>
  <dcterms:modified xsi:type="dcterms:W3CDTF">2022-03-25T13:30:16Z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ECBEFB6F6CCE4155A3131FF11434958A</vt:lpwstr>
  </property>
  <property fmtid="{D5CDD505-2E9C-101B-9397-08002B2CF9AE}" pid="3" name="KSOProductBuildVer">
    <vt:lpwstr>2052-11.1.0.11365</vt:lpwstr>
  </property>
</Properties>
</file>