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9" r:id="rId4"/>
    <p:sldId id="275" r:id="rId5"/>
    <p:sldId id="276" r:id="rId6"/>
    <p:sldId id="277" r:id="rId7"/>
    <p:sldId id="260" r:id="rId8"/>
    <p:sldId id="261" r:id="rId9"/>
    <p:sldId id="262" r:id="rId10"/>
    <p:sldId id="278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2" r:id="rId22"/>
    <p:sldId id="274" r:id="rId23"/>
    <p:sldId id="27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&#1048;&#1085;&#1089;&#1090;&#1080;&#1090;&#1091;&#1090;\&#1044;&#1080;&#1087;&#1083;&#1086;&#1084;&#1085;&#1080;&#1082;&#1080;\2021\&#1052;&#1077;&#1083;&#1080;&#1082;&#1103;&#1085;\&#1057;&#1082;&#1086;&#1088;&#1086;&#1089;&#1090;&#1100;%20&#1076;&#1086;&#1089;&#1090;&#1091;&#1087;&#1072;%20&#1080;%20&#1089;&#1082;&#1086;&#1088;&#1086;&#1089;&#1090;&#1100;%20&#1089;&#1086;&#1079;&#1076;&#1072;&#1085;&#1080;&#1103;%20m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Время формирования std::map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Лист1!$B$4:$B$13</c:f>
              <c:numCache>
                <c:formatCode>General</c:formatCode>
                <c:ptCount val="10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  <c:pt idx="5">
                  <c:v>6000000</c:v>
                </c:pt>
                <c:pt idx="6">
                  <c:v>7000000</c:v>
                </c:pt>
                <c:pt idx="7">
                  <c:v>8000000</c:v>
                </c:pt>
                <c:pt idx="8">
                  <c:v>9000000</c:v>
                </c:pt>
                <c:pt idx="9">
                  <c:v>10000000</c:v>
                </c:pt>
              </c:numCache>
            </c:numRef>
          </c:xVal>
          <c:yVal>
            <c:numRef>
              <c:f>Лист1!$C$4:$C$13</c:f>
              <c:numCache>
                <c:formatCode>General</c:formatCode>
                <c:ptCount val="10"/>
                <c:pt idx="0">
                  <c:v>609</c:v>
                </c:pt>
                <c:pt idx="1">
                  <c:v>1250</c:v>
                </c:pt>
                <c:pt idx="2">
                  <c:v>1890</c:v>
                </c:pt>
                <c:pt idx="3">
                  <c:v>2563</c:v>
                </c:pt>
                <c:pt idx="4">
                  <c:v>3219</c:v>
                </c:pt>
                <c:pt idx="5">
                  <c:v>3890</c:v>
                </c:pt>
                <c:pt idx="6">
                  <c:v>4562</c:v>
                </c:pt>
                <c:pt idx="7">
                  <c:v>5234</c:v>
                </c:pt>
                <c:pt idx="8">
                  <c:v>5922</c:v>
                </c:pt>
                <c:pt idx="9">
                  <c:v>6610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4C-4AC6-9055-D5B1C0984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30656"/>
        <c:axId val="97131136"/>
      </c:scatterChart>
      <c:valAx>
        <c:axId val="96630656"/>
        <c:scaling>
          <c:orientation val="minMax"/>
          <c:max val="1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131136"/>
        <c:crosses val="autoZero"/>
        <c:crossBetween val="midCat"/>
      </c:valAx>
      <c:valAx>
        <c:axId val="9713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63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2AF0-8713-47D8-82B0-B67D60552DCF}" type="datetimeFigureOut">
              <a:rPr lang="ru-RU" smtClean="0"/>
              <a:pPr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585B-F61A-46CD-BCA5-CD717E025D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5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AE9B56-31A7-40A6-867D-5B8AB75064D6}" type="datetime1">
              <a:rPr lang="ru-RU" smtClean="0"/>
              <a:t>20.06.2021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D00D8-377F-42E2-960C-9161F8184F10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2D4F3-E95F-47CC-BA49-9259D4E6E92A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39EB3-2591-475C-AF38-691D87EA306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D9A66-ACB6-4F59-BFA6-BDD4939A0F44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7F7927-867F-4195-8748-94F06BBF568E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DBFC94-7914-4CB5-80EB-8397632DF2F5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C5D781-8D39-4729-A2B9-06B7D9E62A06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715D66-03BC-46C0-816F-95330AC3AA66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5DC32-14C0-4453-89C6-1A425BCEA09B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A632-F683-4439-A9F2-CF92DEB368B1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18054B-2E3D-4466-A73B-8FA48748D737}" type="datetime1">
              <a:rPr lang="ru-RU" smtClean="0"/>
              <a:t>20.06.2021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iterator/end" TargetMode="External"/><Relationship Id="rId2" Type="http://schemas.openxmlformats.org/officeDocument/2006/relationships/hyperlink" Target="http://en.cppreference.com/w/cpp/iterator/begin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iterator/begin" TargetMode="External"/><Relationship Id="rId2" Type="http://schemas.openxmlformats.org/officeDocument/2006/relationships/hyperlink" Target="http://en.cppreference.com/w/cpp/container/vecto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cppreference.com/w/cpp/iterator/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3647" y="2060848"/>
            <a:ext cx="763284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Выпускная квалификационная работа на тему:</a:t>
            </a:r>
          </a:p>
          <a:p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Создать программу, автоматизирующую оптимизацию производительности участков поиска элементов данных в контейнерах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::list 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::vector 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 помощью индексированных контейнеров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::map 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 программах написанных на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C++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7" y="5539316"/>
            <a:ext cx="7338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Студент: </a:t>
            </a:r>
            <a:r>
              <a:rPr lang="ru-RU" sz="2400" dirty="0" err="1"/>
              <a:t>Меликян</a:t>
            </a:r>
            <a:r>
              <a:rPr lang="ru-RU" sz="2400" dirty="0"/>
              <a:t> Рафаэль </a:t>
            </a:r>
            <a:r>
              <a:rPr lang="ru-RU" sz="2400" dirty="0" err="1"/>
              <a:t>Арменович</a:t>
            </a:r>
            <a:endParaRPr lang="ru-RU" sz="2400" dirty="0"/>
          </a:p>
          <a:p>
            <a:r>
              <a:rPr lang="ru-RU" sz="2400" dirty="0"/>
              <a:t>Руководитель доц., к.т.н. </a:t>
            </a:r>
            <a:r>
              <a:rPr lang="ru-RU" sz="2400" dirty="0" err="1"/>
              <a:t>Томаев</a:t>
            </a:r>
            <a:r>
              <a:rPr lang="ru-RU" sz="2400" dirty="0"/>
              <a:t> Мурат </a:t>
            </a:r>
            <a:r>
              <a:rPr lang="ru-RU" sz="2400" dirty="0" err="1" smtClean="0"/>
              <a:t>Хасанбекович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86718" y="50684"/>
            <a:ext cx="65296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МИНИСТЕРСТВО ОБРАЗОВАНИЯ И НАУКИ </a:t>
            </a:r>
            <a:r>
              <a:rPr lang="ru-RU" sz="2000" dirty="0" smtClean="0"/>
              <a:t>РОССИЙСКОЙ</a:t>
            </a:r>
            <a:r>
              <a:rPr lang="en-US" sz="2000" dirty="0" smtClean="0"/>
              <a:t> </a:t>
            </a:r>
            <a:r>
              <a:rPr lang="ru-RU" sz="2000" dirty="0" smtClean="0"/>
              <a:t>ФЕДЕРАЦИИ </a:t>
            </a:r>
            <a:r>
              <a:rPr lang="ru-RU" sz="2000" dirty="0"/>
              <a:t>Ф</a:t>
            </a:r>
            <a:r>
              <a:rPr lang="ru-RU" sz="2000" dirty="0" smtClean="0"/>
              <a:t>ГБОУ </a:t>
            </a:r>
            <a:r>
              <a:rPr lang="ru-RU" sz="2000" dirty="0"/>
              <a:t>ВО</a:t>
            </a:r>
          </a:p>
          <a:p>
            <a:pPr algn="ctr"/>
            <a:r>
              <a:rPr lang="ru-RU" sz="2000" dirty="0"/>
              <a:t>"СЕВЕРО-КАВКАЗСКИЙ ГОРНО-МЕТАЛЛУРГИЧЕСКИЙ ИНСТИТУТ"</a:t>
            </a:r>
          </a:p>
          <a:p>
            <a:pPr algn="ctr"/>
            <a:r>
              <a:rPr lang="ru-RU" sz="2000" dirty="0"/>
              <a:t>(ГОСУДАРСТВЕННЫЙ ТЕХНОЛОГИЧЕСКИЙ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11225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375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Пример решения задачи вручную  (продолжение)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196752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b="1" dirty="0"/>
              <a:t>200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  <a:endParaRPr lang="ru-RU" sz="1200" dirty="0"/>
          </a:p>
          <a:p>
            <a:r>
              <a:rPr lang="en-US" sz="1200" dirty="0"/>
              <a:t>    {</a:t>
            </a:r>
            <a:endParaRPr lang="ru-RU" sz="1200" dirty="0"/>
          </a:p>
          <a:p>
            <a:r>
              <a:rPr lang="en-US" sz="1200" dirty="0"/>
              <a:t>	auto result2 = </a:t>
            </a:r>
            <a:r>
              <a:rPr lang="en-US" sz="1200" dirty="0" err="1"/>
              <a:t>std</a:t>
            </a:r>
            <a:r>
              <a:rPr lang="en-US" sz="1200" dirty="0"/>
              <a:t>::find(</a:t>
            </a:r>
            <a:r>
              <a:rPr lang="en-US" sz="1200" u="sng" dirty="0" err="1">
                <a:hlinkClick r:id="rId2"/>
              </a:rPr>
              <a:t>std</a:t>
            </a:r>
            <a:r>
              <a:rPr lang="en-US" sz="1200" u="sng" dirty="0">
                <a:hlinkClick r:id="rId2"/>
              </a:rPr>
              <a:t>::begin</a:t>
            </a:r>
            <a:r>
              <a:rPr lang="en-US" sz="1200" dirty="0"/>
              <a:t>(x2), </a:t>
            </a:r>
            <a:r>
              <a:rPr lang="en-US" sz="1200" u="sng" dirty="0" err="1">
                <a:hlinkClick r:id="rId3"/>
              </a:rPr>
              <a:t>std</a:t>
            </a:r>
            <a:r>
              <a:rPr lang="en-US" sz="1200" u="sng" dirty="0">
                <a:hlinkClick r:id="rId3"/>
              </a:rPr>
              <a:t>::end</a:t>
            </a:r>
            <a:r>
              <a:rPr lang="en-US" sz="1200" dirty="0"/>
              <a:t>(x2), </a:t>
            </a:r>
            <a:endParaRPr lang="ru-RU" sz="1200" dirty="0"/>
          </a:p>
          <a:p>
            <a:r>
              <a:rPr lang="en-US" sz="1200" dirty="0"/>
              <a:t>		        700.0*(double)rand()/(double)RAND_MAX 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&lt;&lt; (result2=x2.end()?"</a:t>
            </a:r>
            <a:r>
              <a:rPr lang="ru-RU" sz="1200" dirty="0"/>
              <a:t>Значение найдено</a:t>
            </a:r>
            <a:r>
              <a:rPr lang="en-US" sz="1200" dirty="0"/>
              <a:t>!": </a:t>
            </a:r>
            <a:endParaRPr lang="ru-RU" sz="1200" dirty="0"/>
          </a:p>
          <a:p>
            <a:r>
              <a:rPr lang="en-US" sz="1200" dirty="0"/>
              <a:t>				"</a:t>
            </a:r>
            <a:r>
              <a:rPr lang="ru-RU" sz="1200" dirty="0"/>
              <a:t>Значение не найдено</a:t>
            </a:r>
            <a:r>
              <a:rPr lang="en-US" sz="1200" dirty="0"/>
              <a:t>!";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dirty="0"/>
              <a:t>auto result3 = </a:t>
            </a:r>
            <a:r>
              <a:rPr lang="en-US" sz="1200" dirty="0" err="1"/>
              <a:t>std</a:t>
            </a:r>
            <a:r>
              <a:rPr lang="en-US" sz="1200" dirty="0"/>
              <a:t>::find(</a:t>
            </a:r>
            <a:r>
              <a:rPr lang="en-US" sz="1200" u="sng" dirty="0" err="1">
                <a:hlinkClick r:id="rId2"/>
              </a:rPr>
              <a:t>std</a:t>
            </a:r>
            <a:r>
              <a:rPr lang="en-US" sz="1200" u="sng" dirty="0">
                <a:hlinkClick r:id="rId2"/>
              </a:rPr>
              <a:t>::begin</a:t>
            </a:r>
            <a:r>
              <a:rPr lang="en-US" sz="1200" dirty="0"/>
              <a:t>(x3), </a:t>
            </a:r>
            <a:r>
              <a:rPr lang="en-US" sz="1200" u="sng" dirty="0" err="1">
                <a:hlinkClick r:id="rId3"/>
              </a:rPr>
              <a:t>std</a:t>
            </a:r>
            <a:r>
              <a:rPr lang="en-US" sz="1200" u="sng" dirty="0">
                <a:hlinkClick r:id="rId3"/>
              </a:rPr>
              <a:t>::end</a:t>
            </a:r>
            <a:r>
              <a:rPr lang="en-US" sz="1200" dirty="0"/>
              <a:t>(x3), </a:t>
            </a:r>
            <a:endParaRPr lang="ru-RU" sz="1200" dirty="0"/>
          </a:p>
          <a:p>
            <a:r>
              <a:rPr lang="en-US" sz="1200" dirty="0"/>
              <a:t>		        (</a:t>
            </a:r>
            <a:r>
              <a:rPr lang="en-US" sz="1200" dirty="0" err="1"/>
              <a:t>int</a:t>
            </a:r>
            <a:r>
              <a:rPr lang="en-US" sz="1200" dirty="0"/>
              <a:t>)(500.0*(double)rand()/(double)RAND_MAX) );</a:t>
            </a:r>
            <a:endParaRPr lang="ru-RU" sz="1200" dirty="0"/>
          </a:p>
          <a:p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&lt;&lt; (result3=x3.end()?"</a:t>
            </a:r>
            <a:r>
              <a:rPr lang="ru-RU" sz="1200" dirty="0"/>
              <a:t>Значение найдено</a:t>
            </a:r>
            <a:r>
              <a:rPr lang="en-US" sz="1200" dirty="0"/>
              <a:t>!": 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ru-RU" sz="1200" dirty="0"/>
              <a:t>"Значение не найдено!";</a:t>
            </a:r>
          </a:p>
          <a:p>
            <a:r>
              <a:rPr lang="ru-RU" sz="1200" dirty="0"/>
              <a:t> </a:t>
            </a:r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 </a:t>
            </a:r>
          </a:p>
          <a:p>
            <a:r>
              <a:rPr lang="ru-RU" sz="1200" dirty="0"/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2324"/>
              </p:ext>
            </p:extLst>
          </p:nvPr>
        </p:nvGraphicFramePr>
        <p:xfrm>
          <a:off x="1234309" y="4797152"/>
          <a:ext cx="3543300" cy="160020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76300"/>
                <a:gridCol w="889000"/>
                <a:gridCol w="889000"/>
                <a:gridCol w="8890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M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b="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{n}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1000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700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500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{v}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{P}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{b}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26905" y="4273932"/>
            <a:ext cx="3420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Входные данные, полученные на основании анализа исходного кода.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8058"/>
              </p:ext>
            </p:extLst>
          </p:nvPr>
        </p:nvGraphicFramePr>
        <p:xfrm>
          <a:off x="5220072" y="4802527"/>
          <a:ext cx="3614420" cy="160020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008112"/>
                <a:gridCol w="828308"/>
                <a:gridCol w="889000"/>
                <a:gridCol w="8890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s_compare</a:t>
                      </a:r>
                      <a:endParaRPr lang="ru-RU" sz="11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1.00E+13 байт</a:t>
                      </a:r>
                      <a:r>
                        <a:rPr lang="en-US" sz="1400" b="0" dirty="0" smtClean="0">
                          <a:effectLst/>
                        </a:rPr>
                        <a:t>/</a:t>
                      </a:r>
                      <a:r>
                        <a:rPr lang="ru-RU" sz="1400" b="0" dirty="0" smtClean="0">
                          <a:effectLst/>
                        </a:rPr>
                        <a:t>сек</a:t>
                      </a:r>
                      <a:endParaRPr lang="ru-RU" sz="11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s_map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1.00E+10 байт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сек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{t}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4E-13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8E-13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4E-13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V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7000 байт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08104" y="4273932"/>
            <a:ext cx="3168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2.3. Дополнительные входные данные.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375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Пример решения задачи вручную  (продолжение)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23743"/>
              </p:ext>
            </p:extLst>
          </p:nvPr>
        </p:nvGraphicFramePr>
        <p:xfrm>
          <a:off x="1619672" y="1484784"/>
          <a:ext cx="6984776" cy="3672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961"/>
                <a:gridCol w="402001"/>
                <a:gridCol w="404957"/>
                <a:gridCol w="1163883"/>
                <a:gridCol w="1232608"/>
                <a:gridCol w="858687"/>
                <a:gridCol w="1316112"/>
                <a:gridCol w="1218567"/>
              </a:tblGrid>
              <a:tr h="3778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z1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z2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z3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Tmap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Tvector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Tlist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Ограничение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0.000000656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0.000000956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2.00717E-07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0.000000656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8.56717E-07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5.61512E-07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5600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1.46151E-06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7.62229E-07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+Infiniy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4.11959E-07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0.000000056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7.67959E-07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6.12676E-07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0.000000056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6.68676E-07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270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9.73471E-07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0.0000003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9600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+Infiniy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78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1.17419E-06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11600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+Infiniy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782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 min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6.68676E-07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Алгоритм работы программы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225783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Анализируем текст программы, выбранный пользователем;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Разбиваем по шаблону весь текст и находим необходимые блоки кода;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Определяем, возможно, неоптимальные участки кода, путём проверки: если в найденных блоках имеется поиск элементов  в контейнерах, то, считаем, что это неоптимальный код, и мы будем его рассматривать.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Определяем тип рассматриваемых контейнеров;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Методом Монте-Карло определяем оптимальное решение, т.е. решение, где выигрыш будет максимальным, а затрачиваемые ресурсы удовлетворяют введённому ограничению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85986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460" y="1389275"/>
            <a:ext cx="700313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643844"/>
            <a:ext cx="24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текста из файла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73915" y="1340768"/>
            <a:ext cx="7308000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715852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анализа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743" y="1412776"/>
            <a:ext cx="7452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4688178"/>
            <a:ext cx="603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работы программы при автоматическом расчёте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808" y="1268760"/>
            <a:ext cx="7452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Экспериментальная часть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53761" y="908720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Эффективность оптимизации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748" y="1405782"/>
            <a:ext cx="73136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#include "</a:t>
            </a:r>
            <a:r>
              <a:rPr lang="en-US" sz="1100" dirty="0" err="1"/>
              <a:t>stdafx.h</a:t>
            </a:r>
            <a:r>
              <a:rPr lang="en-US" sz="1100" dirty="0"/>
              <a:t>"</a:t>
            </a:r>
            <a:endParaRPr lang="ru-RU" sz="1100" dirty="0"/>
          </a:p>
          <a:p>
            <a:r>
              <a:rPr lang="en-US" sz="1100" dirty="0"/>
              <a:t>#include &lt;</a:t>
            </a:r>
            <a:r>
              <a:rPr lang="en-US" sz="1100" dirty="0" err="1"/>
              <a:t>iostream</a:t>
            </a:r>
            <a:r>
              <a:rPr lang="en-US" sz="1100" dirty="0"/>
              <a:t>&gt;</a:t>
            </a:r>
            <a:endParaRPr lang="ru-RU" sz="1100" dirty="0"/>
          </a:p>
          <a:p>
            <a:r>
              <a:rPr lang="en-US" sz="1100" dirty="0"/>
              <a:t>#include &lt;list&gt;</a:t>
            </a:r>
            <a:endParaRPr lang="ru-RU" sz="1100" dirty="0"/>
          </a:p>
          <a:p>
            <a:r>
              <a:rPr lang="en-US" sz="1100" dirty="0"/>
              <a:t>#include &lt;vector&gt;</a:t>
            </a:r>
            <a:endParaRPr lang="ru-RU" sz="1100" dirty="0"/>
          </a:p>
          <a:p>
            <a:r>
              <a:rPr lang="en-US" sz="1100" dirty="0"/>
              <a:t>#include &lt;map&gt;</a:t>
            </a:r>
            <a:endParaRPr lang="ru-RU" sz="1100" dirty="0"/>
          </a:p>
          <a:p>
            <a:r>
              <a:rPr lang="en-US" sz="1100" dirty="0"/>
              <a:t>#include &lt;</a:t>
            </a:r>
            <a:r>
              <a:rPr lang="en-US" sz="1100" dirty="0" err="1"/>
              <a:t>windows.h</a:t>
            </a:r>
            <a:r>
              <a:rPr lang="en-US" sz="1100" dirty="0"/>
              <a:t>&gt;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#define N </a:t>
            </a:r>
            <a:r>
              <a:rPr lang="ru-RU" sz="1100" dirty="0" smtClean="0">
                <a:latin typeface="Gill Sans MT (Основной текст)"/>
              </a:rPr>
              <a:t>1</a:t>
            </a:r>
            <a:r>
              <a:rPr lang="en-US" sz="1100" dirty="0" smtClean="0"/>
              <a:t>00000</a:t>
            </a:r>
            <a:endParaRPr lang="ru-RU" sz="1100" dirty="0"/>
          </a:p>
          <a:p>
            <a:r>
              <a:rPr lang="en-US" sz="1100" dirty="0"/>
              <a:t>#define P 1000</a:t>
            </a:r>
            <a:endParaRPr lang="ru-RU" sz="1100" dirty="0"/>
          </a:p>
          <a:p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 main()</a:t>
            </a:r>
            <a:endParaRPr lang="ru-RU" sz="1100" dirty="0"/>
          </a:p>
          <a:p>
            <a:r>
              <a:rPr lang="en-US" sz="1100" dirty="0"/>
              <a:t>{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setlocale</a:t>
            </a:r>
            <a:r>
              <a:rPr lang="en-US" sz="1100" dirty="0"/>
              <a:t>(LC_ALL, "</a:t>
            </a:r>
            <a:r>
              <a:rPr lang="en-US" sz="1100" dirty="0" err="1"/>
              <a:t>rus</a:t>
            </a:r>
            <a:r>
              <a:rPr lang="en-US" sz="1100" dirty="0"/>
              <a:t>");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::vector&lt;double&gt; </a:t>
            </a:r>
            <a:r>
              <a:rPr lang="en-US" sz="1100" dirty="0" err="1"/>
              <a:t>somethingVector</a:t>
            </a:r>
            <a:r>
              <a:rPr lang="en-US" sz="1100" dirty="0"/>
              <a:t>(N);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::list&lt;double&gt; </a:t>
            </a:r>
            <a:r>
              <a:rPr lang="en-US" sz="1100" dirty="0" err="1"/>
              <a:t>somethingList</a:t>
            </a:r>
            <a:r>
              <a:rPr lang="en-US" sz="1100" dirty="0"/>
              <a:t>(N);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::map&lt;double, </a:t>
            </a:r>
            <a:r>
              <a:rPr lang="en-US" sz="1100" dirty="0" err="1"/>
              <a:t>int</a:t>
            </a:r>
            <a:r>
              <a:rPr lang="en-US" sz="1100" dirty="0"/>
              <a:t>&gt; </a:t>
            </a:r>
            <a:r>
              <a:rPr lang="en-US" sz="1100" dirty="0" err="1"/>
              <a:t>somethingMap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N;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  <a:endParaRPr lang="ru-RU" sz="1100" dirty="0"/>
          </a:p>
          <a:p>
            <a:r>
              <a:rPr lang="en-US" sz="1100" dirty="0"/>
              <a:t>	{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somethingVector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(double)rand();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somethingList.push_back</a:t>
            </a:r>
            <a:r>
              <a:rPr lang="en-US" sz="1100" dirty="0"/>
              <a:t>(</a:t>
            </a:r>
            <a:r>
              <a:rPr lang="en-US" sz="1100" dirty="0" err="1"/>
              <a:t>somethingVector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somethingMap.insert</a:t>
            </a:r>
            <a:r>
              <a:rPr lang="en-US" sz="1100" dirty="0"/>
              <a:t>(</a:t>
            </a:r>
            <a:r>
              <a:rPr lang="en-US" sz="1100" dirty="0" err="1"/>
              <a:t>make_pair</a:t>
            </a:r>
            <a:r>
              <a:rPr lang="en-US" sz="1100" dirty="0"/>
              <a:t>(</a:t>
            </a:r>
            <a:r>
              <a:rPr lang="en-US" sz="1100" dirty="0" err="1"/>
              <a:t>somethingVector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], </a:t>
            </a:r>
            <a:r>
              <a:rPr lang="en-US" sz="1100" dirty="0" err="1"/>
              <a:t>i</a:t>
            </a:r>
            <a:r>
              <a:rPr lang="en-US" sz="1100" dirty="0"/>
              <a:t>));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ru-RU" sz="1100" dirty="0" smtClean="0"/>
              <a:t>	</a:t>
            </a:r>
            <a:r>
              <a:rPr lang="en-US" sz="1100" dirty="0" err="1" smtClean="0"/>
              <a:t>std</a:t>
            </a:r>
            <a:r>
              <a:rPr lang="en-US" sz="1100" dirty="0"/>
              <a:t>::vector&lt;double&gt; </a:t>
            </a:r>
            <a:r>
              <a:rPr lang="en-US" sz="1100" dirty="0" err="1"/>
              <a:t>ToFind</a:t>
            </a:r>
            <a:r>
              <a:rPr lang="en-US" sz="1100" dirty="0"/>
              <a:t>(P);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ind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P;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  <a:endParaRPr lang="ru-RU" sz="1100" dirty="0"/>
          </a:p>
          <a:p>
            <a:r>
              <a:rPr lang="en-US" sz="1100" dirty="0"/>
              <a:t>	{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ind</a:t>
            </a:r>
            <a:r>
              <a:rPr lang="en-US" sz="1100" dirty="0"/>
              <a:t> = (</a:t>
            </a:r>
            <a:r>
              <a:rPr lang="en-US" sz="1100" dirty="0" err="1"/>
              <a:t>int</a:t>
            </a:r>
            <a:r>
              <a:rPr lang="en-US" sz="1100" dirty="0"/>
              <a:t>)((double)N * (double)rand() / (double)RAND_MAX - 0.5);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ToFind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somethingVector.at(</a:t>
            </a:r>
            <a:r>
              <a:rPr lang="en-US" sz="1100" dirty="0" err="1"/>
              <a:t>ind</a:t>
            </a:r>
            <a:r>
              <a:rPr lang="en-US" sz="1100" dirty="0"/>
              <a:t>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Экспериментальная</a:t>
            </a:r>
            <a:r>
              <a:rPr lang="ru-RU" sz="3600" dirty="0" smtClean="0"/>
              <a:t>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53761" y="836712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Эффективность оптимизации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748" y="1340768"/>
            <a:ext cx="71696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DWORD start1 = </a:t>
            </a:r>
            <a:r>
              <a:rPr lang="en-US" sz="1100" dirty="0" err="1"/>
              <a:t>GetTickCount</a:t>
            </a:r>
            <a:r>
              <a:rPr lang="en-US" sz="1100" dirty="0"/>
              <a:t>();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&lt;P;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  <a:endParaRPr lang="ru-RU" sz="1100" dirty="0"/>
          </a:p>
          <a:p>
            <a:r>
              <a:rPr lang="en-US" sz="1100" dirty="0"/>
              <a:t>	{</a:t>
            </a:r>
            <a:endParaRPr lang="ru-RU" sz="1100" dirty="0"/>
          </a:p>
          <a:p>
            <a:r>
              <a:rPr lang="en-US" sz="1100" dirty="0"/>
              <a:t>	auto result1 = </a:t>
            </a:r>
            <a:r>
              <a:rPr lang="en-US" sz="1100" dirty="0" err="1"/>
              <a:t>std</a:t>
            </a:r>
            <a:r>
              <a:rPr lang="en-US" sz="1100" dirty="0"/>
              <a:t>::find(</a:t>
            </a:r>
            <a:r>
              <a:rPr lang="en-US" sz="1100" dirty="0" err="1"/>
              <a:t>std</a:t>
            </a:r>
            <a:r>
              <a:rPr lang="en-US" sz="1100" dirty="0"/>
              <a:t>::begin(</a:t>
            </a:r>
            <a:r>
              <a:rPr lang="en-US" sz="1100" dirty="0" err="1"/>
              <a:t>somethingVector</a:t>
            </a:r>
            <a:r>
              <a:rPr lang="en-US" sz="1100" dirty="0"/>
              <a:t>), </a:t>
            </a:r>
            <a:r>
              <a:rPr lang="en-US" sz="1100" dirty="0" err="1"/>
              <a:t>std</a:t>
            </a:r>
            <a:r>
              <a:rPr lang="en-US" sz="1100" dirty="0"/>
              <a:t>::end(</a:t>
            </a:r>
            <a:r>
              <a:rPr lang="en-US" sz="1100" dirty="0" err="1"/>
              <a:t>somethingVector</a:t>
            </a:r>
            <a:r>
              <a:rPr lang="en-US" sz="1100" dirty="0"/>
              <a:t>), </a:t>
            </a:r>
            <a:r>
              <a:rPr lang="en-US" sz="1100" dirty="0" err="1"/>
              <a:t>ToFind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  <a:endParaRPr lang="ru-RU" sz="1100" dirty="0"/>
          </a:p>
          <a:p>
            <a:r>
              <a:rPr lang="en-US" sz="1100" dirty="0"/>
              <a:t>	//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(result1 != </a:t>
            </a:r>
            <a:r>
              <a:rPr lang="en-US" sz="1100" dirty="0" err="1"/>
              <a:t>somethingVector.end</a:t>
            </a:r>
            <a:r>
              <a:rPr lang="en-US" sz="1100" dirty="0"/>
              <a:t>());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	DWORD time1 = </a:t>
            </a:r>
            <a:r>
              <a:rPr lang="en-US" sz="1100" dirty="0" err="1"/>
              <a:t>GetTickCount</a:t>
            </a:r>
            <a:r>
              <a:rPr lang="en-US" sz="1100" dirty="0"/>
              <a:t>() - start1;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DWORD start2 = </a:t>
            </a:r>
            <a:r>
              <a:rPr lang="en-US" sz="1100" dirty="0" err="1"/>
              <a:t>GetTickCount</a:t>
            </a:r>
            <a:r>
              <a:rPr lang="en-US" sz="1100" dirty="0"/>
              <a:t>();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&lt;P;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  <a:endParaRPr lang="ru-RU" sz="1100" dirty="0"/>
          </a:p>
          <a:p>
            <a:r>
              <a:rPr lang="en-US" sz="1100" dirty="0"/>
              <a:t>	{</a:t>
            </a:r>
            <a:endParaRPr lang="ru-RU" sz="1100" dirty="0"/>
          </a:p>
          <a:p>
            <a:r>
              <a:rPr lang="en-US" sz="1100" dirty="0"/>
              <a:t>	auto result2 = </a:t>
            </a:r>
            <a:r>
              <a:rPr lang="en-US" sz="1100" dirty="0" err="1"/>
              <a:t>std</a:t>
            </a:r>
            <a:r>
              <a:rPr lang="en-US" sz="1100" dirty="0"/>
              <a:t>::find(</a:t>
            </a:r>
            <a:r>
              <a:rPr lang="en-US" sz="1100" dirty="0" err="1"/>
              <a:t>std</a:t>
            </a:r>
            <a:r>
              <a:rPr lang="en-US" sz="1100" dirty="0"/>
              <a:t>::begin(</a:t>
            </a:r>
            <a:r>
              <a:rPr lang="en-US" sz="1100" dirty="0" err="1"/>
              <a:t>somethingList</a:t>
            </a:r>
            <a:r>
              <a:rPr lang="en-US" sz="1100" dirty="0"/>
              <a:t>), </a:t>
            </a:r>
            <a:r>
              <a:rPr lang="en-US" sz="1100" dirty="0" err="1"/>
              <a:t>std</a:t>
            </a:r>
            <a:r>
              <a:rPr lang="en-US" sz="1100" dirty="0"/>
              <a:t>::end(</a:t>
            </a:r>
            <a:r>
              <a:rPr lang="en-US" sz="1100" dirty="0" err="1"/>
              <a:t>somethingList</a:t>
            </a:r>
            <a:r>
              <a:rPr lang="en-US" sz="1100" dirty="0"/>
              <a:t>), </a:t>
            </a:r>
            <a:r>
              <a:rPr lang="en-US" sz="1100" dirty="0" err="1"/>
              <a:t>ToFind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  <a:endParaRPr lang="ru-RU" sz="1100" dirty="0"/>
          </a:p>
          <a:p>
            <a:r>
              <a:rPr lang="en-US" sz="1100" dirty="0"/>
              <a:t>	//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(result2 != </a:t>
            </a:r>
            <a:r>
              <a:rPr lang="en-US" sz="1100" dirty="0" err="1"/>
              <a:t>somethingList.end</a:t>
            </a:r>
            <a:r>
              <a:rPr lang="en-US" sz="1100" dirty="0"/>
              <a:t>());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	DWORD time2 = </a:t>
            </a:r>
            <a:r>
              <a:rPr lang="en-US" sz="1100" dirty="0" err="1"/>
              <a:t>GetTickCount</a:t>
            </a:r>
            <a:r>
              <a:rPr lang="en-US" sz="1100" dirty="0"/>
              <a:t>() - start2;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DWORD start3 = </a:t>
            </a:r>
            <a:r>
              <a:rPr lang="en-US" sz="1100" dirty="0" err="1"/>
              <a:t>GetTickCount</a:t>
            </a:r>
            <a:r>
              <a:rPr lang="en-US" sz="1100" dirty="0"/>
              <a:t>();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&lt;P;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  <a:endParaRPr lang="ru-RU" sz="1100" dirty="0"/>
          </a:p>
          <a:p>
            <a:r>
              <a:rPr lang="en-US" sz="1100" dirty="0"/>
              <a:t>	{</a:t>
            </a:r>
            <a:endParaRPr lang="ru-RU" sz="1100" dirty="0"/>
          </a:p>
          <a:p>
            <a:r>
              <a:rPr lang="en-US" sz="1100" dirty="0"/>
              <a:t>		auto result3 = </a:t>
            </a:r>
            <a:r>
              <a:rPr lang="en-US" sz="1100" dirty="0" err="1"/>
              <a:t>somethingMap.find</a:t>
            </a:r>
            <a:r>
              <a:rPr lang="en-US" sz="1100" dirty="0"/>
              <a:t>(</a:t>
            </a:r>
            <a:r>
              <a:rPr lang="en-US" sz="1100" dirty="0" err="1"/>
              <a:t>ToFind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  <a:endParaRPr lang="ru-RU" sz="1100" dirty="0"/>
          </a:p>
          <a:p>
            <a:r>
              <a:rPr lang="en-US" sz="1100" dirty="0"/>
              <a:t>		//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(result3 != </a:t>
            </a:r>
            <a:r>
              <a:rPr lang="en-US" sz="1100" dirty="0" err="1"/>
              <a:t>somethingMap.end</a:t>
            </a:r>
            <a:r>
              <a:rPr lang="en-US" sz="1100" dirty="0"/>
              <a:t>());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	DWORD time3 = </a:t>
            </a:r>
            <a:r>
              <a:rPr lang="en-US" sz="1100" dirty="0" err="1"/>
              <a:t>GetTickCount</a:t>
            </a:r>
            <a:r>
              <a:rPr lang="en-US" sz="1100" dirty="0"/>
              <a:t>() - start3</a:t>
            </a:r>
            <a:r>
              <a:rPr lang="en-US" sz="1100" dirty="0" smtClean="0"/>
              <a:t>;</a:t>
            </a:r>
            <a:endParaRPr lang="ru-RU" sz="1100" dirty="0" smtClean="0"/>
          </a:p>
          <a:p>
            <a:r>
              <a:rPr lang="en-US" sz="1100" dirty="0" smtClean="0"/>
              <a:t> </a:t>
            </a:r>
            <a:endParaRPr lang="ru-RU" sz="1100" dirty="0" smtClean="0"/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"\n</a:t>
            </a:r>
            <a:r>
              <a:rPr lang="ru-RU" sz="1100" dirty="0"/>
              <a:t>Время</a:t>
            </a:r>
            <a:r>
              <a:rPr lang="en-US" sz="1100" dirty="0"/>
              <a:t>, </a:t>
            </a:r>
            <a:r>
              <a:rPr lang="ru-RU" sz="1100" dirty="0"/>
              <a:t>затрачиваемое контейнером</a:t>
            </a:r>
            <a:r>
              <a:rPr lang="en-US" sz="1100" dirty="0"/>
              <a:t> vector:" &lt;&lt; time1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ru-RU" sz="1100" dirty="0" err="1"/>
              <a:t>cout</a:t>
            </a:r>
            <a:r>
              <a:rPr lang="ru-RU" sz="1100" dirty="0"/>
              <a:t> &lt;&lt; "Время, затрачиваемое контейнером </a:t>
            </a:r>
            <a:r>
              <a:rPr lang="ru-RU" sz="1100" dirty="0" err="1"/>
              <a:t>list</a:t>
            </a:r>
            <a:r>
              <a:rPr lang="ru-RU" sz="1100" dirty="0"/>
              <a:t>:" &lt;&lt; time2 &lt;&lt; </a:t>
            </a:r>
            <a:r>
              <a:rPr lang="ru-RU" sz="1100" dirty="0" err="1"/>
              <a:t>endl</a:t>
            </a:r>
            <a:r>
              <a:rPr lang="ru-RU" sz="1100" dirty="0"/>
              <a:t>;</a:t>
            </a:r>
          </a:p>
          <a:p>
            <a:r>
              <a:rPr lang="en-US" sz="1100" dirty="0"/>
              <a:t>	</a:t>
            </a:r>
            <a:r>
              <a:rPr lang="ru-RU" sz="1100" dirty="0" err="1"/>
              <a:t>cout</a:t>
            </a:r>
            <a:r>
              <a:rPr lang="ru-RU" sz="1100" dirty="0"/>
              <a:t> &lt;&lt; "Время, затрачиваемое контейнером </a:t>
            </a:r>
            <a:r>
              <a:rPr lang="ru-RU" sz="1100" dirty="0" err="1"/>
              <a:t>map</a:t>
            </a:r>
            <a:r>
              <a:rPr lang="ru-RU" sz="1100" dirty="0"/>
              <a:t>:" &lt;&lt; time3 &lt;&lt; </a:t>
            </a:r>
            <a:r>
              <a:rPr lang="ru-RU" sz="1100" dirty="0" err="1"/>
              <a:t>endl</a:t>
            </a:r>
            <a:r>
              <a:rPr lang="ru-RU" sz="1100" dirty="0" smtClean="0"/>
              <a:t>;</a:t>
            </a:r>
            <a:endParaRPr lang="ru-RU" sz="1100" dirty="0"/>
          </a:p>
          <a:p>
            <a:r>
              <a:rPr lang="ru-RU" sz="1100" dirty="0"/>
              <a:t>	</a:t>
            </a:r>
            <a:r>
              <a:rPr lang="en-US" sz="1100" dirty="0"/>
              <a:t>system</a:t>
            </a:r>
            <a:r>
              <a:rPr lang="ru-RU" sz="1100" dirty="0"/>
              <a:t>("</a:t>
            </a:r>
            <a:r>
              <a:rPr lang="en-US" sz="1100" dirty="0"/>
              <a:t>pause</a:t>
            </a:r>
            <a:r>
              <a:rPr lang="ru-RU" sz="1100" dirty="0"/>
              <a:t>");</a:t>
            </a:r>
          </a:p>
          <a:p>
            <a:r>
              <a:rPr lang="ru-RU" sz="1100" dirty="0"/>
              <a:t>    </a:t>
            </a:r>
            <a:r>
              <a:rPr lang="en-US" sz="1100" dirty="0"/>
              <a:t>return</a:t>
            </a:r>
            <a:r>
              <a:rPr lang="ru-RU" sz="1100" dirty="0"/>
              <a:t> 0;</a:t>
            </a:r>
          </a:p>
          <a:p>
            <a:r>
              <a:rPr lang="ru-RU" sz="1100" dirty="0" smtClean="0"/>
              <a:t>}</a:t>
            </a:r>
            <a:endParaRPr lang="ru-RU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53761" y="836712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Эффективность оптимизации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1" y="1298378"/>
            <a:ext cx="5544617" cy="258827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1" y="3933056"/>
            <a:ext cx="5544617" cy="247685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04248" y="2060848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Зависимость времени поиска элементов от их количества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48427" y="4252479"/>
            <a:ext cx="21160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Зависимость времени поиска элементов от их количества (логарифмический график)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998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2576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Цель и задача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340768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Цель выпускной работы</a:t>
            </a:r>
            <a:r>
              <a:rPr lang="ru-RU" dirty="0" smtClean="0"/>
              <a:t>: </a:t>
            </a:r>
            <a:r>
              <a:rPr lang="ru-RU" dirty="0" smtClean="0"/>
              <a:t>поиск </a:t>
            </a:r>
            <a:r>
              <a:rPr lang="ru-RU" dirty="0"/>
              <a:t>оптимальной стратегии замен контейнеров «</a:t>
            </a:r>
            <a:r>
              <a:rPr lang="en-US" dirty="0"/>
              <a:t>list</a:t>
            </a:r>
            <a:r>
              <a:rPr lang="ru-RU" dirty="0"/>
              <a:t>» и «</a:t>
            </a:r>
            <a:r>
              <a:rPr lang="en-US" dirty="0"/>
              <a:t>vector</a:t>
            </a:r>
            <a:r>
              <a:rPr lang="ru-RU" dirty="0"/>
              <a:t>» контейнером «</a:t>
            </a:r>
            <a:r>
              <a:rPr lang="en-US" dirty="0"/>
              <a:t>map</a:t>
            </a:r>
            <a:r>
              <a:rPr lang="ru-RU" dirty="0"/>
              <a:t>» на участках непосредственного поиска элементов в контейнерах при условии, что требуемые для её реализации дополнительные ресурсы ОП не превысят верхней границы.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b="1" u="sng" dirty="0" smtClean="0"/>
              <a:t>Задача работы</a:t>
            </a:r>
            <a:r>
              <a:rPr lang="ru-RU" dirty="0" smtClean="0"/>
              <a:t>: создание приложения, программно реализующего алгоритм оптимизации. Экспериментальная проверка эффективности.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903040"/>
            <a:ext cx="738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времени анализа программы, написанной на </a:t>
            </a:r>
            <a:r>
              <a:rPr lang="en-US" sz="2000" dirty="0"/>
              <a:t>C</a:t>
            </a:r>
            <a:r>
              <a:rPr lang="ru-RU" sz="2000" dirty="0"/>
              <a:t>++, от размера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916832"/>
            <a:ext cx="5940425" cy="2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903040"/>
            <a:ext cx="738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времени нахождения решения от количества блоков неоптимизированного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916832"/>
            <a:ext cx="5940425" cy="28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59632" y="1628800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исследования и выполнения работы мной были рассмотрены различные методы оптимизации. В том числе и оптимизация программы, написанной на языке </a:t>
            </a:r>
            <a:r>
              <a:rPr lang="en-US" dirty="0"/>
              <a:t>C</a:t>
            </a:r>
            <a:r>
              <a:rPr lang="ru-RU" dirty="0"/>
              <a:t>++, где анализировался код приложения и, предлагалась замена участков кода программы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Для осуществления данной задачи было разработано приложение на языке </a:t>
            </a:r>
            <a:r>
              <a:rPr lang="en-US" dirty="0"/>
              <a:t>C</a:t>
            </a:r>
            <a:r>
              <a:rPr lang="ru-RU" dirty="0"/>
              <a:t>#. Также, были проведены исследования и на основании их построены графики, которые показывают эффективность данной работы и оптимизации в целом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55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98884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+(1−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𝑚𝑖𝑛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𝑚𝑎𝑝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𝑣𝑒𝑐𝑡𝑜𝑟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𝑙𝑖𝑠𝑡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𝑐𝑜𝑚𝑝𝑎𝑟𝑒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=0,1;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259632" y="4637454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, где:</a:t>
            </a:r>
          </a:p>
          <a:p>
            <a:r>
              <a:rPr lang="ru-RU" sz="1600" dirty="0"/>
              <a:t>М –количество </a:t>
            </a:r>
            <a:r>
              <a:rPr lang="ru-RU" sz="1600" dirty="0" smtClean="0"/>
              <a:t>контейнеров.</a:t>
            </a:r>
            <a:endParaRPr lang="ru-RU" sz="1600" dirty="0"/>
          </a:p>
          <a:p>
            <a:r>
              <a:rPr lang="en-US" sz="1600" dirty="0" err="1"/>
              <a:t>n</a:t>
            </a:r>
            <a:r>
              <a:rPr lang="en-US" sz="1600" i="1" baseline="-25000" dirty="0" err="1"/>
              <a:t>i</a:t>
            </a:r>
            <a:r>
              <a:rPr lang="ru-RU" sz="1600" dirty="0"/>
              <a:t> – количество элементов </a:t>
            </a:r>
            <a:r>
              <a:rPr lang="en-US" sz="1600" dirty="0" err="1"/>
              <a:t>i</a:t>
            </a:r>
            <a:r>
              <a:rPr lang="ru-RU" sz="1600" dirty="0"/>
              <a:t>-го контейнера данных; </a:t>
            </a:r>
          </a:p>
          <a:p>
            <a:r>
              <a:rPr lang="en-US" sz="1600" dirty="0"/>
              <a:t>v</a:t>
            </a:r>
            <a:r>
              <a:rPr lang="en-US" sz="1600" i="1" baseline="-25000" dirty="0"/>
              <a:t>i</a:t>
            </a:r>
            <a:r>
              <a:rPr lang="ru-RU" sz="1600" dirty="0"/>
              <a:t>– размер одного элемента </a:t>
            </a:r>
            <a:r>
              <a:rPr lang="en-US" sz="1600" dirty="0" err="1"/>
              <a:t>i</a:t>
            </a:r>
            <a:r>
              <a:rPr lang="ru-RU" sz="1600" dirty="0"/>
              <a:t>-го контейнера данных;</a:t>
            </a:r>
          </a:p>
          <a:p>
            <a:r>
              <a:rPr lang="en-US" sz="1600" dirty="0"/>
              <a:t>P</a:t>
            </a:r>
            <a:r>
              <a:rPr lang="en-US" sz="1600" i="1" baseline="-25000" dirty="0"/>
              <a:t>i </a:t>
            </a:r>
            <a:r>
              <a:rPr lang="ru-RU" sz="1600" dirty="0"/>
              <a:t>– среднее количество операций поиска в </a:t>
            </a:r>
            <a:r>
              <a:rPr lang="en-US" sz="1600" dirty="0" err="1"/>
              <a:t>i</a:t>
            </a:r>
            <a:r>
              <a:rPr lang="ru-RU" sz="1600" dirty="0"/>
              <a:t>-м контейнере данных</a:t>
            </a:r>
            <a:r>
              <a:rPr lang="ru-RU" sz="1600" dirty="0" smtClean="0"/>
              <a:t>;</a:t>
            </a:r>
          </a:p>
          <a:p>
            <a:r>
              <a:rPr lang="en-US" sz="1600" dirty="0"/>
              <a:t>V</a:t>
            </a:r>
            <a:r>
              <a:rPr lang="ru-RU" sz="1600" dirty="0"/>
              <a:t>– верхняя граница дополнительного объема ОП, выделенной на </a:t>
            </a:r>
            <a:r>
              <a:rPr lang="ru-RU" sz="1600" dirty="0" smtClean="0"/>
              <a:t>оптимизацию;</a:t>
            </a:r>
            <a:endParaRPr lang="ru-RU" sz="1600" dirty="0"/>
          </a:p>
          <a:p>
            <a:r>
              <a:rPr lang="en-US" sz="1600" dirty="0" err="1"/>
              <a:t>z</a:t>
            </a:r>
            <a:r>
              <a:rPr lang="en-US" sz="1600" i="1" baseline="-25000" dirty="0" err="1"/>
              <a:t>i</a:t>
            </a:r>
            <a:r>
              <a:rPr lang="ru-RU" sz="1600" dirty="0"/>
              <a:t> – булева переменная равная единице, если для </a:t>
            </a:r>
            <a:r>
              <a:rPr lang="ru-RU" sz="1600" dirty="0" smtClean="0"/>
              <a:t>оптимизации;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+(1−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𝑚𝑖𝑛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𝑚𝑎𝑝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𝑣𝑒𝑐𝑡𝑜𝑟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𝑙𝑖𝑠𝑡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𝑐𝑜𝑚𝑝𝑎𝑟𝑒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=0,1;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4665348"/>
                <a:ext cx="7344816" cy="1859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</a:t>
                </a:r>
                <a:r>
                  <a:rPr lang="en-US" sz="1600" i="1" baseline="-25000" dirty="0"/>
                  <a:t>i</a:t>
                </a:r>
                <a:r>
                  <a:rPr lang="ru-RU" sz="1600" dirty="0"/>
                  <a:t> – элемент массива булевых констант (входные данные).  </a:t>
                </a:r>
                <a:r>
                  <a:rPr lang="en-US" sz="1600" dirty="0"/>
                  <a:t>b</a:t>
                </a:r>
                <a:r>
                  <a:rPr lang="en-US" sz="1600" i="1" baseline="-25000" dirty="0"/>
                  <a:t>i</a:t>
                </a:r>
                <a:r>
                  <a:rPr lang="ru-RU" sz="1600" dirty="0"/>
                  <a:t> равна единице, если исходным контейнером хранения данных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массива являлся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vector</a:t>
                </a:r>
                <a:r>
                  <a:rPr lang="ru-RU" sz="1600" dirty="0"/>
                  <a:t> и нулю, в случае, когда исходным контейнером является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list</a:t>
                </a:r>
                <a:r>
                  <a:rPr lang="ru-RU" sz="16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𝑚𝑎𝑝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–вспомогательная функция, описывающая среднее время поиска элемента в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-м массиве с использованием вспомогательного контейнера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map</a:t>
                </a:r>
                <a:r>
                  <a:rPr lang="ru-RU" sz="16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ru-RU" sz="1600" dirty="0"/>
                  <a:t> – скорость формирования контейнера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map</a:t>
                </a:r>
                <a:r>
                  <a:rPr lang="ru-RU" sz="1600" dirty="0" smtClean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665348"/>
                <a:ext cx="7344816" cy="1859996"/>
              </a:xfrm>
              <a:prstGeom prst="rect">
                <a:avLst/>
              </a:prstGeom>
              <a:blipFill rotWithShape="1">
                <a:blip r:embed="rId3"/>
                <a:stretch>
                  <a:fillRect l="-498" t="-1311" r="-748" b="-22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+(1−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𝑚𝑖𝑛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𝑚𝑎𝑝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𝑣𝑒𝑐𝑡𝑜𝑟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𝑙𝑖𝑠𝑡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𝑐𝑜𝑚𝑝𝑎𝑟𝑒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=0,1;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4726581"/>
                <a:ext cx="7344816" cy="1726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𝑐𝑜𝑚𝑝𝑎𝑟𝑒</m:t>
                        </m:r>
                      </m:sub>
                    </m:sSub>
                  </m:oMath>
                </a14:m>
                <a:r>
                  <a:rPr lang="ru-RU" sz="1600" dirty="0"/>
                  <a:t>– средняя скорость сравнения двух произвольных элементов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массива.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/>
                  <a:t>–среднее время выборки и сравнения двух элементов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массива (равна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𝑐𝑜𝑚𝑝𝑎𝑟𝑒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/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𝑣𝑒𝑐𝑡𝑜𝑟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–вспомогательная функция, описывающая среднее время поиска элемента в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-м массиве, реализованного в виде контейнера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vector</a:t>
                </a:r>
                <a:r>
                  <a:rPr lang="ru-RU" sz="1600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26581"/>
                <a:ext cx="7344816" cy="1726755"/>
              </a:xfrm>
              <a:prstGeom prst="rect">
                <a:avLst/>
              </a:prstGeom>
              <a:blipFill rotWithShape="1">
                <a:blip r:embed="rId3"/>
                <a:stretch>
                  <a:fillRect l="-498" t="-1056" b="-3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+(1−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𝑚𝑖𝑛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𝑚𝑎𝑝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1600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𝑚𝑎𝑝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𝑣𝑒𝑐𝑡𝑜𝑟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𝑙𝑖𝑠𝑡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𝑐𝑜𝑚𝑝𝑎𝑟𝑒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16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=0,1;</m:t>
                              </m:r>
                              <m:r>
                                <a:rPr lang="ru-RU" sz="16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47735"/>
                <a:ext cx="5584414" cy="38054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4726581"/>
                <a:ext cx="734481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𝑙𝑖𝑠𝑡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–вспомогательная функция, описывающая среднее время поиска элемента в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-м массиве, реализованного в виде контейнера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list</a:t>
                </a:r>
                <a:r>
                  <a:rPr lang="ru-RU" sz="16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1600" dirty="0"/>
                  <a:t>–коэффициент пропорциональности &gt; 1, описывающий характер превышения времени выборки данных в контейнере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list</a:t>
                </a:r>
                <a:r>
                  <a:rPr lang="ru-RU" sz="1600" dirty="0"/>
                  <a:t> по сравнению с </a:t>
                </a:r>
                <a:r>
                  <a:rPr lang="en-US" sz="1600" dirty="0" err="1"/>
                  <a:t>std</a:t>
                </a:r>
                <a:r>
                  <a:rPr lang="ru-RU" sz="1600" dirty="0"/>
                  <a:t>::</a:t>
                </a:r>
                <a:r>
                  <a:rPr lang="en-US" sz="1600" dirty="0"/>
                  <a:t>vector </a:t>
                </a:r>
                <a:r>
                  <a:rPr lang="ru-RU" sz="1600" dirty="0"/>
                  <a:t>. Более высокие временные затраты на перемещение между элементами списка объясняются тем что обращение к соседним элементам осуществляется посредством вспомогательных указателей.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26581"/>
                <a:ext cx="7344816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498" t="-1007" r="-581" b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977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Формирование</a:t>
            </a:r>
            <a:r>
              <a:rPr lang="en-US" sz="3600" dirty="0" smtClean="0"/>
              <a:t> </a:t>
            </a:r>
            <a:r>
              <a:rPr lang="en-US" sz="3600" dirty="0" err="1" smtClean="0"/>
              <a:t>std</a:t>
            </a:r>
            <a:r>
              <a:rPr lang="en-US" sz="3600" dirty="0" smtClean="0"/>
              <a:t>::map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43501"/>
              </p:ext>
            </p:extLst>
          </p:nvPr>
        </p:nvGraphicFramePr>
        <p:xfrm>
          <a:off x="1259632" y="1322184"/>
          <a:ext cx="2016224" cy="377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325"/>
                <a:gridCol w="1193899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элементов типа </a:t>
                      </a:r>
                      <a:r>
                        <a:rPr lang="en-US" sz="1100" dirty="0">
                          <a:effectLst/>
                        </a:rPr>
                        <a:t>double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Время формирования </a:t>
                      </a:r>
                      <a:r>
                        <a:rPr lang="ru-RU" sz="1100" dirty="0" err="1">
                          <a:effectLst/>
                        </a:rPr>
                        <a:t>std</a:t>
                      </a:r>
                      <a:r>
                        <a:rPr lang="ru-RU" sz="1100" dirty="0">
                          <a:effectLst/>
                        </a:rPr>
                        <a:t>::</a:t>
                      </a:r>
                      <a:r>
                        <a:rPr lang="ru-RU" sz="1100" dirty="0" err="1">
                          <a:effectLst/>
                        </a:rPr>
                        <a:t>map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(миллисекунды)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609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1250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1890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2563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3219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3890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4562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5234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5922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10000000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6610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1640" y="5252140"/>
            <a:ext cx="22322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Таблица 2.1.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Результаты тестовых замеров времени создания контейнера </a:t>
            </a:r>
            <a:r>
              <a:rPr kumimoji="0" lang="en-US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std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::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map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id="{72C27B37-2ECE-439E-B716-09B95813E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297933"/>
              </p:ext>
            </p:extLst>
          </p:nvPr>
        </p:nvGraphicFramePr>
        <p:xfrm>
          <a:off x="4067944" y="1340768"/>
          <a:ext cx="46253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097077" y="42205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Рис.2.1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формирования контейнера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размера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8557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поиска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403648" y="1556792"/>
                <a:ext cx="7272808" cy="482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Ввод числа итераций </a:t>
                </a:r>
                <a:r>
                  <a:rPr lang="en-US" dirty="0" smtClean="0"/>
                  <a:t>N</a:t>
                </a:r>
                <a:r>
                  <a:rPr lang="ru-RU" dirty="0" smtClean="0"/>
                  <a:t>;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>
                    <a:latin typeface="Corbel" panose="020B0503020204020204" pitchFamily="34" charset="0"/>
                  </a:rPr>
                  <a:t>i</a:t>
                </a:r>
                <a:r>
                  <a:rPr lang="en-US" dirty="0" smtClean="0">
                    <a:latin typeface="Corbel" panose="020B0503020204020204" pitchFamily="34" charset="0"/>
                  </a:rPr>
                  <a:t>=0</a:t>
                </a:r>
                <a:r>
                  <a:rPr lang="ru-RU" dirty="0" smtClean="0">
                    <a:latin typeface="Corbel" panose="020B0503020204020204" pitchFamily="34" charset="0"/>
                  </a:rPr>
                  <a:t>;</a:t>
                </a:r>
                <a:endParaRPr lang="ru-RU" dirty="0">
                  <a:latin typeface="Corbel" panose="020B05030202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Рекорду </a:t>
                </a:r>
                <a:r>
                  <a:rPr lang="en-US" b="1" dirty="0"/>
                  <a:t>R</a:t>
                </a:r>
                <a:r>
                  <a:rPr lang="ru-RU" dirty="0"/>
                  <a:t> присваиваем значение «бесконечность</a:t>
                </a:r>
                <a:r>
                  <a:rPr lang="ru-RU" dirty="0" smtClean="0"/>
                  <a:t>»;</a:t>
                </a:r>
                <a:endParaRPr lang="ru-RU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С помощью генератора случайных чисел генерируются булевы значения (0 либо 1) для каждого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b="1" dirty="0"/>
                  <a:t>.</a:t>
                </a:r>
                <a:endParaRPr lang="ru-RU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Если условие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  <m:r>
                          <a:rPr lang="ru-RU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nary>
                  </m:oMath>
                </a14:m>
                <a:r>
                  <a:rPr lang="ru-RU" dirty="0"/>
                  <a:t>  не выполняется, то переход к шагу 9, иначе к следующему шагу.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Вычисляем значение целевой функции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/>
                      </a:rPr>
                      <m:t>𝑭</m:t>
                    </m:r>
                  </m:oMath>
                </a14:m>
                <a:r>
                  <a:rPr lang="ru-RU" b="1" dirty="0"/>
                  <a:t>, </a:t>
                </a:r>
                <a:r>
                  <a:rPr lang="ru-RU" dirty="0"/>
                  <a:t>с помощью выражения, указанного в модели (1).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Если </a:t>
                </a:r>
                <a:r>
                  <a:rPr lang="en-US" dirty="0"/>
                  <a:t>F</a:t>
                </a:r>
                <a:r>
                  <a:rPr lang="ru-RU" dirty="0"/>
                  <a:t>&gt;=</a:t>
                </a:r>
                <a:r>
                  <a:rPr lang="en-US" dirty="0"/>
                  <a:t>R</a:t>
                </a:r>
                <a:r>
                  <a:rPr lang="ru-RU" dirty="0"/>
                  <a:t>, то переход к шагу 9, иначе к следующему шагу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Corbel" panose="020B0503020204020204" pitchFamily="34" charset="0"/>
                  </a:rPr>
                  <a:t>R</a:t>
                </a:r>
                <a:r>
                  <a:rPr lang="ru-RU" dirty="0">
                    <a:latin typeface="Corbel" panose="020B0503020204020204" pitchFamily="34" charset="0"/>
                  </a:rPr>
                  <a:t> = </a:t>
                </a:r>
                <a:r>
                  <a:rPr lang="en-US" dirty="0">
                    <a:latin typeface="Corbel" panose="020B0503020204020204" pitchFamily="34" charset="0"/>
                  </a:rPr>
                  <a:t>F</a:t>
                </a:r>
                <a:r>
                  <a:rPr lang="ru-RU" dirty="0">
                    <a:latin typeface="Corbel" panose="020B0503020204020204" pitchFamily="34" charset="0"/>
                  </a:rPr>
                  <a:t>, сохраняем элементы массива {</a:t>
                </a:r>
                <a:r>
                  <a:rPr lang="en-US" dirty="0">
                    <a:latin typeface="Corbel" panose="020B0503020204020204" pitchFamily="34" charset="0"/>
                  </a:rPr>
                  <a:t>z</a:t>
                </a:r>
                <a:r>
                  <a:rPr lang="ru-RU" dirty="0">
                    <a:latin typeface="Corbel" panose="020B0503020204020204" pitchFamily="34" charset="0"/>
                  </a:rPr>
                  <a:t>} в массив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𝑜𝑝𝑡𝑖𝑚𝑢𝑚</m:t>
                        </m:r>
                      </m:sup>
                    </m:sSup>
                  </m:oMath>
                </a14:m>
                <a:r>
                  <a:rPr lang="ru-RU" dirty="0">
                    <a:latin typeface="Corbel" panose="020B0503020204020204" pitchFamily="34" charset="0"/>
                  </a:rPr>
                  <a:t>}.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>
                    <a:latin typeface="Corbel" panose="020B0503020204020204" pitchFamily="34" charset="0"/>
                  </a:rPr>
                  <a:t>i</a:t>
                </a:r>
                <a:r>
                  <a:rPr lang="en-US" dirty="0">
                    <a:latin typeface="Corbel" panose="020B0503020204020204" pitchFamily="34" charset="0"/>
                  </a:rPr>
                  <a:t> = i+1.</a:t>
                </a:r>
                <a:endParaRPr lang="ru-RU" dirty="0">
                  <a:latin typeface="Corbel" panose="020B050302020402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Если </a:t>
                </a:r>
                <a:r>
                  <a:rPr lang="en-US" dirty="0" err="1"/>
                  <a:t>i</a:t>
                </a:r>
                <a:r>
                  <a:rPr lang="ru-RU" dirty="0"/>
                  <a:t>&lt;=</a:t>
                </a:r>
                <a:r>
                  <a:rPr lang="en-US" dirty="0"/>
                  <a:t>N</a:t>
                </a:r>
                <a:r>
                  <a:rPr lang="ru-RU" dirty="0"/>
                  <a:t>, то переход к шагу 4, в противном случае к следующему шагу.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ru-RU" dirty="0"/>
                  <a:t>Решение найдено. </a:t>
                </a:r>
                <a:r>
                  <a:rPr lang="en-US" dirty="0"/>
                  <a:t>R</a:t>
                </a:r>
                <a:r>
                  <a:rPr lang="ru-RU" dirty="0"/>
                  <a:t> содержит текущее значение целевой функции, а массив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𝑜𝑝𝑡𝑖𝑚𝑢𝑚</m:t>
                        </m:r>
                      </m:sup>
                    </m:sSup>
                  </m:oMath>
                </a14:m>
                <a:r>
                  <a:rPr lang="ru-RU" dirty="0"/>
                  <a:t>} — значения элементов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r>
                  <a:rPr lang="ru-RU" dirty="0"/>
                  <a:t>, соответствующие рекорду.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556792"/>
                <a:ext cx="7272808" cy="4826193"/>
              </a:xfrm>
              <a:prstGeom prst="rect">
                <a:avLst/>
              </a:prstGeom>
              <a:blipFill rotWithShape="1">
                <a:blip r:embed="rId2"/>
                <a:stretch>
                  <a:fillRect l="-671" t="-758" r="-922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375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Пример решения задачи вручную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Пусть имеется файл с исходным </a:t>
            </a:r>
            <a:r>
              <a:rPr lang="ru-RU" dirty="0" smtClean="0"/>
              <a:t>кодом: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334373"/>
            <a:ext cx="64087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  <a:endParaRPr lang="ru-RU" sz="1200" dirty="0"/>
          </a:p>
          <a:p>
            <a:r>
              <a:rPr lang="en-US" sz="1200" dirty="0"/>
              <a:t>#include &lt;algorithm&gt;</a:t>
            </a:r>
            <a:endParaRPr lang="ru-RU" sz="1200" dirty="0"/>
          </a:p>
          <a:p>
            <a:r>
              <a:rPr lang="en-US" sz="1200" dirty="0"/>
              <a:t>#include &lt;vector&gt;</a:t>
            </a:r>
            <a:endParaRPr lang="ru-RU" sz="1200" dirty="0"/>
          </a:p>
          <a:p>
            <a:r>
              <a:rPr lang="en-US" sz="1200" dirty="0"/>
              <a:t>#include &lt;iterator&gt;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  <a:endParaRPr lang="ru-RU" sz="1200" dirty="0"/>
          </a:p>
          <a:p>
            <a:r>
              <a:rPr lang="en-US" sz="1200" dirty="0"/>
              <a:t>{</a:t>
            </a:r>
            <a:endParaRPr lang="ru-RU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n1 = 3;</a:t>
            </a:r>
            <a:endParaRPr lang="ru-RU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n2 = 5;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u="sng" dirty="0" err="1">
                <a:hlinkClick r:id="rId2"/>
              </a:rPr>
              <a:t>std</a:t>
            </a:r>
            <a:r>
              <a:rPr lang="en-US" sz="1200" u="sng" dirty="0">
                <a:hlinkClick r:id="rId2"/>
              </a:rPr>
              <a:t>::vector</a:t>
            </a:r>
            <a:r>
              <a:rPr lang="en-US" sz="1200" dirty="0"/>
              <a:t>&lt;</a:t>
            </a:r>
            <a:r>
              <a:rPr lang="en-US" sz="1200" dirty="0" err="1"/>
              <a:t>int</a:t>
            </a:r>
            <a:r>
              <a:rPr lang="en-US" sz="1200" dirty="0"/>
              <a:t>&gt;x1;</a:t>
            </a:r>
            <a:endParaRPr lang="ru-RU" sz="1200" dirty="0"/>
          </a:p>
          <a:p>
            <a:r>
              <a:rPr lang="en-US" sz="1200" u="sng" dirty="0" err="1">
                <a:hlinkClick r:id="rId2"/>
              </a:rPr>
              <a:t>std</a:t>
            </a:r>
            <a:r>
              <a:rPr lang="en-US" sz="1200" u="sng" dirty="0">
                <a:hlinkClick r:id="rId2"/>
              </a:rPr>
              <a:t>::vector</a:t>
            </a:r>
            <a:r>
              <a:rPr lang="en-US" sz="1200" dirty="0"/>
              <a:t>&lt;double&gt;x2;</a:t>
            </a:r>
            <a:endParaRPr lang="ru-RU" sz="1200" dirty="0"/>
          </a:p>
          <a:p>
            <a:r>
              <a:rPr lang="en-US" sz="1200" u="sng" dirty="0" err="1">
                <a:hlinkClick r:id="rId2"/>
              </a:rPr>
              <a:t>std</a:t>
            </a:r>
            <a:r>
              <a:rPr lang="en-US" sz="1200" u="sng" dirty="0">
                <a:hlinkClick r:id="rId2"/>
              </a:rPr>
              <a:t>::list</a:t>
            </a:r>
            <a:r>
              <a:rPr lang="en-US" sz="1200" dirty="0"/>
              <a:t>&lt;</a:t>
            </a:r>
            <a:r>
              <a:rPr lang="en-US" sz="1200" dirty="0" err="1"/>
              <a:t>int</a:t>
            </a:r>
            <a:r>
              <a:rPr lang="en-US" sz="1200" dirty="0"/>
              <a:t>&gt;x3;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b="1" dirty="0"/>
              <a:t>//</a:t>
            </a:r>
            <a:r>
              <a:rPr lang="ru-RU" sz="1200" b="1" dirty="0"/>
              <a:t>создание и заполнение массивов</a:t>
            </a:r>
            <a:endParaRPr lang="ru-RU" sz="1200" dirty="0"/>
          </a:p>
          <a:p>
            <a:r>
              <a:rPr lang="en-US" sz="1200" dirty="0"/>
              <a:t>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b="1" dirty="0"/>
              <a:t>1000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x1.push_back(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b="1" dirty="0"/>
              <a:t>700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x2.push_back((double)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b="1" dirty="0"/>
              <a:t>500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x3.push_back(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dirty="0"/>
              <a:t>	</a:t>
            </a:r>
            <a:endParaRPr lang="ru-RU" sz="1200" dirty="0"/>
          </a:p>
          <a:p>
            <a:r>
              <a:rPr lang="en-US" sz="1200" dirty="0"/>
              <a:t> //</a:t>
            </a:r>
            <a:r>
              <a:rPr lang="ru-RU" sz="1200" dirty="0"/>
              <a:t>поиск в массивах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b="1" dirty="0"/>
              <a:t>3000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  <a:endParaRPr lang="ru-RU" sz="1200" dirty="0"/>
          </a:p>
          <a:p>
            <a:r>
              <a:rPr lang="en-US" sz="1200" dirty="0"/>
              <a:t>    {</a:t>
            </a:r>
            <a:endParaRPr lang="ru-RU" sz="1200" dirty="0"/>
          </a:p>
          <a:p>
            <a:r>
              <a:rPr lang="en-US" sz="1200" dirty="0"/>
              <a:t>	auto result1 = </a:t>
            </a:r>
            <a:r>
              <a:rPr lang="en-US" sz="1200" dirty="0" err="1"/>
              <a:t>std</a:t>
            </a:r>
            <a:r>
              <a:rPr lang="en-US" sz="1200" dirty="0"/>
              <a:t>::find(</a:t>
            </a:r>
            <a:r>
              <a:rPr lang="en-US" sz="1200" u="sng" dirty="0" err="1">
                <a:hlinkClick r:id="rId3"/>
              </a:rPr>
              <a:t>std</a:t>
            </a:r>
            <a:r>
              <a:rPr lang="en-US" sz="1200" u="sng" dirty="0">
                <a:hlinkClick r:id="rId3"/>
              </a:rPr>
              <a:t>::begin</a:t>
            </a:r>
            <a:r>
              <a:rPr lang="en-US" sz="1200" dirty="0"/>
              <a:t>(x1), </a:t>
            </a:r>
            <a:r>
              <a:rPr lang="en-US" sz="1200" u="sng" dirty="0" err="1">
                <a:hlinkClick r:id="rId4"/>
              </a:rPr>
              <a:t>std</a:t>
            </a:r>
            <a:r>
              <a:rPr lang="en-US" sz="1200" u="sng" dirty="0">
                <a:hlinkClick r:id="rId4"/>
              </a:rPr>
              <a:t>::end</a:t>
            </a:r>
            <a:r>
              <a:rPr lang="en-US" sz="1200" dirty="0"/>
              <a:t>(x1), </a:t>
            </a:r>
            <a:endParaRPr lang="ru-RU" sz="1200" dirty="0"/>
          </a:p>
          <a:p>
            <a:r>
              <a:rPr lang="en-US" sz="1200" dirty="0"/>
              <a:t>		        (</a:t>
            </a:r>
            <a:r>
              <a:rPr lang="en-US" sz="1200" dirty="0" err="1"/>
              <a:t>int</a:t>
            </a:r>
            <a:r>
              <a:rPr lang="en-US" sz="1200" dirty="0"/>
              <a:t>)(1000.0*(double)rand()/(double)RAND_MAX) );</a:t>
            </a:r>
            <a:endParaRPr lang="ru-RU" sz="1200" dirty="0"/>
          </a:p>
          <a:p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&lt;&lt; (result1!=x1.end()?"</a:t>
            </a:r>
            <a:r>
              <a:rPr lang="ru-RU" sz="1200" dirty="0"/>
              <a:t>Значение найдено</a:t>
            </a:r>
            <a:r>
              <a:rPr lang="en-US" sz="1200" dirty="0"/>
              <a:t>!": </a:t>
            </a:r>
            <a:endParaRPr lang="ru-RU" sz="1200" dirty="0"/>
          </a:p>
          <a:p>
            <a:r>
              <a:rPr lang="en-US" sz="1200" dirty="0"/>
              <a:t>				"</a:t>
            </a:r>
            <a:r>
              <a:rPr lang="ru-RU" sz="1200" dirty="0"/>
              <a:t>Значение не найдено</a:t>
            </a:r>
            <a:r>
              <a:rPr lang="en-US" sz="1200" dirty="0"/>
              <a:t>!";</a:t>
            </a:r>
            <a:endParaRPr lang="ru-RU" sz="1200" dirty="0"/>
          </a:p>
          <a:p>
            <a:r>
              <a:rPr lang="en-US" sz="1200" dirty="0"/>
              <a:t>    }</a:t>
            </a: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768</TotalTime>
  <Words>1968</Words>
  <Application>Microsoft Office PowerPoint</Application>
  <PresentationFormat>Экран (4:3)</PresentationFormat>
  <Paragraphs>341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Солнцестояние</vt:lpstr>
      <vt:lpstr>Презентация PowerPoint</vt:lpstr>
      <vt:lpstr>Цель и задача работы</vt:lpstr>
      <vt:lpstr>Формальная постановка задачи</vt:lpstr>
      <vt:lpstr>Формальная постановка задачи</vt:lpstr>
      <vt:lpstr>Формальная постановка задачи</vt:lpstr>
      <vt:lpstr>Формальная постановка задачи</vt:lpstr>
      <vt:lpstr>Формирование std::map </vt:lpstr>
      <vt:lpstr>Алгоритм поиска решения</vt:lpstr>
      <vt:lpstr>Пример решения задачи вручную</vt:lpstr>
      <vt:lpstr>Пример решения задачи вручную  (продолжение)</vt:lpstr>
      <vt:lpstr>Пример решения задачи вручную  (продолжение)</vt:lpstr>
      <vt:lpstr>Алгоритм работы программы</vt:lpstr>
      <vt:lpstr>Описание работы программы</vt:lpstr>
      <vt:lpstr>Описание работы программы</vt:lpstr>
      <vt:lpstr>Описание работы программы</vt:lpstr>
      <vt:lpstr>Описание работы программы</vt:lpstr>
      <vt:lpstr>Экспериментальная часть</vt:lpstr>
      <vt:lpstr>Экспериментальная часть</vt:lpstr>
      <vt:lpstr>Экспериментальная часть</vt:lpstr>
      <vt:lpstr>Экспериментальная часть</vt:lpstr>
      <vt:lpstr>Экспериментальная часть</vt:lpstr>
      <vt:lpstr>Заключение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77</cp:revision>
  <dcterms:created xsi:type="dcterms:W3CDTF">2019-06-12T11:38:34Z</dcterms:created>
  <dcterms:modified xsi:type="dcterms:W3CDTF">2021-06-20T08:16:11Z</dcterms:modified>
</cp:coreProperties>
</file>