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3" r:id="rId2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55" autoAdjust="0"/>
    <p:restoredTop sz="94629" autoAdjust="0"/>
  </p:normalViewPr>
  <p:slideViewPr>
    <p:cSldViewPr>
      <p:cViewPr varScale="1">
        <p:scale>
          <a:sx n="111" d="100"/>
          <a:sy n="111" d="100"/>
        </p:scale>
        <p:origin x="-1602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min\Desktop\&#1059;&#1095;&#1105;&#1073;&#1072;\4%20&#1082;&#1091;&#1088;&#1089;\&#1044;&#1080;&#1087;&#1083;&#1086;&#1084;\MyDiplom\&#1069;&#1082;&#1089;&#1087;&#1077;&#1088;&#1080;&#1084;&#1077;&#1085;&#1090;&#1099;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G:\&#1044;&#1080;&#1087;&#1083;&#1086;&#1084;\MyDiplom\&#1069;&#1082;&#1089;&#1087;&#1077;&#1088;&#1080;&#1084;&#1077;&#1085;&#1090;&#1099;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ru-RU"/>
              <a:t>Анализ (мс)</a:t>
            </a:r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'2 эксперимент'!$E$6</c:f>
              <c:strCache>
                <c:ptCount val="1"/>
                <c:pt idx="0">
                  <c:v>Время</c:v>
                </c:pt>
              </c:strCache>
            </c:strRef>
          </c:tx>
          <c:trendline>
            <c:trendlineType val="poly"/>
            <c:order val="2"/>
            <c:dispRSqr val="0"/>
            <c:dispEq val="1"/>
            <c:trendlineLbl>
              <c:layout>
                <c:manualLayout>
                  <c:x val="-4.3870953630796156E-2"/>
                  <c:y val="-4.6601414406532517E-2"/>
                </c:manualLayout>
              </c:layout>
              <c:numFmt formatCode="General" sourceLinked="0"/>
              <c:txPr>
                <a:bodyPr/>
                <a:lstStyle/>
                <a:p>
                  <a:pPr>
                    <a:defRPr sz="1050"/>
                  </a:pPr>
                  <a:endParaRPr lang="ru-RU"/>
                </a:p>
              </c:txPr>
            </c:trendlineLbl>
          </c:trendline>
          <c:cat>
            <c:numRef>
              <c:f>'2 эксперимент'!$D$7:$D$16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'2 эксперимент'!$E$7:$E$16</c:f>
              <c:numCache>
                <c:formatCode>General</c:formatCode>
                <c:ptCount val="10"/>
                <c:pt idx="0">
                  <c:v>10</c:v>
                </c:pt>
                <c:pt idx="1">
                  <c:v>14</c:v>
                </c:pt>
                <c:pt idx="2">
                  <c:v>16</c:v>
                </c:pt>
                <c:pt idx="3">
                  <c:v>19</c:v>
                </c:pt>
                <c:pt idx="4">
                  <c:v>21</c:v>
                </c:pt>
                <c:pt idx="5">
                  <c:v>24</c:v>
                </c:pt>
                <c:pt idx="6">
                  <c:v>26</c:v>
                </c:pt>
                <c:pt idx="7">
                  <c:v>30</c:v>
                </c:pt>
                <c:pt idx="8">
                  <c:v>32</c:v>
                </c:pt>
                <c:pt idx="9">
                  <c:v>35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3491456"/>
        <c:axId val="103492992"/>
      </c:lineChart>
      <c:catAx>
        <c:axId val="10349145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03492992"/>
        <c:crosses val="autoZero"/>
        <c:auto val="1"/>
        <c:lblAlgn val="ctr"/>
        <c:lblOffset val="100"/>
        <c:noMultiLvlLbl val="0"/>
      </c:catAx>
      <c:valAx>
        <c:axId val="10349299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0349145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ru-RU"/>
              <a:t>Поиск решения (мс)</a:t>
            </a:r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'3 эксперимент'!$G$2</c:f>
              <c:strCache>
                <c:ptCount val="1"/>
                <c:pt idx="0">
                  <c:v>Время</c:v>
                </c:pt>
              </c:strCache>
            </c:strRef>
          </c:tx>
          <c:trendline>
            <c:spPr>
              <a:ln w="12700"/>
            </c:spPr>
            <c:trendlineType val="exp"/>
            <c:dispRSqr val="0"/>
            <c:dispEq val="1"/>
            <c:trendlineLbl>
              <c:layout>
                <c:manualLayout>
                  <c:x val="-1.6483158355205606E-2"/>
                  <c:y val="7.9940507436570427E-2"/>
                </c:manualLayout>
              </c:layout>
              <c:numFmt formatCode="General" sourceLinked="0"/>
            </c:trendlineLbl>
          </c:trendline>
          <c:cat>
            <c:numRef>
              <c:f>'3 эксперимент'!$F$3:$F$14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'3 эксперимент'!$G$3:$G$14</c:f>
              <c:numCache>
                <c:formatCode>General</c:formatCode>
                <c:ptCount val="12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12</c:v>
                </c:pt>
                <c:pt idx="5">
                  <c:v>16</c:v>
                </c:pt>
                <c:pt idx="6">
                  <c:v>20</c:v>
                </c:pt>
                <c:pt idx="7">
                  <c:v>28</c:v>
                </c:pt>
                <c:pt idx="8">
                  <c:v>40</c:v>
                </c:pt>
                <c:pt idx="9">
                  <c:v>72</c:v>
                </c:pt>
                <c:pt idx="10">
                  <c:v>115</c:v>
                </c:pt>
                <c:pt idx="11">
                  <c:v>200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4347904"/>
        <c:axId val="104349696"/>
      </c:lineChart>
      <c:catAx>
        <c:axId val="10434790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04349696"/>
        <c:crosses val="autoZero"/>
        <c:auto val="1"/>
        <c:lblAlgn val="ctr"/>
        <c:lblOffset val="100"/>
        <c:noMultiLvlLbl val="0"/>
      </c:catAx>
      <c:valAx>
        <c:axId val="10434969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0434790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A72AF0-8713-47D8-82B0-B67D60552DCF}" type="datetimeFigureOut">
              <a:rPr lang="ru-RU" smtClean="0"/>
              <a:pPr/>
              <a:t>17.06.2019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F0585B-F61A-46CD-BCA5-CD717E025D0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85548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F0585B-F61A-46CD-BCA5-CD717E025D0B}" type="slidenum">
              <a:rPr lang="ru-RU" smtClean="0"/>
              <a:pPr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71653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2" name="Подзаголовок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6AE9B56-31A7-40A6-867D-5B8AB75064D6}" type="datetime1">
              <a:rPr lang="ru-RU" smtClean="0"/>
              <a:t>17.06.2019</a:t>
            </a:fld>
            <a:endParaRPr lang="ru-RU"/>
          </a:p>
        </p:txBody>
      </p:sp>
      <p:sp>
        <p:nvSpPr>
          <p:cNvPr id="20" name="Нижний колонтитул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B755C0B-3B2A-4383-9BFD-2EFCF10B7352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Овал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38D00D8-377F-42E2-960C-9161F8184F10}" type="datetime1">
              <a:rPr lang="ru-RU" smtClean="0"/>
              <a:t>17.06.2019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B755C0B-3B2A-4383-9BFD-2EFCF10B735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FB2D4F3-E95F-47CC-BA49-9259D4E6E92A}" type="datetime1">
              <a:rPr lang="ru-RU" smtClean="0"/>
              <a:t>17.06.2019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B755C0B-3B2A-4383-9BFD-2EFCF10B735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4639EB3-2591-475C-AF38-691D87EA3069}" type="datetime1">
              <a:rPr lang="ru-RU" smtClean="0"/>
              <a:t>17.06.2019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B755C0B-3B2A-4383-9BFD-2EFCF10B735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A1D9A66-ACB6-4F59-BFA6-BDD4939A0F44}" type="datetime1">
              <a:rPr lang="ru-RU" smtClean="0"/>
              <a:t>17.06.2019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B755C0B-3B2A-4383-9BFD-2EFCF10B7352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Прямоугольник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Овал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Овал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C7F7927-867F-4195-8748-94F06BBF568E}" type="datetime1">
              <a:rPr lang="ru-RU" smtClean="0"/>
              <a:t>17.06.2019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B755C0B-3B2A-4383-9BFD-2EFCF10B735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5DBFC94-7914-4CB5-80EB-8397632DF2F5}" type="datetime1">
              <a:rPr lang="ru-RU" smtClean="0"/>
              <a:t>17.06.2019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B755C0B-3B2A-4383-9BFD-2EFCF10B735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EC5D781-8D39-4729-A2B9-06B7D9E62A06}" type="datetime1">
              <a:rPr lang="ru-RU" smtClean="0"/>
              <a:t>17.06.2019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B755C0B-3B2A-4383-9BFD-2EFCF10B735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A715D66-03BC-46C0-816F-95330AC3AA66}" type="datetime1">
              <a:rPr lang="ru-RU" smtClean="0"/>
              <a:t>17.06.2019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B755C0B-3B2A-4383-9BFD-2EFCF10B7352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Прямоугольник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B45DC32-14C0-4453-89C6-1A425BCEA09B}" type="datetime1">
              <a:rPr lang="ru-RU" smtClean="0"/>
              <a:t>17.06.2019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B755C0B-3B2A-4383-9BFD-2EFCF10B735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5CEA632-F683-4439-A9F2-CF92DEB368B1}" type="datetime1">
              <a:rPr lang="ru-RU" smtClean="0"/>
              <a:t>17.06.2019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B755C0B-3B2A-4383-9BFD-2EFCF10B7352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9" name="Блок-схема: процесс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Блок-схема: процесс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ирог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Овал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Кольцо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Текст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24" name="Дата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B218054B-2E3D-4466-A73B-8FA48748D737}" type="datetime1">
              <a:rPr lang="ru-RU" smtClean="0"/>
              <a:t>17.06.2019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ru-RU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BB755C0B-3B2A-4383-9BFD-2EFCF10B7352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5" name="Прямоугольник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403647" y="2019147"/>
            <a:ext cx="7632847" cy="31700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ru-RU"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Дипломная работа на тему:</a:t>
            </a:r>
          </a:p>
          <a:p>
            <a:r>
              <a:rPr lang="ru-RU"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Улучшение производительности</a:t>
            </a:r>
          </a:p>
          <a:p>
            <a:r>
              <a:rPr lang="ru-RU" sz="4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п</a:t>
            </a:r>
            <a:r>
              <a:rPr lang="ru-RU"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рограммного кода на </a:t>
            </a:r>
            <a:r>
              <a:rPr lang="en-US"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C++</a:t>
            </a:r>
            <a:endParaRPr lang="ru-RU" sz="40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r>
              <a:rPr lang="ru-RU"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заменой контейнеров </a:t>
            </a:r>
            <a:r>
              <a:rPr lang="en-US" sz="40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std</a:t>
            </a:r>
            <a:r>
              <a:rPr lang="en-US"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::list </a:t>
            </a:r>
            <a:endParaRPr lang="ru-RU" sz="40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r>
              <a:rPr lang="ru-RU"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на контейнеры </a:t>
            </a:r>
            <a:r>
              <a:rPr lang="en-US" sz="40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std</a:t>
            </a:r>
            <a:r>
              <a:rPr lang="en-US"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::vector</a:t>
            </a:r>
            <a:endParaRPr lang="ru-RU" sz="4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03647" y="5539316"/>
            <a:ext cx="73388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Студент: </a:t>
            </a:r>
            <a:r>
              <a:rPr lang="ru-RU" sz="2400" dirty="0" err="1"/>
              <a:t>Меликян</a:t>
            </a:r>
            <a:r>
              <a:rPr lang="ru-RU" sz="2400" dirty="0"/>
              <a:t> Рафаэль </a:t>
            </a:r>
            <a:r>
              <a:rPr lang="ru-RU" sz="2400" dirty="0" err="1"/>
              <a:t>Арменович</a:t>
            </a:r>
            <a:endParaRPr lang="ru-RU" sz="2400" dirty="0"/>
          </a:p>
          <a:p>
            <a:r>
              <a:rPr lang="ru-RU" sz="2400" dirty="0"/>
              <a:t>Руководитель доц., к.т.н. </a:t>
            </a:r>
            <a:r>
              <a:rPr lang="ru-RU" sz="2400" dirty="0" err="1"/>
              <a:t>Томаев</a:t>
            </a:r>
            <a:r>
              <a:rPr lang="ru-RU" sz="2400" dirty="0"/>
              <a:t> Мурат </a:t>
            </a:r>
            <a:r>
              <a:rPr lang="ru-RU" sz="2400" dirty="0" err="1" smtClean="0"/>
              <a:t>Хасанбекович</a:t>
            </a:r>
            <a:endParaRPr lang="ru-RU" sz="2400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1786718" y="50684"/>
            <a:ext cx="652969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dirty="0"/>
              <a:t>МИНИСТЕРСТВО ОБРАЗОВАНИЯ И НАУКИ </a:t>
            </a:r>
            <a:r>
              <a:rPr lang="ru-RU" sz="2000" dirty="0" smtClean="0"/>
              <a:t>РОССИЙСКОЙ</a:t>
            </a:r>
            <a:r>
              <a:rPr lang="en-US" sz="2000" dirty="0" smtClean="0"/>
              <a:t> </a:t>
            </a:r>
            <a:r>
              <a:rPr lang="ru-RU" sz="2000" dirty="0" smtClean="0"/>
              <a:t>ФЕДЕРАЦИИ </a:t>
            </a:r>
            <a:r>
              <a:rPr lang="ru-RU" sz="2000" dirty="0"/>
              <a:t>Ф</a:t>
            </a:r>
            <a:r>
              <a:rPr lang="ru-RU" sz="2000" dirty="0" smtClean="0"/>
              <a:t>ГБОУ </a:t>
            </a:r>
            <a:r>
              <a:rPr lang="ru-RU" sz="2000" dirty="0"/>
              <a:t>ВО</a:t>
            </a:r>
          </a:p>
          <a:p>
            <a:pPr algn="ctr"/>
            <a:r>
              <a:rPr lang="ru-RU" sz="2000" dirty="0"/>
              <a:t>"СЕВЕРО-КАВКАЗСКИЙ ГОРНО-МЕТАЛЛУРГИЧЕСКИЙ ИНСТИТУТ"</a:t>
            </a:r>
          </a:p>
          <a:p>
            <a:pPr algn="ctr"/>
            <a:r>
              <a:rPr lang="ru-RU" sz="2000" dirty="0"/>
              <a:t>(ГОСУДАРСТВЕННЫЙ ТЕХНОЛОГИЧЕСКИЙ УНИВЕРСИТЕТ)</a:t>
            </a:r>
          </a:p>
        </p:txBody>
      </p:sp>
    </p:spTree>
    <p:extLst>
      <p:ext uri="{BB962C8B-B14F-4D97-AF65-F5344CB8AC3E}">
        <p14:creationId xmlns:p14="http://schemas.microsoft.com/office/powerpoint/2010/main" val="1122507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116632"/>
            <a:ext cx="7498080" cy="1143000"/>
          </a:xfrm>
        </p:spPr>
        <p:txBody>
          <a:bodyPr>
            <a:normAutofit/>
          </a:bodyPr>
          <a:lstStyle/>
          <a:p>
            <a:pPr algn="ctr"/>
            <a:r>
              <a:rPr lang="ru-RU" sz="3600" dirty="0" smtClean="0"/>
              <a:t>Описание работы программы</a:t>
            </a:r>
            <a:endParaRPr lang="ru-RU" sz="3600" dirty="0"/>
          </a:p>
        </p:txBody>
      </p:sp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1835696" y="1340768"/>
            <a:ext cx="6984776" cy="337180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995936" y="4859868"/>
            <a:ext cx="2488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Интерфейс программы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5C0B-3B2A-4383-9BFD-2EFCF10B7352}" type="slidenum">
              <a:rPr lang="ru-RU" smtClean="0"/>
              <a:pPr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3326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116632"/>
            <a:ext cx="7498080" cy="1143000"/>
          </a:xfrm>
        </p:spPr>
        <p:txBody>
          <a:bodyPr>
            <a:normAutofit/>
          </a:bodyPr>
          <a:lstStyle/>
          <a:p>
            <a:pPr algn="ctr"/>
            <a:r>
              <a:rPr lang="ru-RU" sz="3600" dirty="0" smtClean="0"/>
              <a:t>Описание работы программы</a:t>
            </a:r>
            <a:endParaRPr lang="ru-RU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3995936" y="4643844"/>
            <a:ext cx="2471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Вывод текста из файла</a:t>
            </a:r>
            <a:endParaRPr lang="ru-RU" dirty="0"/>
          </a:p>
        </p:txBody>
      </p:sp>
      <p:pic>
        <p:nvPicPr>
          <p:cNvPr id="7" name="Рисунок 6"/>
          <p:cNvPicPr/>
          <p:nvPr/>
        </p:nvPicPr>
        <p:blipFill>
          <a:blip r:embed="rId2"/>
          <a:stretch>
            <a:fillRect/>
          </a:stretch>
        </p:blipFill>
        <p:spPr>
          <a:xfrm>
            <a:off x="1907704" y="1176272"/>
            <a:ext cx="6959287" cy="3359502"/>
          </a:xfrm>
          <a:prstGeom prst="rect">
            <a:avLst/>
          </a:prstGeo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5C0B-3B2A-4383-9BFD-2EFCF10B7352}" type="slidenum">
              <a:rPr lang="ru-RU" smtClean="0"/>
              <a:pPr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4822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116632"/>
            <a:ext cx="7498080" cy="1143000"/>
          </a:xfrm>
        </p:spPr>
        <p:txBody>
          <a:bodyPr>
            <a:normAutofit/>
          </a:bodyPr>
          <a:lstStyle/>
          <a:p>
            <a:pPr algn="ctr"/>
            <a:r>
              <a:rPr lang="ru-RU" sz="3600" dirty="0" smtClean="0"/>
              <a:t>Описание работы программы</a:t>
            </a:r>
            <a:endParaRPr lang="ru-RU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3995936" y="4715852"/>
            <a:ext cx="2527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Результат анализа кода</a:t>
            </a:r>
            <a:endParaRPr lang="ru-RU" dirty="0"/>
          </a:p>
        </p:txBody>
      </p:sp>
      <p:pic>
        <p:nvPicPr>
          <p:cNvPr id="7" name="Рисунок 6"/>
          <p:cNvPicPr/>
          <p:nvPr/>
        </p:nvPicPr>
        <p:blipFill>
          <a:blip r:embed="rId2"/>
          <a:stretch>
            <a:fillRect/>
          </a:stretch>
        </p:blipFill>
        <p:spPr>
          <a:xfrm>
            <a:off x="1691680" y="1268760"/>
            <a:ext cx="6992283" cy="3375430"/>
          </a:xfrm>
          <a:prstGeom prst="rect">
            <a:avLst/>
          </a:prstGeo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5C0B-3B2A-4383-9BFD-2EFCF10B7352}" type="slidenum">
              <a:rPr lang="ru-RU" smtClean="0"/>
              <a:pPr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5489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116632"/>
            <a:ext cx="7498080" cy="1143000"/>
          </a:xfrm>
        </p:spPr>
        <p:txBody>
          <a:bodyPr>
            <a:normAutofit/>
          </a:bodyPr>
          <a:lstStyle/>
          <a:p>
            <a:pPr algn="ctr"/>
            <a:r>
              <a:rPr lang="ru-RU" sz="3600" dirty="0" smtClean="0"/>
              <a:t>Описание работы программы</a:t>
            </a:r>
            <a:endParaRPr lang="ru-RU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2267744" y="4688178"/>
            <a:ext cx="6038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Результат работы программы при автоматическом расчёте</a:t>
            </a:r>
            <a:endParaRPr lang="ru-RU" dirty="0"/>
          </a:p>
        </p:txBody>
      </p:sp>
      <p:pic>
        <p:nvPicPr>
          <p:cNvPr id="6" name="Рисунок 5"/>
          <p:cNvPicPr/>
          <p:nvPr/>
        </p:nvPicPr>
        <p:blipFill>
          <a:blip r:embed="rId2"/>
          <a:stretch>
            <a:fillRect/>
          </a:stretch>
        </p:blipFill>
        <p:spPr>
          <a:xfrm>
            <a:off x="1691680" y="1196752"/>
            <a:ext cx="6984776" cy="3371806"/>
          </a:xfrm>
          <a:prstGeom prst="rect">
            <a:avLst/>
          </a:prstGeo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5C0B-3B2A-4383-9BFD-2EFCF10B7352}" type="slidenum">
              <a:rPr lang="ru-RU" smtClean="0"/>
              <a:pPr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1730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03648" y="-27384"/>
            <a:ext cx="7498080" cy="1143000"/>
          </a:xfrm>
        </p:spPr>
        <p:txBody>
          <a:bodyPr>
            <a:normAutofit/>
          </a:bodyPr>
          <a:lstStyle/>
          <a:p>
            <a:pPr algn="ctr"/>
            <a:r>
              <a:rPr lang="ru-RU" sz="4000" dirty="0" smtClean="0"/>
              <a:t>Экспериментальная часть</a:t>
            </a:r>
            <a:endParaRPr lang="ru-RU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2853761" y="908720"/>
            <a:ext cx="41139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Эффективность оптимизации</a:t>
            </a:r>
            <a:endParaRPr lang="ru-RU" sz="24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218748" y="1405782"/>
            <a:ext cx="7313691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#</a:t>
            </a:r>
            <a:r>
              <a:rPr lang="en-US" sz="1100" dirty="0" err="1"/>
              <a:t>include"stdafx.h</a:t>
            </a:r>
            <a:r>
              <a:rPr lang="en-US" sz="1100" dirty="0"/>
              <a:t>"</a:t>
            </a:r>
            <a:endParaRPr lang="ru-RU" sz="1100" dirty="0"/>
          </a:p>
          <a:p>
            <a:r>
              <a:rPr lang="en-US" sz="1100" dirty="0"/>
              <a:t>#include&lt;</a:t>
            </a:r>
            <a:r>
              <a:rPr lang="en-US" sz="1100" dirty="0" err="1"/>
              <a:t>iostream</a:t>
            </a:r>
            <a:r>
              <a:rPr lang="en-US" sz="1100" dirty="0"/>
              <a:t>&gt;</a:t>
            </a:r>
            <a:endParaRPr lang="ru-RU" sz="1100" dirty="0"/>
          </a:p>
          <a:p>
            <a:r>
              <a:rPr lang="en-US" sz="1100" dirty="0"/>
              <a:t>#include&lt;list&gt;</a:t>
            </a:r>
            <a:endParaRPr lang="ru-RU" sz="1100" dirty="0"/>
          </a:p>
          <a:p>
            <a:r>
              <a:rPr lang="en-US" sz="1100" dirty="0"/>
              <a:t>#include&lt;vector&gt;</a:t>
            </a:r>
            <a:endParaRPr lang="ru-RU" sz="1100" dirty="0"/>
          </a:p>
          <a:p>
            <a:r>
              <a:rPr lang="en-US" sz="1100" dirty="0"/>
              <a:t>#include&lt;</a:t>
            </a:r>
            <a:r>
              <a:rPr lang="en-US" sz="1100" dirty="0" err="1"/>
              <a:t>windows.h</a:t>
            </a:r>
            <a:r>
              <a:rPr lang="en-US" sz="1100" dirty="0"/>
              <a:t>&gt;</a:t>
            </a:r>
            <a:endParaRPr lang="ru-RU" sz="1100" dirty="0"/>
          </a:p>
          <a:p>
            <a:r>
              <a:rPr lang="en-US" sz="1100" dirty="0"/>
              <a:t> </a:t>
            </a:r>
            <a:endParaRPr lang="ru-RU" sz="1100" dirty="0"/>
          </a:p>
          <a:p>
            <a:r>
              <a:rPr lang="en-US" sz="1100" dirty="0"/>
              <a:t>#define N 10000000</a:t>
            </a:r>
            <a:endParaRPr lang="ru-RU" sz="1100" dirty="0"/>
          </a:p>
          <a:p>
            <a:r>
              <a:rPr lang="en-US" sz="1100" dirty="0"/>
              <a:t>using namespace </a:t>
            </a:r>
            <a:r>
              <a:rPr lang="en-US" sz="1100" dirty="0" err="1"/>
              <a:t>std</a:t>
            </a:r>
            <a:r>
              <a:rPr lang="en-US" sz="1100" dirty="0"/>
              <a:t>;</a:t>
            </a:r>
            <a:endParaRPr lang="ru-RU" sz="1100" dirty="0"/>
          </a:p>
          <a:p>
            <a:r>
              <a:rPr lang="en-US" sz="1100" dirty="0" err="1"/>
              <a:t>int</a:t>
            </a:r>
            <a:r>
              <a:rPr lang="en-US" sz="1100" dirty="0"/>
              <a:t> main()</a:t>
            </a:r>
            <a:endParaRPr lang="ru-RU" sz="1100" dirty="0"/>
          </a:p>
          <a:p>
            <a:r>
              <a:rPr lang="en-US" sz="1100" dirty="0"/>
              <a:t>{</a:t>
            </a:r>
            <a:endParaRPr lang="ru-RU" sz="1100" dirty="0"/>
          </a:p>
          <a:p>
            <a:r>
              <a:rPr lang="en-US" sz="1100" dirty="0"/>
              <a:t>	</a:t>
            </a:r>
            <a:r>
              <a:rPr lang="en-US" sz="1100" dirty="0" err="1"/>
              <a:t>setlocale</a:t>
            </a:r>
            <a:r>
              <a:rPr lang="en-US" sz="1100" dirty="0"/>
              <a:t>(LC_ALL, "</a:t>
            </a:r>
            <a:r>
              <a:rPr lang="en-US" sz="1100" dirty="0" err="1"/>
              <a:t>rus</a:t>
            </a:r>
            <a:r>
              <a:rPr lang="en-US" sz="1100" dirty="0"/>
              <a:t>");</a:t>
            </a:r>
            <a:endParaRPr lang="ru-RU" sz="1100" dirty="0"/>
          </a:p>
          <a:p>
            <a:r>
              <a:rPr lang="en-US" sz="1100" dirty="0"/>
              <a:t>	</a:t>
            </a:r>
            <a:r>
              <a:rPr lang="en-US" sz="1100" dirty="0" err="1"/>
              <a:t>std</a:t>
            </a:r>
            <a:r>
              <a:rPr lang="en-US" sz="1100" dirty="0"/>
              <a:t>::vector&lt;double&gt;</a:t>
            </a:r>
            <a:r>
              <a:rPr lang="en-US" sz="1100" dirty="0" err="1"/>
              <a:t>somethingVector</a:t>
            </a:r>
            <a:r>
              <a:rPr lang="en-US" sz="1100" dirty="0"/>
              <a:t>(N);</a:t>
            </a:r>
            <a:endParaRPr lang="ru-RU" sz="1100" dirty="0"/>
          </a:p>
          <a:p>
            <a:r>
              <a:rPr lang="en-US" sz="1100" dirty="0"/>
              <a:t>	</a:t>
            </a:r>
            <a:r>
              <a:rPr lang="en-US" sz="1100" dirty="0" err="1"/>
              <a:t>std</a:t>
            </a:r>
            <a:r>
              <a:rPr lang="en-US" sz="1100" dirty="0"/>
              <a:t>::list&lt;double&gt;</a:t>
            </a:r>
            <a:r>
              <a:rPr lang="en-US" sz="1100" dirty="0" err="1"/>
              <a:t>somethingList</a:t>
            </a:r>
            <a:r>
              <a:rPr lang="en-US" sz="1100" dirty="0"/>
              <a:t>(N);</a:t>
            </a:r>
            <a:endParaRPr lang="ru-RU" sz="1100" dirty="0"/>
          </a:p>
          <a:p>
            <a:r>
              <a:rPr lang="en-US" sz="1100" dirty="0"/>
              <a:t> </a:t>
            </a:r>
            <a:endParaRPr lang="ru-RU" sz="1100" dirty="0"/>
          </a:p>
          <a:p>
            <a:r>
              <a:rPr lang="en-US" sz="1100" dirty="0"/>
              <a:t>	for (</a:t>
            </a:r>
            <a:r>
              <a:rPr lang="en-US" sz="1100" dirty="0" err="1"/>
              <a:t>int</a:t>
            </a:r>
            <a:r>
              <a:rPr lang="en-US" sz="1100" dirty="0"/>
              <a:t> </a:t>
            </a:r>
            <a:r>
              <a:rPr lang="en-US" sz="1100" dirty="0" err="1"/>
              <a:t>i</a:t>
            </a:r>
            <a:r>
              <a:rPr lang="en-US" sz="1100" dirty="0"/>
              <a:t> = 0; </a:t>
            </a:r>
            <a:r>
              <a:rPr lang="en-US" sz="1100" dirty="0" err="1"/>
              <a:t>i</a:t>
            </a:r>
            <a:r>
              <a:rPr lang="en-US" sz="1100" dirty="0"/>
              <a:t>&lt;N; </a:t>
            </a:r>
            <a:r>
              <a:rPr lang="en-US" sz="1100" dirty="0" err="1"/>
              <a:t>i</a:t>
            </a:r>
            <a:r>
              <a:rPr lang="en-US" sz="1100" dirty="0"/>
              <a:t>++) {</a:t>
            </a:r>
            <a:endParaRPr lang="ru-RU" sz="1100" dirty="0"/>
          </a:p>
          <a:p>
            <a:r>
              <a:rPr lang="en-US" sz="1100" dirty="0"/>
              <a:t>		</a:t>
            </a:r>
            <a:r>
              <a:rPr lang="en-US" sz="1100" dirty="0" err="1"/>
              <a:t>somethingVector</a:t>
            </a:r>
            <a:r>
              <a:rPr lang="en-US" sz="1100" dirty="0"/>
              <a:t>[</a:t>
            </a:r>
            <a:r>
              <a:rPr lang="en-US" sz="1100" dirty="0" err="1"/>
              <a:t>i</a:t>
            </a:r>
            <a:r>
              <a:rPr lang="en-US" sz="1100" dirty="0"/>
              <a:t>] = (double)rand();</a:t>
            </a:r>
            <a:endParaRPr lang="ru-RU" sz="1100" dirty="0"/>
          </a:p>
          <a:p>
            <a:r>
              <a:rPr lang="en-US" sz="1100" dirty="0"/>
              <a:t>		</a:t>
            </a:r>
            <a:r>
              <a:rPr lang="en-US" sz="1100" dirty="0" err="1"/>
              <a:t>somethingList.push_back</a:t>
            </a:r>
            <a:r>
              <a:rPr lang="en-US" sz="1100" dirty="0"/>
              <a:t>((double)rand());</a:t>
            </a:r>
            <a:endParaRPr lang="ru-RU" sz="1100" dirty="0"/>
          </a:p>
          <a:p>
            <a:r>
              <a:rPr lang="en-US" sz="1100" dirty="0"/>
              <a:t>	}</a:t>
            </a:r>
            <a:endParaRPr lang="ru-RU" sz="1100" dirty="0"/>
          </a:p>
          <a:p>
            <a:r>
              <a:rPr lang="en-US" sz="1100" dirty="0"/>
              <a:t> </a:t>
            </a:r>
            <a:endParaRPr lang="ru-RU" sz="1100" dirty="0"/>
          </a:p>
          <a:p>
            <a:r>
              <a:rPr lang="en-US" sz="1100" dirty="0"/>
              <a:t>	double temp;</a:t>
            </a:r>
            <a:endParaRPr lang="ru-RU" sz="1100" dirty="0"/>
          </a:p>
          <a:p>
            <a:r>
              <a:rPr lang="en-US" sz="1100" dirty="0"/>
              <a:t>	DWORD start1 = </a:t>
            </a:r>
            <a:r>
              <a:rPr lang="en-US" sz="1100" dirty="0" err="1"/>
              <a:t>GetTickCount</a:t>
            </a:r>
            <a:r>
              <a:rPr lang="en-US" sz="1100" dirty="0"/>
              <a:t>();</a:t>
            </a:r>
            <a:endParaRPr lang="ru-RU" sz="1100" dirty="0"/>
          </a:p>
          <a:p>
            <a:r>
              <a:rPr lang="en-US" sz="1100" dirty="0"/>
              <a:t>	for (</a:t>
            </a:r>
            <a:r>
              <a:rPr lang="en-US" sz="1100" dirty="0" err="1"/>
              <a:t>int</a:t>
            </a:r>
            <a:r>
              <a:rPr lang="en-US" sz="1100" dirty="0"/>
              <a:t> </a:t>
            </a:r>
            <a:r>
              <a:rPr lang="en-US" sz="1100" dirty="0" err="1"/>
              <a:t>i</a:t>
            </a:r>
            <a:r>
              <a:rPr lang="en-US" sz="1100" dirty="0"/>
              <a:t> = 0; </a:t>
            </a:r>
            <a:r>
              <a:rPr lang="en-US" sz="1100" dirty="0" err="1"/>
              <a:t>i</a:t>
            </a:r>
            <a:r>
              <a:rPr lang="en-US" sz="1100" dirty="0"/>
              <a:t>&lt;N; </a:t>
            </a:r>
            <a:r>
              <a:rPr lang="en-US" sz="1100" dirty="0" err="1"/>
              <a:t>i</a:t>
            </a:r>
            <a:r>
              <a:rPr lang="en-US" sz="1100" dirty="0"/>
              <a:t>++) {</a:t>
            </a:r>
            <a:endParaRPr lang="ru-RU" sz="1100" dirty="0"/>
          </a:p>
          <a:p>
            <a:r>
              <a:rPr lang="en-US" sz="1100" dirty="0"/>
              <a:t>		temp = </a:t>
            </a:r>
            <a:r>
              <a:rPr lang="en-US" sz="1100" dirty="0" err="1"/>
              <a:t>somethingVector</a:t>
            </a:r>
            <a:r>
              <a:rPr lang="en-US" sz="1100" dirty="0"/>
              <a:t>[</a:t>
            </a:r>
            <a:r>
              <a:rPr lang="en-US" sz="1100" dirty="0" err="1"/>
              <a:t>i</a:t>
            </a:r>
            <a:r>
              <a:rPr lang="en-US" sz="1100" dirty="0"/>
              <a:t>];</a:t>
            </a:r>
            <a:endParaRPr lang="ru-RU" sz="1100" dirty="0"/>
          </a:p>
          <a:p>
            <a:r>
              <a:rPr lang="en-US" sz="1100" dirty="0"/>
              <a:t>	}</a:t>
            </a:r>
            <a:endParaRPr lang="ru-RU" sz="1100" dirty="0"/>
          </a:p>
          <a:p>
            <a:r>
              <a:rPr lang="en-US" sz="1100" dirty="0"/>
              <a:t>	DWORD time1 = </a:t>
            </a:r>
            <a:r>
              <a:rPr lang="en-US" sz="1100" dirty="0" err="1"/>
              <a:t>GetTickCount</a:t>
            </a:r>
            <a:r>
              <a:rPr lang="en-US" sz="1100" dirty="0"/>
              <a:t>() - start1;</a:t>
            </a:r>
            <a:endParaRPr lang="ru-RU" sz="1100" dirty="0"/>
          </a:p>
          <a:p>
            <a:r>
              <a:rPr lang="en-US" sz="1100" dirty="0"/>
              <a:t> </a:t>
            </a:r>
            <a:endParaRPr lang="ru-RU" sz="110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5C0B-3B2A-4383-9BFD-2EFCF10B7352}" type="slidenum">
              <a:rPr lang="ru-RU" smtClean="0"/>
              <a:pPr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1264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03648" y="-99392"/>
            <a:ext cx="7498080" cy="1143000"/>
          </a:xfrm>
        </p:spPr>
        <p:txBody>
          <a:bodyPr>
            <a:normAutofit/>
          </a:bodyPr>
          <a:lstStyle/>
          <a:p>
            <a:pPr algn="ctr"/>
            <a:r>
              <a:rPr lang="ru-RU" sz="3600" dirty="0" smtClean="0"/>
              <a:t>Экспериментальная часть</a:t>
            </a:r>
            <a:endParaRPr lang="ru-RU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2853761" y="836712"/>
            <a:ext cx="41139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Эффективность оптимизации</a:t>
            </a:r>
            <a:endParaRPr lang="ru-RU" sz="24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218748" y="1340768"/>
            <a:ext cx="7169676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/>
              <a:t>DWORD start2 = </a:t>
            </a:r>
            <a:r>
              <a:rPr lang="en-US" sz="1100" dirty="0" err="1" smtClean="0"/>
              <a:t>GetTickCount</a:t>
            </a:r>
            <a:r>
              <a:rPr lang="en-US" sz="1100" dirty="0" smtClean="0"/>
              <a:t>();</a:t>
            </a:r>
            <a:endParaRPr lang="ru-RU" sz="1100" dirty="0" smtClean="0"/>
          </a:p>
          <a:p>
            <a:r>
              <a:rPr lang="en-US" sz="1100" dirty="0" smtClean="0"/>
              <a:t>for (</a:t>
            </a:r>
            <a:r>
              <a:rPr lang="en-US" sz="1100" dirty="0" err="1" smtClean="0"/>
              <a:t>std</a:t>
            </a:r>
            <a:r>
              <a:rPr lang="en-US" sz="1100" dirty="0" smtClean="0"/>
              <a:t>::list&lt;double&gt;::iterator it = </a:t>
            </a:r>
            <a:r>
              <a:rPr lang="en-US" sz="1100" dirty="0" err="1" smtClean="0"/>
              <a:t>somethingList.begin</a:t>
            </a:r>
            <a:r>
              <a:rPr lang="en-US" sz="1100" dirty="0" smtClean="0"/>
              <a:t>(); it !=</a:t>
            </a:r>
            <a:r>
              <a:rPr lang="en-US" sz="1100" dirty="0" err="1" smtClean="0"/>
              <a:t>somethingList.end</a:t>
            </a:r>
            <a:r>
              <a:rPr lang="en-US" sz="1100" dirty="0" smtClean="0"/>
              <a:t>(); ++it) {</a:t>
            </a:r>
            <a:endParaRPr lang="ru-RU" sz="1100" dirty="0" smtClean="0"/>
          </a:p>
          <a:p>
            <a:r>
              <a:rPr lang="en-US" sz="1100" dirty="0" smtClean="0"/>
              <a:t>	temp = *it;</a:t>
            </a:r>
            <a:endParaRPr lang="ru-RU" sz="1100" dirty="0" smtClean="0"/>
          </a:p>
          <a:p>
            <a:r>
              <a:rPr lang="en-US" sz="1100" dirty="0" smtClean="0"/>
              <a:t>}</a:t>
            </a:r>
            <a:endParaRPr lang="ru-RU" sz="1100" dirty="0" smtClean="0"/>
          </a:p>
          <a:p>
            <a:r>
              <a:rPr lang="en-US" sz="1100" dirty="0" smtClean="0"/>
              <a:t>DWORD time2 = </a:t>
            </a:r>
            <a:r>
              <a:rPr lang="en-US" sz="1100" dirty="0" err="1" smtClean="0"/>
              <a:t>GetTickCount</a:t>
            </a:r>
            <a:r>
              <a:rPr lang="en-US" sz="1100" dirty="0" smtClean="0"/>
              <a:t>() - start2;</a:t>
            </a:r>
            <a:endParaRPr lang="ru-RU" sz="1100" dirty="0" smtClean="0"/>
          </a:p>
          <a:p>
            <a:endParaRPr lang="ru-RU" sz="1100" dirty="0" smtClean="0"/>
          </a:p>
          <a:p>
            <a:r>
              <a:rPr lang="en-US" sz="1100" dirty="0" err="1" smtClean="0"/>
              <a:t>cout</a:t>
            </a:r>
            <a:r>
              <a:rPr lang="en-US" sz="1100" dirty="0" smtClean="0"/>
              <a:t>&lt;&lt;"</a:t>
            </a:r>
            <a:r>
              <a:rPr lang="ru-RU" sz="1100" dirty="0" smtClean="0"/>
              <a:t>Время</a:t>
            </a:r>
            <a:r>
              <a:rPr lang="en-US" sz="1100" dirty="0" smtClean="0"/>
              <a:t>, </a:t>
            </a:r>
            <a:r>
              <a:rPr lang="ru-RU" sz="1100" dirty="0" smtClean="0"/>
              <a:t>затрачиваемое контейнером </a:t>
            </a:r>
            <a:r>
              <a:rPr lang="en-US" sz="1100" dirty="0" smtClean="0"/>
              <a:t>vector:"&lt;&lt; time1 &lt;&lt;</a:t>
            </a:r>
            <a:r>
              <a:rPr lang="en-US" sz="1100" dirty="0" err="1" smtClean="0"/>
              <a:t>endl</a:t>
            </a:r>
            <a:r>
              <a:rPr lang="en-US" sz="1100" dirty="0" smtClean="0"/>
              <a:t>;</a:t>
            </a:r>
            <a:endParaRPr lang="ru-RU" sz="1100" dirty="0" smtClean="0"/>
          </a:p>
          <a:p>
            <a:r>
              <a:rPr lang="ru-RU" sz="1100" dirty="0" err="1" smtClean="0"/>
              <a:t>cout</a:t>
            </a:r>
            <a:r>
              <a:rPr lang="ru-RU" sz="1100" dirty="0" smtClean="0"/>
              <a:t>&lt;&lt;"Время, затрачиваемое контейнером </a:t>
            </a:r>
            <a:r>
              <a:rPr lang="ru-RU" sz="1100" dirty="0" err="1" smtClean="0"/>
              <a:t>list</a:t>
            </a:r>
            <a:r>
              <a:rPr lang="ru-RU" sz="1100" dirty="0" smtClean="0"/>
              <a:t>:"&lt;&lt; time2 &lt;&lt;</a:t>
            </a:r>
            <a:r>
              <a:rPr lang="ru-RU" sz="1100" dirty="0" err="1" smtClean="0"/>
              <a:t>endl</a:t>
            </a:r>
            <a:r>
              <a:rPr lang="ru-RU" sz="1100" dirty="0" smtClean="0"/>
              <a:t>;</a:t>
            </a:r>
          </a:p>
          <a:p>
            <a:r>
              <a:rPr lang="ru-RU" sz="1100" dirty="0" smtClean="0"/>
              <a:t> </a:t>
            </a:r>
          </a:p>
          <a:p>
            <a:endParaRPr lang="ru-RU" sz="1100" dirty="0" smtClean="0"/>
          </a:p>
          <a:p>
            <a:r>
              <a:rPr lang="en-US" sz="1100" smtClean="0"/>
              <a:t>system</a:t>
            </a:r>
            <a:r>
              <a:rPr lang="en-US" sz="1100" dirty="0" smtClean="0"/>
              <a:t>("pause");</a:t>
            </a:r>
            <a:endParaRPr lang="ru-RU" sz="1100" dirty="0" smtClean="0"/>
          </a:p>
          <a:p>
            <a:r>
              <a:rPr lang="en-US" sz="1100" dirty="0" smtClean="0"/>
              <a:t>return 0;</a:t>
            </a:r>
            <a:endParaRPr lang="ru-RU" sz="1100" dirty="0" smtClean="0"/>
          </a:p>
          <a:p>
            <a:r>
              <a:rPr lang="en-US" sz="1100" dirty="0" smtClean="0"/>
              <a:t>}</a:t>
            </a:r>
            <a:endParaRPr lang="ru-RU" sz="1100" dirty="0" smtClean="0"/>
          </a:p>
          <a:p>
            <a:r>
              <a:rPr lang="en-US" sz="1100" dirty="0"/>
              <a:t>	</a:t>
            </a:r>
            <a:endParaRPr lang="ru-RU" sz="1100" dirty="0"/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1295871" y="4221088"/>
            <a:ext cx="5940425" cy="2294255"/>
          </a:xfrm>
          <a:prstGeom prst="rect">
            <a:avLst/>
          </a:prstGeom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5C0B-3B2A-4383-9BFD-2EFCF10B7352}" type="slidenum">
              <a:rPr lang="ru-RU" smtClean="0"/>
              <a:pPr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9660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03648" y="-99392"/>
            <a:ext cx="7498080" cy="1143000"/>
          </a:xfrm>
        </p:spPr>
        <p:txBody>
          <a:bodyPr>
            <a:normAutofit/>
          </a:bodyPr>
          <a:lstStyle/>
          <a:p>
            <a:pPr algn="ctr"/>
            <a:r>
              <a:rPr lang="ru-RU" sz="3600" dirty="0" smtClean="0"/>
              <a:t>Экспериментальная часть</a:t>
            </a:r>
            <a:endParaRPr lang="ru-RU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1547664" y="903040"/>
            <a:ext cx="73856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/>
              <a:t>Зависимость времени анализа программы, написанной на </a:t>
            </a:r>
            <a:r>
              <a:rPr lang="en-US" sz="2000" dirty="0"/>
              <a:t>C</a:t>
            </a:r>
            <a:r>
              <a:rPr lang="ru-RU" sz="2000" dirty="0"/>
              <a:t>++, от размера кода</a:t>
            </a:r>
          </a:p>
        </p:txBody>
      </p:sp>
      <p:graphicFrame>
        <p:nvGraphicFramePr>
          <p:cNvPr id="6" name="Диаграмма 5"/>
          <p:cNvGraphicFramePr/>
          <p:nvPr>
            <p:extLst>
              <p:ext uri="{D42A27DB-BD31-4B8C-83A1-F6EECF244321}">
                <p14:modId xmlns:p14="http://schemas.microsoft.com/office/powerpoint/2010/main" val="1351796122"/>
              </p:ext>
            </p:extLst>
          </p:nvPr>
        </p:nvGraphicFramePr>
        <p:xfrm>
          <a:off x="2267744" y="1772816"/>
          <a:ext cx="5781675" cy="33286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Прямоугольник 6"/>
          <p:cNvSpPr/>
          <p:nvPr/>
        </p:nvSpPr>
        <p:spPr>
          <a:xfrm>
            <a:off x="1475657" y="5445224"/>
            <a:ext cx="74577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Из графика </a:t>
            </a:r>
            <a:r>
              <a:rPr lang="ru-RU" dirty="0" smtClean="0"/>
              <a:t>видно</a:t>
            </a:r>
            <a:r>
              <a:rPr lang="ru-RU" dirty="0"/>
              <a:t>, что при увеличении числа блоков неоптимизированного кода, увеличивается и время анализа программы.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5C0B-3B2A-4383-9BFD-2EFCF10B7352}" type="slidenum">
              <a:rPr lang="ru-RU" smtClean="0"/>
              <a:pPr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689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03648" y="-99392"/>
            <a:ext cx="7498080" cy="1143000"/>
          </a:xfrm>
        </p:spPr>
        <p:txBody>
          <a:bodyPr>
            <a:normAutofit/>
          </a:bodyPr>
          <a:lstStyle/>
          <a:p>
            <a:pPr algn="ctr"/>
            <a:r>
              <a:rPr lang="ru-RU" sz="3600" dirty="0" smtClean="0"/>
              <a:t>Экспериментальная часть</a:t>
            </a:r>
            <a:endParaRPr lang="ru-RU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1547664" y="903040"/>
            <a:ext cx="73856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/>
              <a:t>Зависимость времени нахождения решения от количества блоков неоптимизированного кода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1403648" y="5013176"/>
            <a:ext cx="727280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	Из </a:t>
            </a:r>
            <a:r>
              <a:rPr lang="ru-RU" dirty="0" smtClean="0"/>
              <a:t>графика видно</a:t>
            </a:r>
            <a:r>
              <a:rPr lang="ru-RU" dirty="0"/>
              <a:t>, что, чем больше </a:t>
            </a:r>
            <a:r>
              <a:rPr lang="ru-RU" dirty="0" smtClean="0"/>
              <a:t>контейнеров, </a:t>
            </a:r>
            <a:r>
              <a:rPr lang="ru-RU" smtClean="0"/>
              <a:t>подлежащих оптимизации </a:t>
            </a:r>
            <a:r>
              <a:rPr lang="ru-RU" dirty="0"/>
              <a:t>в программе, написанной на </a:t>
            </a:r>
            <a:r>
              <a:rPr lang="en-US" dirty="0"/>
              <a:t>C</a:t>
            </a:r>
            <a:r>
              <a:rPr lang="ru-RU" dirty="0"/>
              <a:t>++, тем больше времени требуется для нахождения решения.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5C0B-3B2A-4383-9BFD-2EFCF10B7352}" type="slidenum">
              <a:rPr lang="ru-RU" smtClean="0"/>
              <a:pPr/>
              <a:t>17</a:t>
            </a:fld>
            <a:endParaRPr lang="ru-RU"/>
          </a:p>
        </p:txBody>
      </p:sp>
      <p:graphicFrame>
        <p:nvGraphicFramePr>
          <p:cNvPr id="7" name="Диаграмма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76976147"/>
              </p:ext>
            </p:extLst>
          </p:nvPr>
        </p:nvGraphicFramePr>
        <p:xfrm>
          <a:off x="2286000" y="2143125"/>
          <a:ext cx="4572000" cy="2571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68310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5C0B-3B2A-4383-9BFD-2EFCF10B7352}" type="slidenum">
              <a:rPr lang="ru-RU" smtClean="0"/>
              <a:pPr/>
              <a:t>18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1259632" y="1628800"/>
            <a:ext cx="734481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Для решения данной задачи, был описан алгоритм замены и написана программа, реализующая его. А также проведены эксперименты и построены графики, обосновывающие цель данной работы и данной оптимизации в целом.</a:t>
            </a:r>
          </a:p>
          <a:p>
            <a:endParaRPr lang="ru-RU" dirty="0"/>
          </a:p>
          <a:p>
            <a:endParaRPr lang="ru-RU" dirty="0" smtClean="0"/>
          </a:p>
          <a:p>
            <a:r>
              <a:rPr lang="ru-RU" dirty="0" smtClean="0"/>
              <a:t>При использовании контейнеров </a:t>
            </a:r>
            <a:r>
              <a:rPr lang="en-US" dirty="0" smtClean="0"/>
              <a:t>C++ </a:t>
            </a:r>
            <a:r>
              <a:rPr lang="ru-RU" dirty="0" smtClean="0"/>
              <a:t>нужно иметь ввиду, как сильные стороны выбранного типа контейнера, так и его слабые стороны, и в зависимости от поставленных задач использовать каждый контейнер по назначению.</a:t>
            </a:r>
          </a:p>
        </p:txBody>
      </p:sp>
    </p:spTree>
    <p:extLst>
      <p:ext uri="{BB962C8B-B14F-4D97-AF65-F5344CB8AC3E}">
        <p14:creationId xmlns:p14="http://schemas.microsoft.com/office/powerpoint/2010/main" val="1655353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03648" y="1988840"/>
            <a:ext cx="7498080" cy="1143000"/>
          </a:xfrm>
        </p:spPr>
        <p:txBody>
          <a:bodyPr/>
          <a:lstStyle/>
          <a:p>
            <a:pPr algn="ctr"/>
            <a:r>
              <a:rPr lang="ru-RU" dirty="0" smtClean="0"/>
              <a:t>Спасибо за внимание 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5C0B-3B2A-4383-9BFD-2EFCF10B7352}" type="slidenum">
              <a:rPr lang="ru-RU" smtClean="0"/>
              <a:pPr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4361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125760"/>
            <a:ext cx="7498080" cy="1143000"/>
          </a:xfrm>
        </p:spPr>
        <p:txBody>
          <a:bodyPr/>
          <a:lstStyle/>
          <a:p>
            <a:pPr algn="ctr"/>
            <a:r>
              <a:rPr lang="ru-RU" dirty="0" smtClean="0"/>
              <a:t>Цель и задача работы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1259632" y="1340768"/>
            <a:ext cx="756084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u="sng" dirty="0"/>
              <a:t>Цель выпускной работы</a:t>
            </a:r>
            <a:r>
              <a:rPr lang="ru-RU" dirty="0"/>
              <a:t>: </a:t>
            </a:r>
            <a:r>
              <a:rPr lang="ru-RU" i="1" dirty="0"/>
              <a:t>заключается в поиске </a:t>
            </a:r>
            <a:r>
              <a:rPr lang="ru-RU" i="1" dirty="0" smtClean="0"/>
              <a:t>оптимальной </a:t>
            </a:r>
            <a:r>
              <a:rPr lang="ru-RU" i="1" dirty="0"/>
              <a:t>стратегии </a:t>
            </a:r>
            <a:r>
              <a:rPr lang="ru-RU" i="1" dirty="0" smtClean="0"/>
              <a:t>замен</a:t>
            </a:r>
            <a:r>
              <a:rPr lang="en-US" i="1" dirty="0" smtClean="0"/>
              <a:t> </a:t>
            </a:r>
            <a:r>
              <a:rPr lang="ru-RU" i="1" dirty="0" smtClean="0"/>
              <a:t>контейнера «</a:t>
            </a:r>
            <a:r>
              <a:rPr lang="en-US" i="1" dirty="0" smtClean="0"/>
              <a:t>list</a:t>
            </a:r>
            <a:r>
              <a:rPr lang="ru-RU" i="1" dirty="0" smtClean="0"/>
              <a:t>»</a:t>
            </a:r>
            <a:r>
              <a:rPr lang="en-US" i="1" dirty="0" smtClean="0"/>
              <a:t> </a:t>
            </a:r>
            <a:r>
              <a:rPr lang="ru-RU" i="1" dirty="0" smtClean="0"/>
              <a:t>контейнером «</a:t>
            </a:r>
            <a:r>
              <a:rPr lang="en-US" i="1" dirty="0" smtClean="0"/>
              <a:t>vector</a:t>
            </a:r>
            <a:r>
              <a:rPr lang="ru-RU" i="1" dirty="0" smtClean="0"/>
              <a:t>»</a:t>
            </a:r>
            <a:r>
              <a:rPr lang="en-US" i="1" dirty="0" smtClean="0"/>
              <a:t> </a:t>
            </a:r>
            <a:r>
              <a:rPr lang="ru-RU" i="1" dirty="0" smtClean="0"/>
              <a:t>на участках последовательного  обращения к элементам массива </a:t>
            </a:r>
            <a:r>
              <a:rPr lang="ru-RU" i="1" dirty="0"/>
              <a:t>при условии, что требуемые для её реализации дополнительные ресурсы ОП не превысят верхней границы</a:t>
            </a:r>
            <a:r>
              <a:rPr lang="ru-RU" i="1" dirty="0" smtClean="0"/>
              <a:t>.</a:t>
            </a:r>
          </a:p>
          <a:p>
            <a:endParaRPr lang="ru-RU" dirty="0" smtClean="0"/>
          </a:p>
          <a:p>
            <a:endParaRPr lang="ru-RU" dirty="0"/>
          </a:p>
          <a:p>
            <a:r>
              <a:rPr lang="ru-RU" b="1" u="sng" dirty="0" smtClean="0"/>
              <a:t>Задача работы</a:t>
            </a:r>
            <a:r>
              <a:rPr lang="ru-RU" dirty="0" smtClean="0"/>
              <a:t>: </a:t>
            </a:r>
            <a:r>
              <a:rPr lang="ru-RU" i="1" dirty="0" smtClean="0"/>
              <a:t>создание приложения, программно реализующего алгоритм оптимизации. Экспериментальная проверка эффективности.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5C0B-3B2A-4383-9BFD-2EFCF10B7352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3420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115616" y="1844824"/>
            <a:ext cx="72008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 </a:t>
            </a:r>
            <a:r>
              <a:rPr lang="en-US" dirty="0">
                <a:solidFill>
                  <a:schemeClr val="accent1"/>
                </a:solidFill>
              </a:rPr>
              <a:t>size_type</a:t>
            </a:r>
            <a:r>
              <a:rPr lang="en-US" dirty="0"/>
              <a:t> _Grow_to(</a:t>
            </a:r>
            <a:r>
              <a:rPr lang="en-US" dirty="0">
                <a:solidFill>
                  <a:schemeClr val="accent1"/>
                </a:solidFill>
              </a:rPr>
              <a:t>size_type</a:t>
            </a:r>
            <a:r>
              <a:rPr lang="en-US" dirty="0"/>
              <a:t>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_Count</a:t>
            </a:r>
            <a:r>
              <a:rPr lang="en-US" dirty="0"/>
              <a:t>) </a:t>
            </a:r>
            <a:r>
              <a:rPr lang="en-US" dirty="0">
                <a:solidFill>
                  <a:srgbClr val="0033CC"/>
                </a:solidFill>
              </a:rPr>
              <a:t>const</a:t>
            </a:r>
            <a:endParaRPr lang="ru-RU" dirty="0">
              <a:solidFill>
                <a:srgbClr val="0033CC"/>
              </a:solidFill>
            </a:endParaRPr>
          </a:p>
          <a:p>
            <a:r>
              <a:rPr lang="en-US" dirty="0"/>
              <a:t>	</a:t>
            </a:r>
            <a:r>
              <a:rPr lang="en-US" dirty="0" smtClean="0"/>
              <a:t>{</a:t>
            </a:r>
            <a:r>
              <a:rPr lang="en-US" dirty="0"/>
              <a:t>	</a:t>
            </a:r>
            <a:r>
              <a:rPr lang="en-US" dirty="0">
                <a:solidFill>
                  <a:srgbClr val="00B050"/>
                </a:solidFill>
              </a:rPr>
              <a:t>//</a:t>
            </a: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grow by 50% or at least to _Count</a:t>
            </a:r>
            <a:endParaRPr lang="ru-RU" dirty="0">
              <a:solidFill>
                <a:srgbClr val="00B050"/>
              </a:solidFill>
            </a:endParaRPr>
          </a:p>
          <a:p>
            <a:r>
              <a:rPr lang="en-US" dirty="0"/>
              <a:t>	</a:t>
            </a:r>
            <a:r>
              <a:rPr lang="en-US" dirty="0" smtClean="0"/>
              <a:t>size_type </a:t>
            </a:r>
            <a:r>
              <a:rPr lang="en-US" dirty="0"/>
              <a:t>_Capacity = capacity();</a:t>
            </a:r>
            <a:endParaRPr lang="ru-RU" dirty="0"/>
          </a:p>
          <a:p>
            <a:r>
              <a:rPr lang="en-US" dirty="0"/>
              <a:t> </a:t>
            </a:r>
            <a:endParaRPr lang="ru-RU" dirty="0"/>
          </a:p>
          <a:p>
            <a:r>
              <a:rPr lang="en-US" dirty="0"/>
              <a:t>	</a:t>
            </a:r>
            <a:r>
              <a:rPr lang="en-US" dirty="0" smtClean="0"/>
              <a:t>_</a:t>
            </a:r>
            <a:r>
              <a:rPr lang="en-US" dirty="0"/>
              <a:t>Capacity = max_size() - _Capacity / 2 &lt; _Capacity</a:t>
            </a:r>
            <a:endParaRPr lang="ru-RU" dirty="0"/>
          </a:p>
          <a:p>
            <a:r>
              <a:rPr lang="en-US" dirty="0"/>
              <a:t>		</a:t>
            </a:r>
            <a:r>
              <a:rPr lang="en-US" dirty="0" smtClean="0"/>
              <a:t>? </a:t>
            </a:r>
            <a:r>
              <a:rPr lang="en-US" dirty="0"/>
              <a:t>0 : _Capacity + _Capacity / 2</a:t>
            </a:r>
            <a:r>
              <a:rPr lang="en-US" dirty="0" smtClean="0"/>
              <a:t>;</a:t>
            </a:r>
            <a:r>
              <a:rPr lang="ru-RU" dirty="0" smtClean="0"/>
              <a:t>   </a:t>
            </a:r>
            <a:r>
              <a:rPr lang="en-US" dirty="0" smtClean="0">
                <a:solidFill>
                  <a:srgbClr val="00B050"/>
                </a:solidFill>
              </a:rPr>
              <a:t>// </a:t>
            </a:r>
            <a:r>
              <a:rPr lang="en-US" dirty="0">
                <a:solidFill>
                  <a:srgbClr val="00B050"/>
                </a:solidFill>
              </a:rPr>
              <a:t>try to grow by 50%</a:t>
            </a:r>
            <a:endParaRPr lang="ru-RU" dirty="0">
              <a:solidFill>
                <a:srgbClr val="00B050"/>
              </a:solidFill>
            </a:endParaRPr>
          </a:p>
          <a:p>
            <a:r>
              <a:rPr lang="en-US" dirty="0"/>
              <a:t>	</a:t>
            </a:r>
            <a:r>
              <a:rPr lang="en-US" dirty="0" smtClean="0">
                <a:solidFill>
                  <a:srgbClr val="0033CC"/>
                </a:solidFill>
              </a:rPr>
              <a:t>if</a:t>
            </a:r>
            <a:r>
              <a:rPr lang="en-US" dirty="0" smtClean="0"/>
              <a:t> </a:t>
            </a:r>
            <a:r>
              <a:rPr lang="en-US" dirty="0"/>
              <a:t>(_Capacity &lt;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_Count</a:t>
            </a:r>
            <a:r>
              <a:rPr lang="en-US" dirty="0"/>
              <a:t>)</a:t>
            </a:r>
            <a:endParaRPr lang="ru-RU" dirty="0"/>
          </a:p>
          <a:p>
            <a:r>
              <a:rPr lang="en-US" dirty="0"/>
              <a:t>		</a:t>
            </a:r>
            <a:r>
              <a:rPr lang="en-US" dirty="0" smtClean="0"/>
              <a:t>_</a:t>
            </a:r>
            <a:r>
              <a:rPr lang="en-US" dirty="0"/>
              <a:t>Capacity =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_Count</a:t>
            </a:r>
            <a:r>
              <a:rPr lang="en-US" dirty="0"/>
              <a:t>;</a:t>
            </a:r>
            <a:endParaRPr lang="ru-RU" dirty="0"/>
          </a:p>
          <a:p>
            <a:r>
              <a:rPr lang="en-US" dirty="0"/>
              <a:t>	</a:t>
            </a:r>
            <a:r>
              <a:rPr lang="ru-RU" dirty="0" smtClean="0">
                <a:solidFill>
                  <a:srgbClr val="0033CC"/>
                </a:solidFill>
              </a:rPr>
              <a:t>return</a:t>
            </a:r>
            <a:r>
              <a:rPr lang="ru-RU" dirty="0" smtClean="0"/>
              <a:t> </a:t>
            </a:r>
            <a:r>
              <a:rPr lang="ru-RU" dirty="0"/>
              <a:t>(_Capacity);</a:t>
            </a:r>
          </a:p>
          <a:p>
            <a:r>
              <a:rPr lang="ru-RU" dirty="0"/>
              <a:t>	</a:t>
            </a:r>
            <a:r>
              <a:rPr lang="ru-RU" dirty="0" smtClean="0"/>
              <a:t>}</a:t>
            </a:r>
            <a:endParaRPr lang="ru-RU" dirty="0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1043608" y="274504"/>
            <a:ext cx="7992888" cy="1143000"/>
          </a:xfrm>
        </p:spPr>
        <p:txBody>
          <a:bodyPr>
            <a:noAutofit/>
          </a:bodyPr>
          <a:lstStyle/>
          <a:p>
            <a:pPr algn="ctr"/>
            <a:r>
              <a:rPr lang="ru-RU" sz="3200" dirty="0"/>
              <a:t>Реализация увеличения размерности контейнера «</a:t>
            </a:r>
            <a:r>
              <a:rPr lang="en-US" sz="3200" dirty="0"/>
              <a:t>vector</a:t>
            </a:r>
            <a:r>
              <a:rPr lang="ru-RU" sz="3200" dirty="0"/>
              <a:t>»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5C0B-3B2A-4383-9BFD-2EFCF10B7352}" type="slidenum">
              <a:rPr lang="ru-RU" smtClean="0"/>
              <a:pPr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46221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197768"/>
            <a:ext cx="7498080" cy="1143000"/>
          </a:xfrm>
        </p:spPr>
        <p:txBody>
          <a:bodyPr>
            <a:normAutofit/>
          </a:bodyPr>
          <a:lstStyle/>
          <a:p>
            <a:pPr algn="ctr"/>
            <a:r>
              <a:rPr lang="ru-RU" sz="3600" dirty="0" smtClean="0"/>
              <a:t>Формальная постановка задачи</a:t>
            </a:r>
            <a:endParaRPr lang="ru-RU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рямоугольник 2"/>
              <p:cNvSpPr/>
              <p:nvPr/>
            </p:nvSpPr>
            <p:spPr>
              <a:xfrm>
                <a:off x="1691680" y="1196752"/>
                <a:ext cx="4801827" cy="202895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i="1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ru-RU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𝑖𝑛𝑠𝑒𝑟𝑡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</a:rPr>
                                <m:t>=</m:t>
                              </m:r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ru-RU" i="1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𝑛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ru-RU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/>
                                    </a:rPr>
                                    <m:t>∗</m:t>
                                  </m:r>
                                  <m:sSub>
                                    <m:sSubPr>
                                      <m:ctrlPr>
                                        <a:rPr lang="ru-RU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/>
                                    </a:rPr>
                                    <m:t>∗</m:t>
                                  </m:r>
                                  <m:d>
                                    <m:dPr>
                                      <m:ctrlPr>
                                        <a:rPr lang="ru-RU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ru-RU" i="1">
                                              <a:latin typeface="Cambria Math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𝑙𝑖𝑠𝑡</m:t>
                                          </m:r>
                                        </m:sup>
                                      </m:sSubSup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−</m:t>
                                      </m:r>
                                      <m:sSubSup>
                                        <m:sSubSupPr>
                                          <m:ctrlPr>
                                            <a:rPr lang="ru-RU" i="1">
                                              <a:latin typeface="Cambria Math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𝑣𝑒𝑐𝑡𝑜𝑟</m:t>
                                          </m:r>
                                        </m:sup>
                                      </m:sSubSup>
                                    </m:e>
                                  </m:d>
                                  <m:r>
                                    <a:rPr lang="en-US" i="1">
                                      <a:latin typeface="Cambria Math"/>
                                    </a:rPr>
                                    <m:t>→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𝑚𝑎𝑥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;</m:t>
                                  </m:r>
                                </m:e>
                              </m:nary>
                            </m:e>
                            <m:e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ru-RU" i="1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𝑛</m:t>
                                  </m:r>
                                </m:sup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ru-RU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/>
                                    </a:rPr>
                                    <m:t>∗1.5∗</m:t>
                                  </m:r>
                                </m:e>
                              </m:nary>
                              <m:sSub>
                                <m:sSubPr>
                                  <m:ctrlPr>
                                    <a:rPr lang="ru-RU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ru-RU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𝜐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</a:rPr>
                                <m:t>)≤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𝑉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;                                      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                                     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ru-RU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</a:rPr>
                                <m:t>=0, 1;                                                                 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Прямоугольник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680" y="1196752"/>
                <a:ext cx="4801827" cy="2028953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Прямоугольник 4"/>
              <p:cNvSpPr/>
              <p:nvPr/>
            </p:nvSpPr>
            <p:spPr>
              <a:xfrm>
                <a:off x="1331640" y="3284984"/>
                <a:ext cx="7344816" cy="36161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sz="1600" dirty="0" smtClean="0"/>
                  <a:t>, где: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sz="1400" i="1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ru-RU" sz="1400" i="1">
                            <a:latin typeface="Cambria Math"/>
                          </a:rPr>
                          <m:t>𝑖𝑛𝑠𝑒𝑟𝑡</m:t>
                        </m:r>
                      </m:sub>
                    </m:sSub>
                  </m:oMath>
                </a14:m>
                <a:r>
                  <a:rPr lang="ru-RU" sz="1400" dirty="0" smtClean="0"/>
                  <a:t>–суммарный </a:t>
                </a:r>
                <a:r>
                  <a:rPr lang="ru-RU" sz="1400" dirty="0"/>
                  <a:t>выигрыш, получаемый от замен на участках доступа контейнеров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/>
                      </a:rPr>
                      <m:t>𝑙𝑖𝑠𝑡</m:t>
                    </m:r>
                    <m:r>
                      <a:rPr lang="en-US" sz="1400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ru-RU" sz="1400" dirty="0"/>
                  <a:t>на контейнер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/>
                      </a:rPr>
                      <m:t>𝑣𝑒𝑐𝑡𝑜𝑟</m:t>
                    </m:r>
                  </m:oMath>
                </a14:m>
                <a:r>
                  <a:rPr lang="ru-RU" sz="1400" dirty="0" smtClean="0"/>
                  <a:t>;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1400" i="1">
                        <a:latin typeface="Cambria Math"/>
                      </a:rPr>
                      <m:t>𝑛</m:t>
                    </m:r>
                  </m:oMath>
                </a14:m>
                <a:r>
                  <a:rPr lang="ru-RU" sz="1400" dirty="0"/>
                  <a:t>–количество рассматриваемых контейнеров</a:t>
                </a:r>
                <a:r>
                  <a:rPr lang="ru-RU" sz="1400" dirty="0" smtClean="0"/>
                  <a:t>;</a:t>
                </a:r>
                <a:endParaRPr lang="ru-RU" sz="1400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sz="1400" i="1"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ru-RU" sz="1400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sz="1400" dirty="0"/>
                  <a:t>– булева переменная, которая определяет, будет ли использоваться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/>
                      </a:rPr>
                      <m:t>𝑖</m:t>
                    </m:r>
                  </m:oMath>
                </a14:m>
                <a:r>
                  <a:rPr lang="ru-RU" sz="1400" dirty="0" smtClean="0"/>
                  <a:t>– </a:t>
                </a:r>
                <a:r>
                  <a:rPr lang="ru-RU" sz="1400" dirty="0" err="1"/>
                  <a:t>ый</a:t>
                </a:r>
                <a:r>
                  <a:rPr lang="ru-RU" sz="1400" dirty="0"/>
                  <a:t> </a:t>
                </a:r>
                <a:r>
                  <a:rPr lang="ru-RU" sz="1400" dirty="0" smtClean="0"/>
                  <a:t>контейнер </a:t>
                </a:r>
                <a:r>
                  <a:rPr lang="ru-RU" sz="1400" dirty="0"/>
                  <a:t>для оптимизации</a:t>
                </a:r>
                <a:r>
                  <a:rPr lang="ru-RU" sz="1400" dirty="0" smtClean="0"/>
                  <a:t>;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ru-RU" sz="1400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sz="1400" dirty="0"/>
                  <a:t>– количество элементов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/>
                      </a:rPr>
                      <m:t>𝑖</m:t>
                    </m:r>
                  </m:oMath>
                </a14:m>
                <a:r>
                  <a:rPr lang="ru-RU" sz="1400" dirty="0"/>
                  <a:t>– </a:t>
                </a:r>
                <a:r>
                  <a:rPr lang="ru-RU" sz="1400" dirty="0" err="1"/>
                  <a:t>го</a:t>
                </a:r>
                <a:r>
                  <a:rPr lang="ru-RU" sz="1400" dirty="0"/>
                  <a:t> контейнера; 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ru-RU" sz="1400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1400" i="1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sz="1400" i="1"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en-US" sz="1400" i="1">
                            <a:latin typeface="Cambria Math"/>
                          </a:rPr>
                          <m:t>𝑙𝑖𝑠𝑡</m:t>
                        </m:r>
                      </m:sup>
                    </m:sSubSup>
                  </m:oMath>
                </a14:m>
                <a:r>
                  <a:rPr lang="ru-RU" sz="1400" dirty="0"/>
                  <a:t>- среднее время доступа одного элемента в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/>
                      </a:rPr>
                      <m:t>𝑖</m:t>
                    </m:r>
                    <m:r>
                      <a:rPr lang="en-US" sz="1400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ru-RU" sz="1400" dirty="0"/>
                  <a:t>контейнер типа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/>
                      </a:rPr>
                      <m:t>𝑙𝑖𝑠𝑡</m:t>
                    </m:r>
                  </m:oMath>
                </a14:m>
                <a:r>
                  <a:rPr lang="ru-RU" sz="1400" dirty="0"/>
                  <a:t>, измеряется в секундах; </a:t>
                </a:r>
                <a:endParaRPr lang="ru-RU" sz="1400" dirty="0" smtClean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ru-RU" sz="140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1400" i="1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sz="1400" i="1"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en-US" sz="1400" i="1">
                            <a:latin typeface="Cambria Math"/>
                          </a:rPr>
                          <m:t>𝑣𝑒𝑐𝑡𝑜𝑟</m:t>
                        </m:r>
                      </m:sup>
                    </m:sSubSup>
                  </m:oMath>
                </a14:m>
                <a:r>
                  <a:rPr lang="ru-RU" sz="1400" dirty="0"/>
                  <a:t>- среднее время доступа одного элемента в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/>
                      </a:rPr>
                      <m:t>𝑖</m:t>
                    </m:r>
                  </m:oMath>
                </a14:m>
                <a:r>
                  <a:rPr lang="ru-RU" sz="1400" dirty="0" smtClean="0"/>
                  <a:t>–ый </a:t>
                </a:r>
                <a:r>
                  <a:rPr lang="ru-RU" sz="1400" dirty="0"/>
                  <a:t>контейнер типа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/>
                      </a:rPr>
                      <m:t>𝑣𝑒𝑐𝑡𝑜𝑟</m:t>
                    </m:r>
                  </m:oMath>
                </a14:m>
                <a:r>
                  <a:rPr lang="ru-RU" sz="1400" dirty="0"/>
                  <a:t>, измеряется в секундах; </a:t>
                </a:r>
                <a:endParaRPr lang="ru-RU" dirty="0"/>
              </a:p>
            </p:txBody>
          </p:sp>
        </mc:Choice>
        <mc:Fallback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640" y="3284984"/>
                <a:ext cx="7344816" cy="3616118"/>
              </a:xfrm>
              <a:prstGeom prst="rect">
                <a:avLst/>
              </a:prstGeom>
              <a:blipFill rotWithShape="1">
                <a:blip r:embed="rId3"/>
                <a:stretch>
                  <a:fillRect l="-415" t="-506" r="-33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5C0B-3B2A-4383-9BFD-2EFCF10B7352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0587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197768"/>
            <a:ext cx="7498080" cy="1143000"/>
          </a:xfrm>
        </p:spPr>
        <p:txBody>
          <a:bodyPr>
            <a:normAutofit/>
          </a:bodyPr>
          <a:lstStyle/>
          <a:p>
            <a:pPr algn="ctr"/>
            <a:r>
              <a:rPr lang="ru-RU" sz="3600" dirty="0" smtClean="0"/>
              <a:t>Формальная постановка задачи</a:t>
            </a:r>
            <a:endParaRPr lang="ru-RU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рямоугольник 2"/>
              <p:cNvSpPr/>
              <p:nvPr/>
            </p:nvSpPr>
            <p:spPr>
              <a:xfrm>
                <a:off x="1691680" y="1328039"/>
                <a:ext cx="4801827" cy="202895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i="1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ru-RU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𝑖𝑛𝑠𝑒𝑟𝑡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</a:rPr>
                                <m:t>=</m:t>
                              </m:r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ru-RU" i="1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𝑛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ru-RU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/>
                                    </a:rPr>
                                    <m:t>∗</m:t>
                                  </m:r>
                                  <m:sSub>
                                    <m:sSubPr>
                                      <m:ctrlPr>
                                        <a:rPr lang="ru-RU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/>
                                    </a:rPr>
                                    <m:t>∗</m:t>
                                  </m:r>
                                  <m:d>
                                    <m:dPr>
                                      <m:ctrlPr>
                                        <a:rPr lang="ru-RU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ru-RU" i="1">
                                              <a:latin typeface="Cambria Math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𝑙𝑖𝑠𝑡</m:t>
                                          </m:r>
                                        </m:sup>
                                      </m:sSubSup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−</m:t>
                                      </m:r>
                                      <m:sSubSup>
                                        <m:sSubSupPr>
                                          <m:ctrlPr>
                                            <a:rPr lang="ru-RU" i="1">
                                              <a:latin typeface="Cambria Math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𝑣𝑒𝑐𝑡𝑜𝑟</m:t>
                                          </m:r>
                                        </m:sup>
                                      </m:sSubSup>
                                    </m:e>
                                  </m:d>
                                  <m:r>
                                    <a:rPr lang="en-US" i="1">
                                      <a:latin typeface="Cambria Math"/>
                                    </a:rPr>
                                    <m:t>→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𝑚𝑎𝑥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;</m:t>
                                  </m:r>
                                </m:e>
                              </m:nary>
                            </m:e>
                            <m:e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ru-RU" i="1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𝑛</m:t>
                                  </m:r>
                                </m:sup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ru-RU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/>
                                    </a:rPr>
                                    <m:t>∗1.5∗</m:t>
                                  </m:r>
                                </m:e>
                              </m:nary>
                              <m:sSub>
                                <m:sSubPr>
                                  <m:ctrlPr>
                                    <a:rPr lang="ru-RU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ru-RU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𝜐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</a:rPr>
                                <m:t>)≤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𝑉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;                                      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                                     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ru-RU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</a:rPr>
                                <m:t>=0, 1;                                                                 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Прямоугольник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680" y="1328039"/>
                <a:ext cx="4801827" cy="2028953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/>
              <p:cNvSpPr/>
              <p:nvPr/>
            </p:nvSpPr>
            <p:spPr>
              <a:xfrm>
                <a:off x="1331640" y="3496693"/>
                <a:ext cx="7704856" cy="29566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1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/>
                          </a:rPr>
                          <m:t>𝜐</m:t>
                        </m:r>
                      </m:e>
                      <m:sub>
                        <m:r>
                          <a:rPr lang="en-US" sz="1400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sz="1400" dirty="0"/>
                  <a:t>–размер одного элемента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/>
                      </a:rPr>
                      <m:t>𝑖</m:t>
                    </m:r>
                  </m:oMath>
                </a14:m>
                <a:r>
                  <a:rPr lang="ru-RU" sz="1400" dirty="0"/>
                  <a:t> – </a:t>
                </a:r>
                <a:r>
                  <a:rPr lang="ru-RU" sz="1400" dirty="0" err="1"/>
                  <a:t>го</a:t>
                </a:r>
                <a:r>
                  <a:rPr lang="ru-RU" sz="1400" dirty="0"/>
                  <a:t> контейнера, измеряется в байтах;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400" dirty="0"/>
                  <a:t>V</a:t>
                </a:r>
                <a:r>
                  <a:rPr lang="ru-RU" sz="1400" dirty="0"/>
                  <a:t>– Верхняя граница дополнительного объёма оперативной памяти ЭВМ, предназначенной для размещения данных, измеряется в байтах.</a:t>
                </a:r>
              </a:p>
              <a:p>
                <a:pPr>
                  <a:lnSpc>
                    <a:spcPct val="150000"/>
                  </a:lnSpc>
                </a:pPr>
                <a:r>
                  <a:rPr lang="ru-RU" sz="1400" dirty="0" smtClean="0"/>
                  <a:t>В </a:t>
                </a:r>
                <a:r>
                  <a:rPr lang="ru-RU" sz="1400" dirty="0"/>
                  <a:t>свою очередь: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ru-RU" sz="1400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1400" i="1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sz="1400" i="1"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en-US" sz="1400" i="1">
                            <a:latin typeface="Cambria Math"/>
                          </a:rPr>
                          <m:t>𝑙𝑖𝑠𝑡</m:t>
                        </m:r>
                      </m:sup>
                    </m:sSubSup>
                    <m:r>
                      <a:rPr lang="ru-RU" sz="14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ru-RU" sz="1400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ru-RU" sz="14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/>
                              </a:rPr>
                              <m:t>𝜐</m:t>
                            </m:r>
                          </m:e>
                          <m:sub>
                            <m:r>
                              <a:rPr lang="en-US" sz="14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ru-RU" sz="14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1400" i="1">
                                <a:latin typeface="Cambria Math"/>
                              </a:rPr>
                              <m:t>𝑠</m:t>
                            </m:r>
                          </m:e>
                          <m:sup>
                            <m:r>
                              <a:rPr lang="en-US" sz="1400" i="1">
                                <a:latin typeface="Cambria Math"/>
                              </a:rPr>
                              <m:t>𝑙𝑖𝑠𝑡</m:t>
                            </m:r>
                          </m:sup>
                        </m:sSup>
                      </m:den>
                    </m:f>
                  </m:oMath>
                </a14:m>
                <a:r>
                  <a:rPr lang="ru-RU" sz="1400" dirty="0"/>
                  <a:t>, где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14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1400" i="1">
                            <a:latin typeface="Cambria Math"/>
                          </a:rPr>
                          <m:t>𝑠</m:t>
                        </m:r>
                      </m:e>
                      <m:sup>
                        <m:r>
                          <a:rPr lang="ru-RU" sz="1400" i="1">
                            <a:latin typeface="Cambria Math"/>
                          </a:rPr>
                          <m:t>𝑙𝑖𝑠𝑡</m:t>
                        </m:r>
                      </m:sup>
                    </m:sSup>
                  </m:oMath>
                </a14:m>
                <a:r>
                  <a:rPr lang="ru-RU" sz="1400" dirty="0"/>
                  <a:t> – средняя скорость доступа данных в контейнер типа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/>
                      </a:rPr>
                      <m:t>𝑙𝑖𝑠𝑡</m:t>
                    </m:r>
                  </m:oMath>
                </a14:m>
                <a:r>
                  <a:rPr lang="ru-RU" sz="1400" dirty="0" smtClean="0"/>
                  <a:t>. </a:t>
                </a:r>
                <a:r>
                  <a:rPr lang="ru-RU" sz="1400" dirty="0"/>
                  <a:t>Измеряется в байт/секунды.</a:t>
                </a:r>
              </a:p>
              <a:p>
                <a:pPr>
                  <a:lnSpc>
                    <a:spcPct val="150000"/>
                  </a:lnSpc>
                </a:pPr>
                <a:r>
                  <a:rPr lang="ru-RU" sz="1400" dirty="0"/>
                  <a:t> 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sz="1400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1400" i="1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sz="1400" i="1"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en-US" sz="1400" i="1">
                            <a:latin typeface="Cambria Math"/>
                          </a:rPr>
                          <m:t>𝑣𝑒𝑐𝑡𝑜𝑟</m:t>
                        </m:r>
                      </m:sup>
                    </m:sSubSup>
                    <m:r>
                      <a:rPr lang="ru-RU" sz="14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ru-RU" sz="1400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ru-RU" sz="14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/>
                              </a:rPr>
                              <m:t>𝜐</m:t>
                            </m:r>
                          </m:e>
                          <m:sub>
                            <m:r>
                              <a:rPr lang="en-US" sz="14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ru-RU" sz="14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1400" i="1">
                                <a:latin typeface="Cambria Math"/>
                              </a:rPr>
                              <m:t>𝑠</m:t>
                            </m:r>
                          </m:e>
                          <m:sup>
                            <m:r>
                              <a:rPr lang="en-US" sz="1400" i="1">
                                <a:latin typeface="Cambria Math"/>
                              </a:rPr>
                              <m:t>𝑣𝑒𝑐𝑡𝑜𝑟</m:t>
                            </m:r>
                          </m:sup>
                        </m:sSup>
                      </m:den>
                    </m:f>
                  </m:oMath>
                </a14:m>
                <a:r>
                  <a:rPr lang="ru-RU" sz="1400" dirty="0"/>
                  <a:t>, где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14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1400" i="1">
                            <a:latin typeface="Cambria Math"/>
                          </a:rPr>
                          <m:t>𝑠</m:t>
                        </m:r>
                      </m:e>
                      <m:sup>
                        <m:r>
                          <a:rPr lang="ru-RU" sz="1400" i="1">
                            <a:latin typeface="Cambria Math"/>
                          </a:rPr>
                          <m:t>𝑣𝑒𝑐𝑡𝑜𝑟</m:t>
                        </m:r>
                      </m:sup>
                    </m:sSup>
                  </m:oMath>
                </a14:m>
                <a:r>
                  <a:rPr lang="ru-RU" sz="1400" dirty="0"/>
                  <a:t> – средняя скорость доступа данных в контейнер типа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/>
                      </a:rPr>
                      <m:t>𝑣𝑒𝑐𝑡𝑜𝑟</m:t>
                    </m:r>
                  </m:oMath>
                </a14:m>
                <a:r>
                  <a:rPr lang="ru-RU" sz="1400" dirty="0" smtClean="0"/>
                  <a:t>. </a:t>
                </a:r>
                <a:r>
                  <a:rPr lang="ru-RU" sz="1400" dirty="0"/>
                  <a:t>Измеряется в байт/секунды</a:t>
                </a:r>
                <a:r>
                  <a:rPr lang="ru-RU" sz="1400" dirty="0" smtClean="0"/>
                  <a:t>.</a:t>
                </a:r>
                <a:endParaRPr lang="ru-RU" sz="1400" dirty="0"/>
              </a:p>
            </p:txBody>
          </p:sp>
        </mc:Choice>
        <mc:Fallback xmlns=""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640" y="3496693"/>
                <a:ext cx="7704856" cy="2956643"/>
              </a:xfrm>
              <a:prstGeom prst="rect">
                <a:avLst/>
              </a:prstGeom>
              <a:blipFill rotWithShape="1">
                <a:blip r:embed="rId3"/>
                <a:stretch>
                  <a:fillRect l="-15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5C0B-3B2A-4383-9BFD-2EFCF10B7352}" type="slidenum">
              <a:rPr lang="ru-RU" smtClean="0"/>
              <a:pPr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5721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Алгоритм поиска решения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403648" y="1772815"/>
            <a:ext cx="727280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ru-RU" dirty="0"/>
              <a:t>Получаем обработанный текст;</a:t>
            </a:r>
          </a:p>
          <a:p>
            <a:pPr marL="342900" lvl="0" indent="-342900">
              <a:buFont typeface="+mj-lt"/>
              <a:buAutoNum type="arabicPeriod"/>
            </a:pPr>
            <a:r>
              <a:rPr lang="ru-RU" dirty="0"/>
              <a:t>Начинаем рассматривать </a:t>
            </a:r>
            <a:r>
              <a:rPr lang="ru-RU" dirty="0" smtClean="0"/>
              <a:t>необходимые нам </a:t>
            </a:r>
            <a:r>
              <a:rPr lang="ru-RU" dirty="0"/>
              <a:t>данные;</a:t>
            </a:r>
          </a:p>
          <a:p>
            <a:pPr marL="342900" lvl="0" indent="-342900">
              <a:buFont typeface="+mj-lt"/>
              <a:buAutoNum type="arabicPeriod"/>
            </a:pPr>
            <a:r>
              <a:rPr lang="ru-RU" dirty="0"/>
              <a:t>Генерируем полный перебор;</a:t>
            </a:r>
          </a:p>
          <a:p>
            <a:pPr marL="342900" lvl="0" indent="-342900">
              <a:buFont typeface="+mj-lt"/>
              <a:buAutoNum type="arabicPeriod"/>
            </a:pPr>
            <a:r>
              <a:rPr lang="ru-RU" dirty="0"/>
              <a:t>Рассматриваем каждую комбинацию, которая состоит из 0 и 1, где 0 – замена не производится, 1 – замена производится, и длина каждой последовательности равна количеству </a:t>
            </a:r>
            <a:r>
              <a:rPr lang="ru-RU" dirty="0" smtClean="0"/>
              <a:t>не оптимально выбранным контейнерам</a:t>
            </a:r>
            <a:r>
              <a:rPr lang="ru-RU" dirty="0"/>
              <a:t>;</a:t>
            </a:r>
          </a:p>
          <a:p>
            <a:pPr marL="342900" lvl="0" indent="-342900">
              <a:buFont typeface="+mj-lt"/>
              <a:buAutoNum type="arabicPeriod"/>
            </a:pPr>
            <a:r>
              <a:rPr lang="ru-RU" dirty="0"/>
              <a:t>Из множества решений выбираем то, которое максимизирует целевую функцию и удовлетворяет ограничениям.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5C0B-3B2A-4383-9BFD-2EFCF10B7352}" type="slidenum">
              <a:rPr lang="ru-RU" smtClean="0"/>
              <a:pPr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583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53752"/>
            <a:ext cx="7498080" cy="1143000"/>
          </a:xfrm>
        </p:spPr>
        <p:txBody>
          <a:bodyPr>
            <a:normAutofit/>
          </a:bodyPr>
          <a:lstStyle/>
          <a:p>
            <a:pPr algn="ctr"/>
            <a:r>
              <a:rPr lang="ru-RU" sz="3600" dirty="0" smtClean="0"/>
              <a:t>Пример решения задачи вручную</a:t>
            </a:r>
            <a:endParaRPr lang="ru-RU" sz="36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539552" y="980728"/>
            <a:ext cx="77048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	Пусть имеется файл с исходным </a:t>
            </a:r>
            <a:r>
              <a:rPr lang="ru-RU" dirty="0" smtClean="0"/>
              <a:t>кодом: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547664" y="1350060"/>
            <a:ext cx="6408712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#</a:t>
            </a:r>
            <a:r>
              <a:rPr lang="en-US" sz="1100" dirty="0" err="1"/>
              <a:t>include"stdafx.h</a:t>
            </a:r>
            <a:r>
              <a:rPr lang="en-US" sz="1100" dirty="0"/>
              <a:t>"</a:t>
            </a:r>
            <a:endParaRPr lang="ru-RU" sz="1100" dirty="0"/>
          </a:p>
          <a:p>
            <a:r>
              <a:rPr lang="en-US" sz="1100" dirty="0"/>
              <a:t>#include&lt;list&gt;</a:t>
            </a:r>
            <a:endParaRPr lang="ru-RU" sz="1100" dirty="0"/>
          </a:p>
          <a:p>
            <a:r>
              <a:rPr lang="en-US" sz="1100" dirty="0"/>
              <a:t>#include&lt;iterator&gt;</a:t>
            </a:r>
            <a:endParaRPr lang="ru-RU" sz="1100" dirty="0"/>
          </a:p>
          <a:p>
            <a:r>
              <a:rPr lang="en-US" sz="1100" dirty="0"/>
              <a:t>#include&lt;</a:t>
            </a:r>
            <a:r>
              <a:rPr lang="en-US" sz="1100" dirty="0" err="1"/>
              <a:t>iostream</a:t>
            </a:r>
            <a:r>
              <a:rPr lang="en-US" sz="1100" dirty="0"/>
              <a:t>&gt;</a:t>
            </a:r>
            <a:endParaRPr lang="ru-RU" sz="1100" dirty="0"/>
          </a:p>
          <a:p>
            <a:r>
              <a:rPr lang="en-US" sz="1100" dirty="0"/>
              <a:t>using namespace </a:t>
            </a:r>
            <a:r>
              <a:rPr lang="en-US" sz="1100" dirty="0" err="1"/>
              <a:t>std</a:t>
            </a:r>
            <a:r>
              <a:rPr lang="en-US" sz="1100" dirty="0"/>
              <a:t>;</a:t>
            </a:r>
            <a:endParaRPr lang="ru-RU" sz="1100" dirty="0"/>
          </a:p>
          <a:p>
            <a:r>
              <a:rPr lang="en-US" sz="1100" dirty="0"/>
              <a:t> </a:t>
            </a:r>
            <a:endParaRPr lang="ru-RU" sz="1100" dirty="0"/>
          </a:p>
          <a:p>
            <a:r>
              <a:rPr lang="en-US" sz="1100" dirty="0" err="1"/>
              <a:t>int</a:t>
            </a:r>
            <a:r>
              <a:rPr lang="en-US" sz="1100" dirty="0"/>
              <a:t> main()</a:t>
            </a:r>
            <a:endParaRPr lang="ru-RU" sz="1100" dirty="0"/>
          </a:p>
          <a:p>
            <a:r>
              <a:rPr lang="en-US" sz="1100" dirty="0"/>
              <a:t>{</a:t>
            </a:r>
            <a:endParaRPr lang="ru-RU" sz="1100" dirty="0"/>
          </a:p>
          <a:p>
            <a:r>
              <a:rPr lang="en-US" sz="1100" dirty="0"/>
              <a:t>	</a:t>
            </a:r>
            <a:r>
              <a:rPr lang="en-US" sz="1100" dirty="0" err="1"/>
              <a:t>std</a:t>
            </a:r>
            <a:r>
              <a:rPr lang="en-US" sz="1100" dirty="0"/>
              <a:t>::list&lt;</a:t>
            </a:r>
            <a:r>
              <a:rPr lang="en-US" sz="1100" dirty="0" err="1"/>
              <a:t>int</a:t>
            </a:r>
            <a:r>
              <a:rPr lang="en-US" sz="1100" dirty="0"/>
              <a:t>&gt; numbers1 = { 1, 2, 3, 4, 5 };</a:t>
            </a:r>
            <a:endParaRPr lang="ru-RU" sz="1100" dirty="0"/>
          </a:p>
          <a:p>
            <a:r>
              <a:rPr lang="en-US" sz="1100" dirty="0"/>
              <a:t>	</a:t>
            </a:r>
            <a:r>
              <a:rPr lang="en-US" sz="1100" dirty="0" err="1"/>
              <a:t>std</a:t>
            </a:r>
            <a:r>
              <a:rPr lang="en-US" sz="1100" dirty="0"/>
              <a:t>::list&lt;double&gt;numbers2(10);</a:t>
            </a:r>
            <a:endParaRPr lang="ru-RU" sz="1100" dirty="0"/>
          </a:p>
          <a:p>
            <a:r>
              <a:rPr lang="en-US" sz="1100" dirty="0"/>
              <a:t>	</a:t>
            </a:r>
            <a:r>
              <a:rPr lang="en-US" sz="1100" dirty="0" err="1"/>
              <a:t>std</a:t>
            </a:r>
            <a:r>
              <a:rPr lang="en-US" sz="1100" dirty="0"/>
              <a:t>::list&lt;</a:t>
            </a:r>
            <a:r>
              <a:rPr lang="en-US" sz="1100" dirty="0" err="1"/>
              <a:t>int</a:t>
            </a:r>
            <a:r>
              <a:rPr lang="en-US" sz="1100" dirty="0"/>
              <a:t>&gt; numbers3 = { 1, 2, 3 };</a:t>
            </a:r>
            <a:endParaRPr lang="ru-RU" sz="1100" dirty="0"/>
          </a:p>
          <a:p>
            <a:r>
              <a:rPr lang="en-US" sz="1100" dirty="0"/>
              <a:t>	</a:t>
            </a:r>
            <a:r>
              <a:rPr lang="en-US" sz="1100" dirty="0" err="1"/>
              <a:t>std</a:t>
            </a:r>
            <a:r>
              <a:rPr lang="en-US" sz="1100" dirty="0"/>
              <a:t>::list&lt;double&gt; numbers4 = { 1, 2, 3, 4, 5, 6, 7, 8, 9, 10 };</a:t>
            </a:r>
            <a:endParaRPr lang="ru-RU" sz="1100" dirty="0"/>
          </a:p>
          <a:p>
            <a:r>
              <a:rPr lang="en-US" sz="1100" dirty="0"/>
              <a:t>	for (</a:t>
            </a:r>
            <a:r>
              <a:rPr lang="en-US" sz="1100" dirty="0" err="1"/>
              <a:t>std</a:t>
            </a:r>
            <a:r>
              <a:rPr lang="en-US" sz="1100" dirty="0"/>
              <a:t>::list&lt;</a:t>
            </a:r>
            <a:r>
              <a:rPr lang="en-US" sz="1100" dirty="0" err="1"/>
              <a:t>int</a:t>
            </a:r>
            <a:r>
              <a:rPr lang="en-US" sz="1100" dirty="0"/>
              <a:t>&gt;::iterator it = numbers1.begin(); it != numbers1.end(); ++it) {</a:t>
            </a:r>
            <a:endParaRPr lang="ru-RU" sz="1100" dirty="0"/>
          </a:p>
          <a:p>
            <a:r>
              <a:rPr lang="en-US" sz="1100" dirty="0"/>
              <a:t>		*it = *it + 1;</a:t>
            </a:r>
            <a:endParaRPr lang="ru-RU" sz="1100" dirty="0"/>
          </a:p>
          <a:p>
            <a:r>
              <a:rPr lang="en-US" sz="1100" dirty="0"/>
              <a:t>	}</a:t>
            </a:r>
            <a:endParaRPr lang="ru-RU" sz="1100" dirty="0"/>
          </a:p>
          <a:p>
            <a:r>
              <a:rPr lang="en-US" sz="1100" dirty="0"/>
              <a:t>	</a:t>
            </a:r>
            <a:r>
              <a:rPr lang="en-US" sz="1100" dirty="0" err="1"/>
              <a:t>int</a:t>
            </a:r>
            <a:r>
              <a:rPr lang="en-US" sz="1100" dirty="0"/>
              <a:t> </a:t>
            </a:r>
            <a:r>
              <a:rPr lang="en-US" sz="1100" dirty="0" err="1"/>
              <a:t>val</a:t>
            </a:r>
            <a:r>
              <a:rPr lang="en-US" sz="1100" dirty="0"/>
              <a:t> = 0;</a:t>
            </a:r>
            <a:endParaRPr lang="ru-RU" sz="1100" dirty="0"/>
          </a:p>
          <a:p>
            <a:r>
              <a:rPr lang="en-US" sz="1100" dirty="0"/>
              <a:t>	for (</a:t>
            </a:r>
            <a:r>
              <a:rPr lang="en-US" sz="1100" dirty="0" err="1"/>
              <a:t>std</a:t>
            </a:r>
            <a:r>
              <a:rPr lang="en-US" sz="1100" dirty="0"/>
              <a:t>::list&lt;double&gt;::iterator it2 = numbers2.begin(); </a:t>
            </a:r>
            <a:r>
              <a:rPr lang="en-US" sz="1100" dirty="0" err="1"/>
              <a:t>val</a:t>
            </a:r>
            <a:r>
              <a:rPr lang="en-US" sz="1100" dirty="0"/>
              <a:t>&lt;= 5; ++it2) {</a:t>
            </a:r>
            <a:endParaRPr lang="ru-RU" sz="1100" dirty="0"/>
          </a:p>
          <a:p>
            <a:r>
              <a:rPr lang="en-US" sz="1100" dirty="0"/>
              <a:t>		numbers2.push_back(</a:t>
            </a:r>
            <a:r>
              <a:rPr lang="en-US" sz="1100" dirty="0" err="1"/>
              <a:t>val</a:t>
            </a:r>
            <a:r>
              <a:rPr lang="en-US" sz="1100" dirty="0"/>
              <a:t>);</a:t>
            </a:r>
            <a:endParaRPr lang="ru-RU" sz="1100" dirty="0"/>
          </a:p>
          <a:p>
            <a:r>
              <a:rPr lang="en-US" sz="1100" dirty="0"/>
              <a:t>		</a:t>
            </a:r>
            <a:r>
              <a:rPr lang="en-US" sz="1100" dirty="0" err="1"/>
              <a:t>val</a:t>
            </a:r>
            <a:r>
              <a:rPr lang="en-US" sz="1100" dirty="0"/>
              <a:t>++;</a:t>
            </a:r>
            <a:endParaRPr lang="ru-RU" sz="1100" dirty="0"/>
          </a:p>
          <a:p>
            <a:r>
              <a:rPr lang="en-US" sz="1100" dirty="0"/>
              <a:t>	}</a:t>
            </a:r>
            <a:endParaRPr lang="ru-RU" sz="1100" dirty="0"/>
          </a:p>
          <a:p>
            <a:r>
              <a:rPr lang="en-US" sz="1100" dirty="0"/>
              <a:t> </a:t>
            </a:r>
            <a:endParaRPr lang="ru-RU" sz="1100" dirty="0"/>
          </a:p>
          <a:p>
            <a:r>
              <a:rPr lang="en-US" sz="1100" dirty="0"/>
              <a:t>	for (</a:t>
            </a:r>
            <a:r>
              <a:rPr lang="en-US" sz="1100" dirty="0" err="1"/>
              <a:t>std</a:t>
            </a:r>
            <a:r>
              <a:rPr lang="en-US" sz="1100" dirty="0"/>
              <a:t>::list&lt;</a:t>
            </a:r>
            <a:r>
              <a:rPr lang="en-US" sz="1100" dirty="0" err="1"/>
              <a:t>int</a:t>
            </a:r>
            <a:r>
              <a:rPr lang="en-US" sz="1100" dirty="0"/>
              <a:t>&gt;::iterator it3 = numbers3.begin(); it3 != numbers3.end(); ++it3) {</a:t>
            </a:r>
            <a:endParaRPr lang="ru-RU" sz="1100" dirty="0"/>
          </a:p>
          <a:p>
            <a:r>
              <a:rPr lang="en-US" sz="1100" dirty="0"/>
              <a:t>		*it3 = *it3 + 1;</a:t>
            </a:r>
            <a:endParaRPr lang="ru-RU" sz="1100" dirty="0"/>
          </a:p>
          <a:p>
            <a:r>
              <a:rPr lang="en-US" sz="1100" dirty="0"/>
              <a:t>	}</a:t>
            </a:r>
            <a:endParaRPr lang="ru-RU" sz="1100" dirty="0"/>
          </a:p>
          <a:p>
            <a:r>
              <a:rPr lang="en-US" sz="1100" dirty="0"/>
              <a:t> </a:t>
            </a:r>
            <a:endParaRPr lang="ru-RU" sz="1100" dirty="0"/>
          </a:p>
          <a:p>
            <a:r>
              <a:rPr lang="en-US" sz="1100" dirty="0"/>
              <a:t>	for (</a:t>
            </a:r>
            <a:r>
              <a:rPr lang="en-US" sz="1100" dirty="0" err="1"/>
              <a:t>std</a:t>
            </a:r>
            <a:r>
              <a:rPr lang="en-US" sz="1100" dirty="0"/>
              <a:t>::list&lt;double&gt;::iterator it4 = numbers4.begin(); it4 != numbers4.end(); ++it4) {</a:t>
            </a:r>
            <a:endParaRPr lang="ru-RU" sz="1100" dirty="0"/>
          </a:p>
          <a:p>
            <a:r>
              <a:rPr lang="en-US" sz="1100" dirty="0"/>
              <a:t>		</a:t>
            </a:r>
            <a:r>
              <a:rPr lang="ru-RU" sz="1100" dirty="0"/>
              <a:t>*it4 = *it4 + 1;</a:t>
            </a:r>
          </a:p>
          <a:p>
            <a:r>
              <a:rPr lang="ru-RU" sz="1100" dirty="0"/>
              <a:t>	}</a:t>
            </a:r>
          </a:p>
          <a:p>
            <a:r>
              <a:rPr lang="ru-RU" sz="1100" dirty="0"/>
              <a:t>	return 0;</a:t>
            </a:r>
          </a:p>
          <a:p>
            <a:r>
              <a:rPr lang="ru-RU" sz="1100" dirty="0"/>
              <a:t>}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5C0B-3B2A-4383-9BFD-2EFCF10B7352}" type="slidenum">
              <a:rPr lang="ru-RU" smtClean="0"/>
              <a:pPr/>
              <a:t>7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Скругленный прямоугольник 5"/>
              <p:cNvSpPr/>
              <p:nvPr/>
            </p:nvSpPr>
            <p:spPr>
              <a:xfrm>
                <a:off x="5868144" y="1268760"/>
                <a:ext cx="3024336" cy="1008112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ru-RU" sz="1400" dirty="0" smtClean="0"/>
              </a:p>
              <a:p>
                <a:r>
                  <a:rPr lang="ru-RU" sz="1400" dirty="0" smtClean="0"/>
                  <a:t>При </a:t>
                </a:r>
                <a:r>
                  <a:rPr lang="ru-RU" sz="1400" dirty="0"/>
                  <a:t>этом значения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14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1400" i="1">
                            <a:latin typeface="Cambria Math"/>
                          </a:rPr>
                          <m:t>𝑠</m:t>
                        </m:r>
                      </m:e>
                      <m:sup>
                        <m:r>
                          <a:rPr lang="ru-RU" sz="1400" i="1">
                            <a:latin typeface="Cambria Math"/>
                          </a:rPr>
                          <m:t>𝑙𝑖𝑠𝑡</m:t>
                        </m:r>
                      </m:sup>
                    </m:sSup>
                  </m:oMath>
                </a14:m>
                <a:r>
                  <a:rPr lang="ru-RU" sz="1400" dirty="0"/>
                  <a:t> = 1 и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14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1400" i="1">
                            <a:latin typeface="Cambria Math"/>
                          </a:rPr>
                          <m:t>𝑠</m:t>
                        </m:r>
                      </m:e>
                      <m:sup>
                        <m:r>
                          <a:rPr lang="ru-RU" sz="1400" i="1">
                            <a:latin typeface="Cambria Math"/>
                          </a:rPr>
                          <m:t>𝑣𝑒𝑐𝑡𝑜𝑟</m:t>
                        </m:r>
                      </m:sup>
                    </m:sSup>
                    <m:r>
                      <a:rPr lang="ru-RU" sz="1400" i="1">
                        <a:latin typeface="Cambria Math"/>
                      </a:rPr>
                      <m:t>=2</m:t>
                    </m:r>
                  </m:oMath>
                </a14:m>
                <a:r>
                  <a:rPr lang="ru-RU" sz="1400" dirty="0"/>
                  <a:t>, а верхняя граница используемой </a:t>
                </a:r>
              </a:p>
              <a:p>
                <a:r>
                  <a:rPr lang="ru-RU" sz="1400" dirty="0"/>
                  <a:t>ОП </a:t>
                </a:r>
                <a:r>
                  <a:rPr lang="en-US" sz="1400" dirty="0"/>
                  <a:t>V</a:t>
                </a:r>
                <a:r>
                  <a:rPr lang="ru-RU" sz="1400" dirty="0"/>
                  <a:t> = 150 байт</a:t>
                </a:r>
              </a:p>
              <a:p>
                <a:endParaRPr lang="ru-RU" sz="1200" dirty="0"/>
              </a:p>
            </p:txBody>
          </p:sp>
        </mc:Choice>
        <mc:Fallback xmlns="">
          <p:sp>
            <p:nvSpPr>
              <p:cNvPr id="6" name="Скругленный 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144" y="1268760"/>
                <a:ext cx="3024336" cy="1008112"/>
              </a:xfrm>
              <a:prstGeom prst="round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7640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8311" y="116632"/>
            <a:ext cx="7776864" cy="1143000"/>
          </a:xfrm>
        </p:spPr>
        <p:txBody>
          <a:bodyPr>
            <a:noAutofit/>
          </a:bodyPr>
          <a:lstStyle/>
          <a:p>
            <a:pPr algn="ctr"/>
            <a:r>
              <a:rPr lang="ru-RU" sz="3200" dirty="0" smtClean="0"/>
              <a:t>Пример решения задачи вручную  (продолжение)</a:t>
            </a:r>
            <a:endParaRPr lang="ru-RU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1187624" y="1556792"/>
            <a:ext cx="56251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/>
              <a:t>Размерности контейнеров: 5, 3, 10 элементов соответственно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87624" y="2132856"/>
            <a:ext cx="1194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 smtClean="0"/>
              <a:t>Решение</a:t>
            </a:r>
            <a:endParaRPr lang="ru-RU" sz="2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259633" y="2564904"/>
            <a:ext cx="756084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ru-RU" dirty="0" smtClean="0"/>
              <a:t>1) 0</a:t>
            </a:r>
            <a:r>
              <a:rPr lang="ru-RU" dirty="0"/>
              <a:t>, 0, 0 – целевая функция равна 0;</a:t>
            </a:r>
          </a:p>
          <a:p>
            <a:pPr lvl="0"/>
            <a:r>
              <a:rPr lang="ru-RU" dirty="0" smtClean="0"/>
              <a:t>2) 0</a:t>
            </a:r>
            <a:r>
              <a:rPr lang="ru-RU" dirty="0"/>
              <a:t>, 0, 1 – целевая функция равна 40, ресурсов затрачено: 120 байт;</a:t>
            </a:r>
          </a:p>
          <a:p>
            <a:pPr lvl="0"/>
            <a:r>
              <a:rPr lang="ru-RU" dirty="0" smtClean="0"/>
              <a:t>3) 0</a:t>
            </a:r>
            <a:r>
              <a:rPr lang="ru-RU" dirty="0"/>
              <a:t>, 1, 0 – целевая функция равна 6, ресурсов затрачено: 18 байт;</a:t>
            </a:r>
          </a:p>
          <a:p>
            <a:pPr lvl="0"/>
            <a:r>
              <a:rPr lang="ru-RU" dirty="0" smtClean="0"/>
              <a:t>4) 0</a:t>
            </a:r>
            <a:r>
              <a:rPr lang="ru-RU" dirty="0"/>
              <a:t>, 1, 1 – целевая функция равна 46, ресурсов затрачено: 138 байт;</a:t>
            </a:r>
          </a:p>
          <a:p>
            <a:pPr lvl="0"/>
            <a:r>
              <a:rPr lang="ru-RU" dirty="0" smtClean="0"/>
              <a:t>5) 1</a:t>
            </a:r>
            <a:r>
              <a:rPr lang="ru-RU" dirty="0"/>
              <a:t>, 0, 0 – целевая функция равна 10, ресурсов затрачено: 30 байт;</a:t>
            </a:r>
          </a:p>
          <a:p>
            <a:pPr lvl="0"/>
            <a:r>
              <a:rPr lang="ru-RU" dirty="0" smtClean="0"/>
              <a:t>6) 1</a:t>
            </a:r>
            <a:r>
              <a:rPr lang="ru-RU" dirty="0"/>
              <a:t>, 0, 1 – целевая функция равна 50, ресурсов затрачено: 150 байт;</a:t>
            </a:r>
          </a:p>
          <a:p>
            <a:pPr lvl="0"/>
            <a:r>
              <a:rPr lang="ru-RU" dirty="0" smtClean="0"/>
              <a:t>7) 1</a:t>
            </a:r>
            <a:r>
              <a:rPr lang="ru-RU" dirty="0"/>
              <a:t>, 1, 0 – целевая функция равна 16, ресурсов затрачено: 48 байт;</a:t>
            </a:r>
          </a:p>
          <a:p>
            <a:pPr lvl="0"/>
            <a:r>
              <a:rPr lang="ru-RU" dirty="0" smtClean="0"/>
              <a:t>8) 1</a:t>
            </a:r>
            <a:r>
              <a:rPr lang="ru-RU" dirty="0"/>
              <a:t>, 1, 1 – целевая функция равна 56, ресурсов затрачено: 168 байт</a:t>
            </a:r>
            <a:r>
              <a:rPr lang="ru-RU" dirty="0" smtClean="0"/>
              <a:t>;</a:t>
            </a:r>
          </a:p>
          <a:p>
            <a:pPr lvl="0"/>
            <a:endParaRPr lang="ru-RU" dirty="0"/>
          </a:p>
          <a:p>
            <a:r>
              <a:rPr lang="ru-RU" dirty="0"/>
              <a:t>Таким образом, наилучшей </a:t>
            </a:r>
            <a:r>
              <a:rPr lang="ru-RU" dirty="0" smtClean="0"/>
              <a:t>стратегией считается </a:t>
            </a:r>
            <a:r>
              <a:rPr lang="ru-RU" dirty="0"/>
              <a:t>1, 0, 1. Это означает, что если мы изменим тип у контейнеров </a:t>
            </a:r>
            <a:r>
              <a:rPr lang="en-US" dirty="0"/>
              <a:t>numbers</a:t>
            </a:r>
            <a:r>
              <a:rPr lang="ru-RU" dirty="0"/>
              <a:t>1 и </a:t>
            </a:r>
            <a:r>
              <a:rPr lang="en-US" dirty="0"/>
              <a:t>numbers</a:t>
            </a:r>
            <a:r>
              <a:rPr lang="ru-RU" dirty="0"/>
              <a:t>4 с </a:t>
            </a:r>
            <a:r>
              <a:rPr lang="en-US" dirty="0"/>
              <a:t>list </a:t>
            </a:r>
            <a:r>
              <a:rPr lang="ru-RU" dirty="0"/>
              <a:t>на </a:t>
            </a:r>
            <a:r>
              <a:rPr lang="en-US" dirty="0"/>
              <a:t>vector</a:t>
            </a:r>
            <a:r>
              <a:rPr lang="ru-RU" dirty="0"/>
              <a:t>, то увеличим скорость и не выйдем за ограничение.</a:t>
            </a:r>
          </a:p>
          <a:p>
            <a:pPr lv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5C0B-3B2A-4383-9BFD-2EFCF10B7352}" type="slidenum">
              <a:rPr lang="ru-RU" smtClean="0"/>
              <a:pPr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2794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116632"/>
            <a:ext cx="7498080" cy="1143000"/>
          </a:xfrm>
        </p:spPr>
        <p:txBody>
          <a:bodyPr>
            <a:normAutofit/>
          </a:bodyPr>
          <a:lstStyle/>
          <a:p>
            <a:pPr algn="ctr"/>
            <a:r>
              <a:rPr lang="ru-RU" sz="3600" dirty="0" smtClean="0"/>
              <a:t>Алгоритм работы программы</a:t>
            </a:r>
            <a:endParaRPr lang="ru-RU" sz="36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403648" y="1225783"/>
            <a:ext cx="741682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ru-RU" dirty="0"/>
              <a:t>Анализируем текст программы, выбранный пользователем;</a:t>
            </a:r>
          </a:p>
          <a:p>
            <a:pPr marL="342900" lvl="0" indent="-342900">
              <a:buFont typeface="+mj-lt"/>
              <a:buAutoNum type="arabicPeriod"/>
            </a:pPr>
            <a:r>
              <a:rPr lang="ru-RU" dirty="0"/>
              <a:t>Разбиваем по шаблону весь текст и находим необходимые блоки кода;</a:t>
            </a:r>
          </a:p>
          <a:p>
            <a:pPr marL="342900" lvl="0" indent="-342900">
              <a:buFont typeface="+mj-lt"/>
              <a:buAutoNum type="arabicPeriod"/>
            </a:pPr>
            <a:r>
              <a:rPr lang="ru-RU" dirty="0"/>
              <a:t>Определяем, возможно, неоптимальные участки кода, путём проверки: если в определённом блоке имеется прямое обращение к элементам, то, считаем, что это неоптимальный код, и мы будем его рассматривать.</a:t>
            </a:r>
          </a:p>
          <a:p>
            <a:pPr marL="342900" lvl="0" indent="-342900">
              <a:buFont typeface="+mj-lt"/>
              <a:buAutoNum type="arabicPeriod"/>
            </a:pPr>
            <a:r>
              <a:rPr lang="ru-RU" dirty="0"/>
              <a:t>Определяем </a:t>
            </a:r>
            <a:r>
              <a:rPr lang="ru-RU"/>
              <a:t>тип </a:t>
            </a:r>
            <a:r>
              <a:rPr lang="ru-RU" smtClean="0"/>
              <a:t>рассматриваемых </a:t>
            </a:r>
            <a:r>
              <a:rPr lang="ru-RU" dirty="0"/>
              <a:t>контейнеров;</a:t>
            </a:r>
          </a:p>
          <a:p>
            <a:pPr marL="342900" lvl="0" indent="-342900">
              <a:buFont typeface="+mj-lt"/>
              <a:buAutoNum type="arabicPeriod"/>
            </a:pPr>
            <a:r>
              <a:rPr lang="ru-RU" dirty="0"/>
              <a:t>Полным перебором </a:t>
            </a:r>
            <a:r>
              <a:rPr lang="ru-RU" dirty="0" smtClean="0"/>
              <a:t>находим </a:t>
            </a:r>
            <a:r>
              <a:rPr lang="ru-RU" dirty="0"/>
              <a:t>оптимальную </a:t>
            </a:r>
            <a:r>
              <a:rPr lang="ru-RU" dirty="0" smtClean="0"/>
              <a:t>стратегию, </a:t>
            </a:r>
            <a:r>
              <a:rPr lang="ru-RU" dirty="0"/>
              <a:t>т.е. </a:t>
            </a:r>
            <a:r>
              <a:rPr lang="ru-RU" dirty="0" smtClean="0"/>
              <a:t>стратегию  дающую максимальный выигрыш </a:t>
            </a:r>
            <a:r>
              <a:rPr lang="ru-RU" dirty="0"/>
              <a:t>и удовлетворяющую введённому ограничению;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5C0B-3B2A-4383-9BFD-2EFCF10B7352}" type="slidenum">
              <a:rPr lang="ru-RU" smtClean="0"/>
              <a:pPr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9713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лнцестояние">
  <a:themeElements>
    <a:clrScheme name="Солнцестояние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Солнцестояние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олнцестояние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595</TotalTime>
  <Words>1104</Words>
  <Application>Microsoft Office PowerPoint</Application>
  <PresentationFormat>Экран (4:3)</PresentationFormat>
  <Paragraphs>187</Paragraphs>
  <Slides>19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0" baseType="lpstr">
      <vt:lpstr>Солнцестояние</vt:lpstr>
      <vt:lpstr>Презентация PowerPoint</vt:lpstr>
      <vt:lpstr>Цель и задача работы</vt:lpstr>
      <vt:lpstr>Реализация увеличения размерности контейнера «vector»</vt:lpstr>
      <vt:lpstr>Формальная постановка задачи</vt:lpstr>
      <vt:lpstr>Формальная постановка задачи</vt:lpstr>
      <vt:lpstr>Алгоритм поиска решения</vt:lpstr>
      <vt:lpstr>Пример решения задачи вручную</vt:lpstr>
      <vt:lpstr>Пример решения задачи вручную  (продолжение)</vt:lpstr>
      <vt:lpstr>Алгоритм работы программы</vt:lpstr>
      <vt:lpstr>Описание работы программы</vt:lpstr>
      <vt:lpstr>Описание работы программы</vt:lpstr>
      <vt:lpstr>Описание работы программы</vt:lpstr>
      <vt:lpstr>Описание работы программы</vt:lpstr>
      <vt:lpstr>Экспериментальная часть</vt:lpstr>
      <vt:lpstr>Экспериментальная часть</vt:lpstr>
      <vt:lpstr>Экспериментальная часть</vt:lpstr>
      <vt:lpstr>Экспериментальная часть</vt:lpstr>
      <vt:lpstr>Заключение</vt:lpstr>
      <vt:lpstr>Спасибо за внимание 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Admin</dc:creator>
  <cp:lastModifiedBy>Admin</cp:lastModifiedBy>
  <cp:revision>44</cp:revision>
  <dcterms:created xsi:type="dcterms:W3CDTF">2019-06-12T11:38:34Z</dcterms:created>
  <dcterms:modified xsi:type="dcterms:W3CDTF">2019-06-17T15:45:54Z</dcterms:modified>
</cp:coreProperties>
</file>