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3" d="100"/>
          <a:sy n="33" d="100"/>
        </p:scale>
        <p:origin x="9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vorite Godsgift" userId="2e8f2230c903b357" providerId="LiveId" clId="{4E4672D0-98AD-4D36-A2CC-DFE300CFAF45}"/>
    <pc:docChg chg="custSel modSld">
      <pc:chgData name="Favorite Godsgift" userId="2e8f2230c903b357" providerId="LiveId" clId="{4E4672D0-98AD-4D36-A2CC-DFE300CFAF45}" dt="2024-10-12T21:24:51.990" v="150" actId="14100"/>
      <pc:docMkLst>
        <pc:docMk/>
      </pc:docMkLst>
      <pc:sldChg chg="addSp delSp modSp mod">
        <pc:chgData name="Favorite Godsgift" userId="2e8f2230c903b357" providerId="LiveId" clId="{4E4672D0-98AD-4D36-A2CC-DFE300CFAF45}" dt="2024-10-12T20:07:55.308" v="97" actId="20577"/>
        <pc:sldMkLst>
          <pc:docMk/>
          <pc:sldMk cId="0" sldId="262"/>
        </pc:sldMkLst>
        <pc:spChg chg="mod">
          <ac:chgData name="Favorite Godsgift" userId="2e8f2230c903b357" providerId="LiveId" clId="{4E4672D0-98AD-4D36-A2CC-DFE300CFAF45}" dt="2024-10-12T20:05:58.300" v="61" actId="122"/>
          <ac:spMkLst>
            <pc:docMk/>
            <pc:sldMk cId="0" sldId="262"/>
            <ac:spMk id="14" creationId="{DD526497-2134-B399-C5B9-48D85EC3AF1C}"/>
          </ac:spMkLst>
        </pc:spChg>
        <pc:spChg chg="add mod">
          <ac:chgData name="Favorite Godsgift" userId="2e8f2230c903b357" providerId="LiveId" clId="{4E4672D0-98AD-4D36-A2CC-DFE300CFAF45}" dt="2024-10-12T20:07:10.315" v="66" actId="20577"/>
          <ac:spMkLst>
            <pc:docMk/>
            <pc:sldMk cId="0" sldId="262"/>
            <ac:spMk id="15" creationId="{208918DE-5DD2-FC8E-F257-A256D203FDF2}"/>
          </ac:spMkLst>
        </pc:spChg>
        <pc:spChg chg="del">
          <ac:chgData name="Favorite Godsgift" userId="2e8f2230c903b357" providerId="LiveId" clId="{4E4672D0-98AD-4D36-A2CC-DFE300CFAF45}" dt="2024-10-12T20:02:15.236" v="0" actId="21"/>
          <ac:spMkLst>
            <pc:docMk/>
            <pc:sldMk cId="0" sldId="262"/>
            <ac:spMk id="16" creationId="{6873FEC2-490B-EA0D-34E1-D6CA9B3FE7E8}"/>
          </ac:spMkLst>
        </pc:spChg>
        <pc:spChg chg="add mod">
          <ac:chgData name="Favorite Godsgift" userId="2e8f2230c903b357" providerId="LiveId" clId="{4E4672D0-98AD-4D36-A2CC-DFE300CFAF45}" dt="2024-10-12T20:07:55.308" v="97" actId="20577"/>
          <ac:spMkLst>
            <pc:docMk/>
            <pc:sldMk cId="0" sldId="262"/>
            <ac:spMk id="17" creationId="{E67F097D-0442-933F-478F-84B2F3E77B14}"/>
          </ac:spMkLst>
        </pc:spChg>
      </pc:sldChg>
      <pc:sldChg chg="modSp mod">
        <pc:chgData name="Favorite Godsgift" userId="2e8f2230c903b357" providerId="LiveId" clId="{4E4672D0-98AD-4D36-A2CC-DFE300CFAF45}" dt="2024-10-12T21:24:51.990" v="150" actId="14100"/>
        <pc:sldMkLst>
          <pc:docMk/>
          <pc:sldMk cId="0" sldId="265"/>
        </pc:sldMkLst>
        <pc:spChg chg="mod">
          <ac:chgData name="Favorite Godsgift" userId="2e8f2230c903b357" providerId="LiveId" clId="{4E4672D0-98AD-4D36-A2CC-DFE300CFAF45}" dt="2024-10-12T21:24:51.990" v="150" actId="14100"/>
          <ac:spMkLst>
            <pc:docMk/>
            <pc:sldMk cId="0" sldId="265"/>
            <ac:spMk id="19" creationId="{B7ACC3DA-16E2-1F31-51CB-6865997C12B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e8f2230c903b357/Desktop/Favorite's%20documents/Excel%20files/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3-47A0-9185-1F89DA2074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80948495"/>
        <c:axId val="780948015"/>
      </c:barChart>
      <c:catAx>
        <c:axId val="780948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780948015"/>
        <c:crosses val="autoZero"/>
        <c:auto val="1"/>
        <c:lblAlgn val="ctr"/>
        <c:lblOffset val="100"/>
        <c:noMultiLvlLbl val="0"/>
      </c:catAx>
      <c:valAx>
        <c:axId val="7809480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094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The month with the</a:t>
            </a:r>
            <a:r>
              <a:rPr lang="en-US" sz="3600" b="1" baseline="0" dirty="0"/>
              <a:t> most post</a:t>
            </a:r>
            <a:endParaRPr lang="en-US" sz="3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478524413974467E-2"/>
          <c:y val="6.8804749015748026E-2"/>
          <c:w val="0.71389925140263177"/>
          <c:h val="0.88634092027559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BE-432D-A793-E8D0809A2CF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BE-432D-A793-E8D0809A2CF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BE-432D-A793-E8D0809A2CFA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BE-432D-A793-E8D0809A2CF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BE-432D-A793-E8D0809A2CFA}"/>
              </c:ext>
            </c:extLst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BE-432D-A793-E8D0809A2CFA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6BE-432D-A793-E8D0809A2CF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BE-432D-A793-E8D0809A2CFA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6BE-432D-A793-E8D0809A2CFA}"/>
              </c:ext>
            </c:extLst>
          </c:dPt>
          <c:dPt>
            <c:idx val="9"/>
            <c:invertIfNegative val="0"/>
            <c:bubble3D val="0"/>
            <c:spPr>
              <a:solidFill>
                <a:srgbClr val="2831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6BE-432D-A793-E8D0809A2CFA}"/>
              </c:ext>
            </c:extLst>
          </c:dPt>
          <c:dPt>
            <c:idx val="10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6BE-432D-A793-E8D0809A2CF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6BE-432D-A793-E8D0809A2CFA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E-432D-A793-E8D0809A2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44143"/>
        <c:axId val="419941743"/>
      </c:barChart>
      <c:catAx>
        <c:axId val="41994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941743"/>
        <c:crosses val="autoZero"/>
        <c:auto val="1"/>
        <c:lblAlgn val="ctr"/>
        <c:lblOffset val="100"/>
        <c:noMultiLvlLbl val="0"/>
      </c:catAx>
      <c:valAx>
        <c:axId val="41994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94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3067184146016759"/>
          <c:y val="0.22175832974020401"/>
          <c:w val="0.16110628706121508"/>
          <c:h val="0.58682381889763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8353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1726721"/>
            <a:ext cx="5482998" cy="569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eorgia" panose="02040502050405020303" pitchFamily="18" charset="0"/>
              </a:rPr>
              <a:t>Social buzz content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226734" y="5372100"/>
            <a:ext cx="5685542" cy="2389442"/>
            <a:chOff x="-473466" y="-7121873"/>
            <a:chExt cx="7580723" cy="813647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-462699" y="597398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-473466" y="-7121873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ACC3DA-16E2-1F31-51CB-6865997C12BD}"/>
              </a:ext>
            </a:extLst>
          </p:cNvPr>
          <p:cNvSpPr txBox="1"/>
          <p:nvPr/>
        </p:nvSpPr>
        <p:spPr>
          <a:xfrm>
            <a:off x="10479968" y="222707"/>
            <a:ext cx="7808032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Animals and science are the two most popular categories of content, showing that people enjoy "real-life" and "factual" content the most.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This ad-hoc analysis is insightful, but it’s time to take this analysis into large-scale production for a real-time understanding of your business. We can show you how to do this.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5404" y="5515318"/>
            <a:ext cx="5385738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eorgia" panose="02040502050405020303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624396"/>
            <a:chOff x="0" y="0"/>
            <a:chExt cx="11564591" cy="749919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eorgia" panose="02040502050405020303" pitchFamily="18" charset="0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91621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2028889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601565" y="1982280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808486" y="3854745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0D9F57-85A7-B4FF-C61F-78C9AA559138}"/>
              </a:ext>
            </a:extLst>
          </p:cNvPr>
          <p:cNvSpPr txBox="1"/>
          <p:nvPr/>
        </p:nvSpPr>
        <p:spPr>
          <a:xfrm>
            <a:off x="7714307" y="2354013"/>
            <a:ext cx="8443270" cy="5833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spc="-80" dirty="0">
                <a:latin typeface="Graphik Regular" panose="020B0503030202060203" pitchFamily="34" charset="0"/>
              </a:rPr>
              <a:t>Social Buzz is a fast-growing technology unicorn that needs to adapt quickly to its global scale.</a:t>
            </a:r>
          </a:p>
          <a:p>
            <a:pPr lvl="1">
              <a:lnSpc>
                <a:spcPct val="150000"/>
              </a:lnSpc>
            </a:pPr>
            <a:r>
              <a:rPr lang="en-US" sz="3200" spc="-80" dirty="0">
                <a:latin typeface="Graphik Regular" panose="020B0503030202060203" pitchFamily="34" charset="0"/>
              </a:rPr>
              <a:t>Accenture has begun 3 months of POC focusing on these tasks: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spc="-80" dirty="0">
                <a:latin typeface="Graphik Regular" panose="020B0503030202060203" pitchFamily="34" charset="0"/>
              </a:rPr>
              <a:t>An Audit of Social Buzz’s big data practice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spc="-80" dirty="0">
                <a:latin typeface="Graphik Regular" panose="020B0503030202060203" pitchFamily="34" charset="0"/>
              </a:rPr>
              <a:t>Recommendations for a successful IPO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spc="-80" dirty="0">
                <a:latin typeface="Graphik Regular" panose="020B0503030202060203" pitchFamily="34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46180" y="2476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54402" y="66040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842250" y="168161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EEF4A-AB49-C49F-0E17-A4CF5A8A6985}"/>
              </a:ext>
            </a:extLst>
          </p:cNvPr>
          <p:cNvSpPr txBox="1"/>
          <p:nvPr/>
        </p:nvSpPr>
        <p:spPr>
          <a:xfrm>
            <a:off x="2812092" y="3688674"/>
            <a:ext cx="6381460" cy="791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Over 100,000 posts per day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35, 500, 000 pieces of content per year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DM Sans" pitchFamily="2" charset="0"/>
              </a:rPr>
              <a:t>What are the top 5 content categories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DM Sans" pitchFamily="2" charset="0"/>
              </a:rPr>
              <a:t>How many unique categories are there?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DM Sans" pitchFamily="2" charset="0"/>
              </a:rPr>
              <a:t>How many reactions are there to the most popular category?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DM Sans" pitchFamily="2" charset="0"/>
              </a:rPr>
              <a:t>What was the month with the most posts?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b="0" i="0" dirty="0">
              <a:solidFill>
                <a:schemeClr val="bg1"/>
              </a:solidFill>
              <a:effectLst/>
              <a:latin typeface="DM Sans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AutoShape 15">
            <a:extLst>
              <a:ext uri="{FF2B5EF4-FFF2-40B4-BE49-F238E27FC236}">
                <a16:creationId xmlns:a16="http://schemas.microsoft.com/office/drawing/2014/main" id="{1EA0C6CE-659A-2CAD-3770-C01E9472C503}"/>
              </a:ext>
            </a:extLst>
          </p:cNvPr>
          <p:cNvSpPr/>
          <p:nvPr/>
        </p:nvSpPr>
        <p:spPr>
          <a:xfrm>
            <a:off x="13910933" y="1449553"/>
            <a:ext cx="4377067" cy="169756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3200" b="1" dirty="0"/>
              <a:t>Favour Ojiridike </a:t>
            </a:r>
            <a:endParaRPr lang="en-US" sz="3200" dirty="0"/>
          </a:p>
          <a:p>
            <a:r>
              <a:rPr lang="en-US" sz="3200" dirty="0"/>
              <a:t>Data</a:t>
            </a:r>
            <a:r>
              <a:rPr lang="en-US" dirty="0"/>
              <a:t> </a:t>
            </a:r>
            <a:r>
              <a:rPr lang="en-US" sz="3200" dirty="0"/>
              <a:t>analyst</a:t>
            </a:r>
          </a:p>
        </p:txBody>
      </p:sp>
      <p:sp>
        <p:nvSpPr>
          <p:cNvPr id="34" name="AutoShape 15">
            <a:extLst>
              <a:ext uri="{FF2B5EF4-FFF2-40B4-BE49-F238E27FC236}">
                <a16:creationId xmlns:a16="http://schemas.microsoft.com/office/drawing/2014/main" id="{3832A607-2071-8967-B47D-75861A921951}"/>
              </a:ext>
            </a:extLst>
          </p:cNvPr>
          <p:cNvSpPr/>
          <p:nvPr/>
        </p:nvSpPr>
        <p:spPr>
          <a:xfrm>
            <a:off x="13910935" y="4329675"/>
            <a:ext cx="4377066" cy="169756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3600" b="1" dirty="0"/>
              <a:t>Marcus Rampton</a:t>
            </a:r>
          </a:p>
          <a:p>
            <a:r>
              <a:rPr lang="en-US" sz="3600" dirty="0"/>
              <a:t>Senior Principle</a:t>
            </a:r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1D23C1BC-26D0-B025-1F7D-83F78AA14A90}"/>
              </a:ext>
            </a:extLst>
          </p:cNvPr>
          <p:cNvSpPr/>
          <p:nvPr/>
        </p:nvSpPr>
        <p:spPr>
          <a:xfrm>
            <a:off x="13882860" y="7421293"/>
            <a:ext cx="4306993" cy="169756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3600" b="1" dirty="0"/>
              <a:t>Andrew Fleming</a:t>
            </a:r>
          </a:p>
          <a:p>
            <a:pPr algn="ctr"/>
            <a:r>
              <a:rPr lang="en-US" sz="32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9862E21F-C377-CAA3-815F-08E7458220C9}"/>
              </a:ext>
            </a:extLst>
          </p:cNvPr>
          <p:cNvSpPr txBox="1"/>
          <p:nvPr/>
        </p:nvSpPr>
        <p:spPr>
          <a:xfrm>
            <a:off x="2467844" y="1241573"/>
            <a:ext cx="5152339" cy="1045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Understanding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88CBE306-12B1-85A3-4438-FB525D19E81F}"/>
              </a:ext>
            </a:extLst>
          </p:cNvPr>
          <p:cNvSpPr txBox="1"/>
          <p:nvPr/>
        </p:nvSpPr>
        <p:spPr>
          <a:xfrm>
            <a:off x="3245687" y="2769640"/>
            <a:ext cx="5152339" cy="1045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Cleaning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3902DAD8-25E8-CDCB-B7AB-102334E03E29}"/>
              </a:ext>
            </a:extLst>
          </p:cNvPr>
          <p:cNvSpPr txBox="1"/>
          <p:nvPr/>
        </p:nvSpPr>
        <p:spPr>
          <a:xfrm>
            <a:off x="5335491" y="4473162"/>
            <a:ext cx="5152339" cy="1045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Modelling</a:t>
            </a:r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FB387705-48DA-41C7-5A40-29F0FA5830B3}"/>
              </a:ext>
            </a:extLst>
          </p:cNvPr>
          <p:cNvSpPr txBox="1"/>
          <p:nvPr/>
        </p:nvSpPr>
        <p:spPr>
          <a:xfrm>
            <a:off x="6847197" y="5824630"/>
            <a:ext cx="5152339" cy="1045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  <p:sp>
        <p:nvSpPr>
          <p:cNvPr id="43" name="TextBox 33">
            <a:extLst>
              <a:ext uri="{FF2B5EF4-FFF2-40B4-BE49-F238E27FC236}">
                <a16:creationId xmlns:a16="http://schemas.microsoft.com/office/drawing/2014/main" id="{6D657AD7-6A95-326B-57D4-4A1E6DEBC2E9}"/>
              </a:ext>
            </a:extLst>
          </p:cNvPr>
          <p:cNvSpPr txBox="1"/>
          <p:nvPr/>
        </p:nvSpPr>
        <p:spPr>
          <a:xfrm>
            <a:off x="9152021" y="7904948"/>
            <a:ext cx="5152339" cy="1045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DD526497-2134-B399-C5B9-48D85EC3AF1C}"/>
              </a:ext>
            </a:extLst>
          </p:cNvPr>
          <p:cNvSpPr txBox="1"/>
          <p:nvPr/>
        </p:nvSpPr>
        <p:spPr>
          <a:xfrm>
            <a:off x="1426201" y="4024692"/>
            <a:ext cx="3998338" cy="1853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16</a:t>
            </a:r>
          </a:p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UNIQUE CATEGORIES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8918DE-5DD2-FC8E-F257-A256D203FDF2}"/>
              </a:ext>
            </a:extLst>
          </p:cNvPr>
          <p:cNvSpPr txBox="1"/>
          <p:nvPr/>
        </p:nvSpPr>
        <p:spPr>
          <a:xfrm>
            <a:off x="6799661" y="3675708"/>
            <a:ext cx="3998338" cy="2684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1879</a:t>
            </a:r>
          </a:p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REACTIONS  TO “ANIMAL” POSTS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67F097D-0442-933F-478F-84B2F3E77B14}"/>
              </a:ext>
            </a:extLst>
          </p:cNvPr>
          <p:cNvSpPr txBox="1"/>
          <p:nvPr/>
        </p:nvSpPr>
        <p:spPr>
          <a:xfrm>
            <a:off x="12173121" y="3849318"/>
            <a:ext cx="3998338" cy="2684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MAY</a:t>
            </a:r>
          </a:p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MONTH WITH THE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EC515F4-E146-AE82-343F-F65D8F55C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031954"/>
              </p:ext>
            </p:extLst>
          </p:nvPr>
        </p:nvGraphicFramePr>
        <p:xfrm>
          <a:off x="4114799" y="1383832"/>
          <a:ext cx="13193701" cy="776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DD5B71A-610D-9F66-9E47-B1128E004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5547"/>
              </p:ext>
            </p:extLst>
          </p:nvPr>
        </p:nvGraphicFramePr>
        <p:xfrm>
          <a:off x="3048000" y="595812"/>
          <a:ext cx="14861527" cy="842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323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Georgia</vt:lpstr>
      <vt:lpstr>Graphik Regular</vt:lpstr>
      <vt:lpstr>DM Sans</vt:lpstr>
      <vt:lpstr>Calibri</vt:lpstr>
      <vt:lpstr>Wingdings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Favorite Godsgift</cp:lastModifiedBy>
  <cp:revision>9</cp:revision>
  <dcterms:created xsi:type="dcterms:W3CDTF">2006-08-16T00:00:00Z</dcterms:created>
  <dcterms:modified xsi:type="dcterms:W3CDTF">2024-10-12T21:39:12Z</dcterms:modified>
  <dc:identifier>DAEhDyfaYKE</dc:identifier>
</cp:coreProperties>
</file>